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4" r:id="rId4"/>
    <p:sldId id="265" r:id="rId5"/>
    <p:sldId id="274" r:id="rId6"/>
    <p:sldId id="266" r:id="rId7"/>
    <p:sldId id="275" r:id="rId8"/>
    <p:sldId id="278" r:id="rId9"/>
    <p:sldId id="280" r:id="rId10"/>
    <p:sldId id="281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3">
                <a:lumMod val="40000"/>
                <a:lumOff val="60000"/>
              </a:schemeClr>
            </a:gs>
            <a:gs pos="0">
              <a:srgbClr val="FFCC66"/>
            </a:gs>
            <a:gs pos="85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/>
            </a:gs>
            <a:gs pos="0">
              <a:schemeClr val="bg1"/>
            </a:gs>
            <a:gs pos="8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Nervová soustava nižších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7930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</a:t>
                      </a:r>
                      <a:r>
                        <a:rPr lang="cs-CZ" smtClean="0"/>
                        <a:t>10 2012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shrnutí stavby mozku obratlovců 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a jejich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řešení viz strana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VY_32_INOVACE_33_BHOU06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260648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Úkol: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Popište </a:t>
            </a:r>
            <a:r>
              <a:rPr lang="cs-CZ" dirty="0"/>
              <a:t>nervovou soustavu </a:t>
            </a:r>
            <a:r>
              <a:rPr lang="cs-CZ" dirty="0" smtClean="0"/>
              <a:t>obojživelníků.</a:t>
            </a:r>
          </a:p>
          <a:p>
            <a:pPr marL="0" indent="0">
              <a:buNone/>
            </a:pPr>
            <a:r>
              <a:rPr lang="cs-CZ" b="1" dirty="0"/>
              <a:t>Řešení</a:t>
            </a:r>
            <a:r>
              <a:rPr lang="cs-CZ" dirty="0" smtClean="0"/>
              <a:t>:</a:t>
            </a:r>
          </a:p>
          <a:p>
            <a:r>
              <a:rPr lang="cs-CZ" dirty="0"/>
              <a:t>Mohutněji se začínají rozvíjet polokoule koncového mozku.</a:t>
            </a:r>
          </a:p>
          <a:p>
            <a:r>
              <a:rPr lang="cs-CZ" dirty="0"/>
              <a:t>Dobře je vyvinut střední mozek, zvláště u žab.</a:t>
            </a:r>
          </a:p>
          <a:p>
            <a:r>
              <a:rPr lang="cs-CZ" dirty="0"/>
              <a:t>Mozeček je malý (souvisí to s malou pohyblivostí a s redukcí postranní </a:t>
            </a:r>
            <a:r>
              <a:rPr lang="cs-CZ" dirty="0" smtClean="0"/>
              <a:t>čáry.</a:t>
            </a:r>
          </a:p>
          <a:p>
            <a:r>
              <a:rPr lang="cs-CZ" dirty="0" smtClean="0"/>
              <a:t>Z </a:t>
            </a:r>
            <a:r>
              <a:rPr lang="cs-CZ" dirty="0"/>
              <a:t>mozku vystupuje 10 párů mozkových nervů.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0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1: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 – 5: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6: 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14.10.2012].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File:Fire_Salamander_lokomotion.jpg?uselang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724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Nižší obratlovci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Mozek vždy tvořen z pěti částí: koncový mozek, mezimozek</a:t>
            </a:r>
            <a:r>
              <a:rPr lang="cs-CZ" dirty="0"/>
              <a:t>, </a:t>
            </a:r>
            <a:r>
              <a:rPr lang="cs-CZ" dirty="0" smtClean="0"/>
              <a:t>střední mozek, mozeček </a:t>
            </a:r>
            <a:r>
              <a:rPr lang="cs-CZ" dirty="0"/>
              <a:t>a </a:t>
            </a:r>
            <a:r>
              <a:rPr lang="cs-CZ" dirty="0" smtClean="0"/>
              <a:t> prodloužená mícha.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Z mozku vychází 10 párů mozkových nervů.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dirty="0" smtClean="0"/>
              <a:t>Popis obrázku: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mozek paryb (žralok)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mozek ryb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mozek obojživelníků (žába)</a:t>
            </a:r>
            <a:endParaRPr lang="cs-CZ" sz="2400" dirty="0"/>
          </a:p>
        </p:txBody>
      </p:sp>
      <p:pic>
        <p:nvPicPr>
          <p:cNvPr id="4" name="Picture 2" descr="C:\Users\Uzivatel\Documents\Naskenováno\nerv. sosutav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2" t="60126" r="21654" b="25661"/>
          <a:stretch/>
        </p:blipFill>
        <p:spPr bwMode="auto">
          <a:xfrm>
            <a:off x="5148064" y="1799104"/>
            <a:ext cx="2892437" cy="184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75117" y="3212976"/>
            <a:ext cx="88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3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       Paryby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sz="2800" dirty="0"/>
              <a:t>Mozek je protáhlého tvaru, je pětidílný (bez Varolova mostu</a:t>
            </a:r>
            <a:r>
              <a:rPr lang="cs-CZ" sz="2800" dirty="0" smtClean="0"/>
              <a:t>).</a:t>
            </a:r>
          </a:p>
          <a:p>
            <a:r>
              <a:rPr lang="cs-CZ" sz="2800" dirty="0" smtClean="0"/>
              <a:t> Koncový </a:t>
            </a:r>
            <a:r>
              <a:rPr lang="cs-CZ" sz="2800" dirty="0"/>
              <a:t>mozek má mohutné čichové laloky a je už částečně rozdělen na hemisféry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mozku vystupuje </a:t>
            </a:r>
            <a:r>
              <a:rPr lang="cs-CZ" sz="2800" dirty="0" smtClean="0"/>
              <a:t>10 </a:t>
            </a:r>
            <a:r>
              <a:rPr lang="cs-CZ" sz="2800" dirty="0"/>
              <a:t>párů mozkových </a:t>
            </a:r>
            <a:r>
              <a:rPr lang="cs-CZ" sz="2800" dirty="0" smtClean="0"/>
              <a:t>nervů.</a:t>
            </a:r>
          </a:p>
          <a:p>
            <a:endParaRPr lang="cs-CZ" dirty="0"/>
          </a:p>
        </p:txBody>
      </p:sp>
      <p:pic>
        <p:nvPicPr>
          <p:cNvPr id="6" name="Picture 2" descr="C:\Users\Uzivatel\Documents\Naskenováno\mozky obratlovců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50000" r="72952" b="26078"/>
          <a:stretch/>
        </p:blipFill>
        <p:spPr bwMode="auto">
          <a:xfrm>
            <a:off x="5292080" y="620689"/>
            <a:ext cx="222437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36096" y="3335766"/>
            <a:ext cx="504056" cy="525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312456" y="2204864"/>
            <a:ext cx="211872" cy="11309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flipH="1">
            <a:off x="5004048" y="400506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čichové laloky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mezimozek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střední mozek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mozeček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 smtClean="0"/>
              <a:t>prodloužená mícha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96336" y="359840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54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        Ryby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Mozek je opět </a:t>
            </a:r>
            <a:r>
              <a:rPr lang="cs-CZ" sz="2800" dirty="0" smtClean="0"/>
              <a:t>pětidílný.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koncového mozku vychází dlouhé čichové laloky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Dochází </a:t>
            </a:r>
            <a:r>
              <a:rPr lang="cs-CZ" sz="2800" dirty="0"/>
              <a:t>hlavně k rozvoji středního mozku (je centrem postranní čáry) a mozečku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mozku vystupuje </a:t>
            </a:r>
            <a:r>
              <a:rPr lang="cs-CZ" sz="2800" dirty="0" smtClean="0"/>
              <a:t>10 </a:t>
            </a:r>
            <a:r>
              <a:rPr lang="cs-CZ" sz="2800" dirty="0"/>
              <a:t>párů mozkových nervů.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přední mozek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mezimozek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zadní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prodloužená mícha</a:t>
            </a:r>
          </a:p>
          <a:p>
            <a:pPr marL="514350" indent="-514350">
              <a:buFont typeface="+mj-lt"/>
              <a:buAutoNum type="alphaLcParenR"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C:\Users\Uzivatel\Documents\Naskenováno\mozky obratlovců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9" t="3711" r="61587" b="71975"/>
          <a:stretch/>
        </p:blipFill>
        <p:spPr bwMode="auto">
          <a:xfrm>
            <a:off x="5580112" y="620689"/>
            <a:ext cx="2160240" cy="31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12360" y="34663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13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Stavba mozku ryb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sz="3000" dirty="0" smtClean="0"/>
              <a:t>– pohled shora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3000" dirty="0" smtClean="0"/>
              <a:t>B – pohled za strany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přední mozek s laloky vybíhajícími v čichový nerv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mezimozek z něhož vybíhají zrakové nervy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prodloužená mícha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600" dirty="0" smtClean="0"/>
              <a:t>hypofýza</a:t>
            </a:r>
          </a:p>
          <a:p>
            <a:pPr marL="514350" indent="-514350">
              <a:buFont typeface="+mj-lt"/>
              <a:buAutoNum type="alphaLcParenR"/>
            </a:pPr>
            <a:endParaRPr lang="cs-CZ" dirty="0"/>
          </a:p>
        </p:txBody>
      </p:sp>
      <p:pic>
        <p:nvPicPr>
          <p:cNvPr id="5122" name="Picture 2" descr="C:\Users\Uzivatel\Documents\Naskenováno\mozky obratlovců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 t="2993" r="48141" b="68353"/>
          <a:stretch/>
        </p:blipFill>
        <p:spPr bwMode="auto">
          <a:xfrm>
            <a:off x="6228184" y="536095"/>
            <a:ext cx="1560428" cy="398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zivatel\Documents\Naskenováno\mozky obratlovců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1" t="31354" r="27688" b="56576"/>
          <a:stretch/>
        </p:blipFill>
        <p:spPr bwMode="auto">
          <a:xfrm>
            <a:off x="4502332" y="4725144"/>
            <a:ext cx="3758696" cy="163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flipV="1">
            <a:off x="6468537" y="620688"/>
            <a:ext cx="263703" cy="324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20072" y="4725144"/>
            <a:ext cx="328747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076056" y="4036422"/>
            <a:ext cx="90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11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Obojživelníci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Mohutněji se začínají rozvíjet polokoule koncového </a:t>
            </a:r>
            <a:r>
              <a:rPr lang="cs-CZ" sz="2800" dirty="0" smtClean="0"/>
              <a:t>mozku.</a:t>
            </a:r>
          </a:p>
          <a:p>
            <a:r>
              <a:rPr lang="cs-CZ" sz="2800" dirty="0" smtClean="0"/>
              <a:t>Dobře </a:t>
            </a:r>
            <a:r>
              <a:rPr lang="cs-CZ" sz="2800" dirty="0"/>
              <a:t>je vyvinut střední mozek, zvláště u </a:t>
            </a:r>
            <a:r>
              <a:rPr lang="cs-CZ" sz="2800" dirty="0" smtClean="0"/>
              <a:t>žab.</a:t>
            </a:r>
          </a:p>
          <a:p>
            <a:r>
              <a:rPr lang="cs-CZ" sz="2800" dirty="0" smtClean="0"/>
              <a:t>Mozeček </a:t>
            </a:r>
            <a:r>
              <a:rPr lang="cs-CZ" sz="2800" dirty="0"/>
              <a:t>je malý, což patrně souvisí s malou pohyblivostí a s redukcí postranní čáry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mozku vystupuje 10 párů mozkových nervů.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1" b="24273"/>
          <a:stretch/>
        </p:blipFill>
        <p:spPr bwMode="auto">
          <a:xfrm>
            <a:off x="2339752" y="4797152"/>
            <a:ext cx="482453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0" y="595182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161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Stavba mozku </a:t>
            </a:r>
            <a:r>
              <a:rPr lang="cs-CZ" sz="4000" b="1" dirty="0"/>
              <a:t>žab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A – pohled shora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800" dirty="0" smtClean="0"/>
              <a:t>B – pohled ze strany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čichový lalok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polokoule velkého mozku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mezimozek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epifýza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prodloužená mícha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400" dirty="0" smtClean="0"/>
              <a:t>hypofýza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C:\Users\Uzivatel\Documents\Naskenováno\mozky obratlovců2.jpg"/>
          <p:cNvPicPr>
            <a:picLocks noChangeAspect="1" noChangeArrowheads="1"/>
          </p:cNvPicPr>
          <p:nvPr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0" r="74931" b="65356"/>
          <a:stretch/>
        </p:blipFill>
        <p:spPr bwMode="auto">
          <a:xfrm>
            <a:off x="6257845" y="764704"/>
            <a:ext cx="2016225" cy="35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5" t="3554" b="62832"/>
          <a:stretch/>
        </p:blipFill>
        <p:spPr bwMode="auto">
          <a:xfrm>
            <a:off x="4499992" y="4581128"/>
            <a:ext cx="4062110" cy="163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31048" y="796062"/>
            <a:ext cx="27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40050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2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</a:t>
            </a:r>
            <a:r>
              <a:rPr lang="cs-CZ" sz="2800" dirty="0" smtClean="0"/>
              <a:t>: Popište podle obrázku stavbu mozku paryb.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 startAt="2"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37150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r>
              <a:rPr lang="cs-CZ" sz="2800" dirty="0" smtClean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čichové laloky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mezimozek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/>
              <a:t>prodloužená mícha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 descr="C:\Users\Uzivatel\Documents\Naskenováno\mozky obratlovců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50000" r="72952" b="30384"/>
          <a:stretch/>
        </p:blipFill>
        <p:spPr bwMode="auto">
          <a:xfrm>
            <a:off x="1331640" y="2636913"/>
            <a:ext cx="1934239" cy="236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71800" y="4077071"/>
            <a:ext cx="494079" cy="9216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Úkol:</a:t>
            </a:r>
            <a:r>
              <a:rPr lang="cs-CZ" dirty="0" smtClean="0"/>
              <a:t> Popište </a:t>
            </a:r>
            <a:r>
              <a:rPr lang="cs-CZ" dirty="0"/>
              <a:t>podle obrázku stavbu mozku ryb.</a:t>
            </a:r>
          </a:p>
          <a:p>
            <a:pPr marL="514350" indent="-514350">
              <a:buFont typeface="+mj-lt"/>
              <a:buAutoNum type="arabicPeriod" startAt="3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Řešení</a:t>
            </a:r>
            <a:r>
              <a:rPr lang="cs-CZ" dirty="0" smtClean="0"/>
              <a:t>: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přední mozek s laloky vybíhajícími v čichový nerv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mezimozek z něhož vybíhají zrakové nervy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dirty="0"/>
              <a:t>prodloužená mícha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5" name="Picture 2" descr="C:\Users\Uzivatel\Documents\Naskenováno\mozky obratlovců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8" t="2993" r="48141" b="73211"/>
          <a:stretch/>
        </p:blipFill>
        <p:spPr bwMode="auto">
          <a:xfrm>
            <a:off x="1547664" y="2780928"/>
            <a:ext cx="1560428" cy="331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7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566</Words>
  <Application>Microsoft Office PowerPoint</Application>
  <PresentationFormat>Předvádění na obrazovce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Nervová soustava nižších obratlovců</vt:lpstr>
      <vt:lpstr>Nižší obratlovci</vt:lpstr>
      <vt:lpstr>       Paryby</vt:lpstr>
      <vt:lpstr>        Ryby</vt:lpstr>
      <vt:lpstr> Stavba mozku ryb</vt:lpstr>
      <vt:lpstr>Obojživelníci</vt:lpstr>
      <vt:lpstr> Stavba mozku žab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67</cp:revision>
  <dcterms:created xsi:type="dcterms:W3CDTF">2012-06-18T15:15:37Z</dcterms:created>
  <dcterms:modified xsi:type="dcterms:W3CDTF">2013-09-14T17:38:30Z</dcterms:modified>
</cp:coreProperties>
</file>