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2" r:id="rId10"/>
    <p:sldId id="274" r:id="rId11"/>
    <p:sldId id="271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BBE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532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451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9236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2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226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71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5383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08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4318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361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3083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1"/>
            </a:gs>
            <a:gs pos="29000">
              <a:srgbClr val="66FF33">
                <a:lumMod val="93000"/>
                <a:alpha val="36000"/>
              </a:srgbClr>
            </a:gs>
            <a:gs pos="9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0BB4E-2633-4063-97C2-2670DEA63A79}" type="datetimeFigureOut">
              <a:rPr lang="cs-CZ" smtClean="0"/>
              <a:t>14.9.2013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85DCB-F636-4FE0-988B-4D5911413AE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1"/>
            </a:gs>
            <a:gs pos="29000">
              <a:schemeClr val="bg1"/>
            </a:gs>
            <a:gs pos="9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432048"/>
          </a:xfrm>
        </p:spPr>
        <p:txBody>
          <a:bodyPr>
            <a:noAutofit/>
          </a:bodyPr>
          <a:lstStyle/>
          <a:p>
            <a:r>
              <a:rPr lang="cs-CZ" sz="4000" b="1" dirty="0" smtClean="0"/>
              <a:t>Hormonální regulace bezobratlých</a:t>
            </a:r>
            <a:endParaRPr lang="cs-CZ" sz="40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59532" y="6207695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Gymn</a:t>
            </a:r>
            <a:r>
              <a:rPr lang="cs-CZ" sz="2400" dirty="0" err="1" smtClean="0">
                <a:solidFill>
                  <a:schemeClr val="bg1"/>
                </a:solidFill>
              </a:rPr>
              <a:t>ázium</a:t>
            </a:r>
            <a:r>
              <a:rPr lang="cs-CZ" sz="2400" dirty="0" smtClean="0">
                <a:solidFill>
                  <a:schemeClr val="bg1"/>
                </a:solidFill>
              </a:rPr>
              <a:t> a Jazyková škola s právem státní jazykové zkoušky Zlín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Přímá spojnice 6"/>
          <p:cNvCxnSpPr/>
          <p:nvPr/>
        </p:nvCxnSpPr>
        <p:spPr>
          <a:xfrm>
            <a:off x="727714" y="2348880"/>
            <a:ext cx="76691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565568"/>
              </p:ext>
            </p:extLst>
          </p:nvPr>
        </p:nvGraphicFramePr>
        <p:xfrm>
          <a:off x="729020" y="2492896"/>
          <a:ext cx="7666515" cy="3114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mtClean="0"/>
                        <a:t>  Biologie - biologie živočichů</a:t>
                      </a: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15. </a:t>
                      </a:r>
                      <a:r>
                        <a:rPr lang="cs-CZ" smtClean="0"/>
                        <a:t>10. </a:t>
                      </a:r>
                      <a:r>
                        <a:rPr lang="cs-CZ" dirty="0" smtClean="0"/>
                        <a:t>2012</a:t>
                      </a:r>
                      <a:endParaRPr lang="cs-CZ" dirty="0"/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ročník  čtyřletého G a 7.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ročník osmiletého G</a:t>
                      </a:r>
                      <a:endParaRPr lang="cs-CZ" smtClean="0"/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Prezentace je určena  k doplnění a procvičení hormonální regulace bezobratlých.</a:t>
                      </a: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Postupně procházíme listy prezentace . Úkoly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samostatné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procvičení jsou na </a:t>
                      </a:r>
                      <a:r>
                        <a:rPr lang="cs-CZ" sz="1800" b="0" i="0" u="none" strike="noStrike" kern="1200" baseline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stranách  9 a 10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dirty="0" smtClean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RNDr. </a:t>
                      </a:r>
                      <a:r>
                        <a:rPr lang="cs-CZ" smtClean="0"/>
                        <a:t>Ilona Houšková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VY_32_INOVACE_33_BHOU07</a:t>
                      </a:r>
                      <a:endParaRPr lang="cs-CZ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" y="260648"/>
            <a:ext cx="77485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86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Řešte </a:t>
            </a:r>
            <a:r>
              <a:rPr lang="cs-CZ" sz="4000" b="1" dirty="0" smtClean="0"/>
              <a:t>úkol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b="1" dirty="0" smtClean="0"/>
              <a:t>Úkol:</a:t>
            </a:r>
          </a:p>
          <a:p>
            <a:r>
              <a:rPr lang="cs-CZ" sz="2800" b="1" dirty="0" smtClean="0"/>
              <a:t> </a:t>
            </a:r>
            <a:r>
              <a:rPr lang="cs-CZ" sz="2800" dirty="0"/>
              <a:t>Uveďte hlavní hormony hmyzu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b="1" dirty="0"/>
              <a:t>Řešení</a:t>
            </a:r>
            <a:r>
              <a:rPr lang="cs-CZ" sz="2800" b="1" dirty="0" smtClean="0"/>
              <a:t>:</a:t>
            </a:r>
            <a:endParaRPr lang="cs-CZ" sz="2800" dirty="0"/>
          </a:p>
          <a:p>
            <a:r>
              <a:rPr lang="cs-CZ" sz="2800" dirty="0"/>
              <a:t>Hlavními hormony jsou: mozkový hormon, svlékací hormon, juvenilní hormon a feromony.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288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Informační zdroje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JELÍNEK, Jan; ZICHÁČEK, Vladimír. </a:t>
            </a:r>
            <a:r>
              <a:rPr lang="cs-CZ" sz="1600" i="1" dirty="0"/>
              <a:t>Biologie pro gymnázia</a:t>
            </a:r>
            <a:r>
              <a:rPr lang="cs-CZ" sz="1600" dirty="0"/>
              <a:t>. Olomouc: Nakladatelství Olomouc, 2007, ISBN 978-80-7182-213-4.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KNOZ</a:t>
            </a:r>
            <a:r>
              <a:rPr lang="cs-CZ" sz="1600" dirty="0"/>
              <a:t>, Jan. </a:t>
            </a:r>
            <a:r>
              <a:rPr lang="cs-CZ" sz="1600" i="1" dirty="0"/>
              <a:t>Obecná zoologie</a:t>
            </a:r>
            <a:r>
              <a:rPr lang="cs-CZ" sz="1600" dirty="0"/>
              <a:t>. Brno: Masarykova universita, 1979, ISBN 17-4644-79.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1: </a:t>
            </a:r>
            <a:r>
              <a:rPr lang="cs-CZ" sz="1600" dirty="0"/>
              <a:t>LINNENBACH, Michael.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24.9.2012]. Dostupný </a:t>
            </a:r>
            <a:r>
              <a:rPr lang="cs-CZ" sz="1600" dirty="0" smtClean="0"/>
              <a:t>podle licence </a:t>
            </a:r>
            <a:r>
              <a:rPr lang="cs-CZ" sz="1600" dirty="0" err="1" smtClean="0"/>
              <a:t>Creative</a:t>
            </a:r>
            <a:r>
              <a:rPr lang="cs-CZ" sz="1600" dirty="0" smtClean="0"/>
              <a:t> </a:t>
            </a:r>
            <a:r>
              <a:rPr lang="cs-CZ" sz="1600" dirty="0" err="1" smtClean="0"/>
              <a:t>commons</a:t>
            </a:r>
            <a:r>
              <a:rPr lang="cs-CZ" sz="1600" dirty="0" smtClean="0"/>
              <a:t> na </a:t>
            </a:r>
            <a:r>
              <a:rPr lang="cs-CZ" sz="1600" dirty="0"/>
              <a:t>WWW: &lt;http://commons.wikimedia.org/wiki/File:Regenwurm1.jpg?uselang=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2:</a:t>
            </a:r>
            <a:r>
              <a:rPr lang="cs-CZ" sz="1600" dirty="0"/>
              <a:t> MAKAVIČIUS.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24.9.2012]. Dostupný </a:t>
            </a:r>
            <a:r>
              <a:rPr lang="cs-CZ" sz="1600" dirty="0" smtClean="0"/>
              <a:t>jako volné dílo na </a:t>
            </a:r>
            <a:r>
              <a:rPr lang="cs-CZ" sz="1600" dirty="0"/>
              <a:t>WWW: &lt;http://commons.wikimedia.org/wiki/</a:t>
            </a:r>
            <a:r>
              <a:rPr lang="cs-CZ" sz="1600" dirty="0" err="1"/>
              <a:t>File:Potamobius_astacus.jpg?uselang</a:t>
            </a:r>
            <a:r>
              <a:rPr lang="cs-CZ" sz="1600" dirty="0"/>
              <a:t>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Obr. 3: </a:t>
            </a:r>
            <a:r>
              <a:rPr lang="cs-CZ" sz="1600" dirty="0"/>
              <a:t>LINDSEY, James K.. </a:t>
            </a:r>
            <a:r>
              <a:rPr lang="cs-CZ" sz="1600" i="1" dirty="0"/>
              <a:t>http://cs.wikipedia.org</a:t>
            </a:r>
            <a:r>
              <a:rPr lang="cs-CZ" sz="1600" dirty="0"/>
              <a:t> [online]. [cit. 24.9.2012]. Dostupný podle licence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na WWW: </a:t>
            </a:r>
            <a:r>
              <a:rPr lang="cs-CZ" sz="1600" dirty="0" smtClean="0"/>
              <a:t> </a:t>
            </a:r>
            <a:r>
              <a:rPr lang="cs-CZ" sz="1600" dirty="0"/>
              <a:t>&lt;http://cs.wikipedia.org/wiki/</a:t>
            </a:r>
            <a:r>
              <a:rPr lang="cs-CZ" sz="1600" dirty="0" err="1"/>
              <a:t>Soubor:Ips.typographus.jpg</a:t>
            </a:r>
            <a:r>
              <a:rPr lang="cs-CZ" sz="1600" dirty="0" smtClean="0"/>
              <a:t>&gt;.</a:t>
            </a:r>
          </a:p>
          <a:p>
            <a:pPr marL="0" indent="0">
              <a:buNone/>
            </a:pPr>
            <a:r>
              <a:rPr lang="cs-CZ" sz="1600" dirty="0" smtClean="0"/>
              <a:t>Obr. </a:t>
            </a:r>
            <a:r>
              <a:rPr lang="cs-CZ" sz="1600" dirty="0"/>
              <a:t>4: HEMPEL, </a:t>
            </a:r>
            <a:r>
              <a:rPr lang="cs-CZ" sz="1600" dirty="0" err="1"/>
              <a:t>Jörg</a:t>
            </a:r>
            <a:r>
              <a:rPr lang="cs-CZ" sz="1600" dirty="0"/>
              <a:t>. </a:t>
            </a:r>
            <a:r>
              <a:rPr lang="cs-CZ" sz="1600" i="1" dirty="0"/>
              <a:t>http://commons.wikimedia.org</a:t>
            </a:r>
            <a:r>
              <a:rPr lang="cs-CZ" sz="1600" dirty="0"/>
              <a:t> [online]. [cit. 15.10.2012]. Dostupný podle licence </a:t>
            </a:r>
            <a:r>
              <a:rPr lang="cs-CZ" sz="1600" dirty="0" err="1"/>
              <a:t>Creative</a:t>
            </a:r>
            <a:r>
              <a:rPr lang="cs-CZ" sz="1600" dirty="0"/>
              <a:t> </a:t>
            </a:r>
            <a:r>
              <a:rPr lang="cs-CZ" sz="1600" dirty="0" err="1"/>
              <a:t>commons</a:t>
            </a:r>
            <a:r>
              <a:rPr lang="cs-CZ" sz="1600" dirty="0"/>
              <a:t> </a:t>
            </a:r>
            <a:r>
              <a:rPr lang="cs-CZ" sz="1600" dirty="0" smtClean="0"/>
              <a:t>na </a:t>
            </a:r>
            <a:r>
              <a:rPr lang="cs-CZ" sz="1600" dirty="0"/>
              <a:t>WWW: &lt;http://commons.wikimedia.org/wiki/File:Pyrrhocoris_apterus_LC0130.jpg?uselang=</a:t>
            </a:r>
            <a:r>
              <a:rPr lang="cs-CZ" sz="1600" dirty="0" err="1"/>
              <a:t>cs</a:t>
            </a:r>
            <a:r>
              <a:rPr lang="cs-CZ" sz="1600" dirty="0"/>
              <a:t>&gt;. </a:t>
            </a:r>
            <a:r>
              <a:rPr lang="cs-CZ" sz="1600" dirty="0" smtClean="0"/>
              <a:t>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9418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Formy látkové </a:t>
            </a:r>
            <a:r>
              <a:rPr lang="cs-CZ" sz="4000" b="1" dirty="0" smtClean="0"/>
              <a:t>regulace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 smtClean="0"/>
              <a:t>Nejjednodušší případ  látkové </a:t>
            </a:r>
            <a:r>
              <a:rPr lang="cs-CZ" sz="2800" dirty="0"/>
              <a:t>regulace </a:t>
            </a:r>
            <a:r>
              <a:rPr lang="cs-CZ" sz="2800" dirty="0" smtClean="0"/>
              <a:t>- látky </a:t>
            </a:r>
            <a:r>
              <a:rPr lang="cs-CZ" sz="2800" dirty="0"/>
              <a:t>jsou vylučovány jednotlivými tkáňovými buňkami a šíří se pouhou difúzí</a:t>
            </a:r>
            <a:r>
              <a:rPr lang="cs-CZ" sz="2800" dirty="0" smtClean="0"/>
              <a:t>.</a:t>
            </a:r>
          </a:p>
          <a:p>
            <a:pPr lvl="0"/>
            <a:r>
              <a:rPr lang="cs-CZ" sz="2800" dirty="0" smtClean="0"/>
              <a:t>Tento </a:t>
            </a:r>
            <a:r>
              <a:rPr lang="cs-CZ" sz="2800" dirty="0"/>
              <a:t>typ regulace se vyskytuje během zárodečného vývoje nebo u primitivnějších organismů.</a:t>
            </a:r>
          </a:p>
          <a:p>
            <a:pPr lvl="0"/>
            <a:r>
              <a:rPr lang="cs-CZ" sz="2800" dirty="0"/>
              <a:t>U vyšších forem živočichů dochází ke vzniku žláz s vnitřní </a:t>
            </a:r>
            <a:r>
              <a:rPr lang="cs-CZ" sz="2800" dirty="0" smtClean="0"/>
              <a:t>sekrecí.</a:t>
            </a:r>
          </a:p>
          <a:p>
            <a:pPr lvl="0"/>
            <a:r>
              <a:rPr lang="cs-CZ" sz="2800" dirty="0" smtClean="0"/>
              <a:t>Žlázy s vnitřní sekrecí produkují </a:t>
            </a:r>
            <a:r>
              <a:rPr lang="cs-CZ" sz="2800" dirty="0"/>
              <a:t>hormony</a:t>
            </a:r>
            <a:r>
              <a:rPr lang="cs-CZ" sz="2800" dirty="0" smtClean="0"/>
              <a:t>.</a:t>
            </a:r>
          </a:p>
          <a:p>
            <a:pPr lvl="0"/>
            <a:r>
              <a:rPr lang="cs-CZ" sz="2800" dirty="0" smtClean="0"/>
              <a:t>Tento </a:t>
            </a:r>
            <a:r>
              <a:rPr lang="cs-CZ" sz="2800" dirty="0"/>
              <a:t>typ regulace označujeme jako </a:t>
            </a:r>
            <a:r>
              <a:rPr lang="cs-CZ" sz="2800" dirty="0" smtClean="0"/>
              <a:t>hormonální.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49787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Formy látkové regulace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cs-CZ" sz="3000" dirty="0"/>
              <a:t>Hormony jsou transportovány cévní soustavou na místo určení.</a:t>
            </a:r>
            <a:endParaRPr lang="cs-CZ" sz="3000" dirty="0" smtClean="0"/>
          </a:p>
          <a:p>
            <a:pPr lvl="0"/>
            <a:r>
              <a:rPr lang="cs-CZ" sz="3000" dirty="0" smtClean="0"/>
              <a:t>Mnozí </a:t>
            </a:r>
            <a:r>
              <a:rPr lang="cs-CZ" sz="3000" dirty="0"/>
              <a:t>živočichové (i příbuzensky značně vzdálení) mají shodné hormony</a:t>
            </a:r>
            <a:r>
              <a:rPr lang="cs-CZ" sz="3000" dirty="0" smtClean="0"/>
              <a:t>.</a:t>
            </a:r>
          </a:p>
          <a:p>
            <a:pPr lvl="0"/>
            <a:r>
              <a:rPr lang="cs-CZ" sz="3000" dirty="0" smtClean="0"/>
              <a:t>Produkce </a:t>
            </a:r>
            <a:r>
              <a:rPr lang="cs-CZ" sz="3000" dirty="0"/>
              <a:t>hormonů je podřízena nervové </a:t>
            </a:r>
            <a:r>
              <a:rPr lang="cs-CZ" sz="3000" dirty="0" smtClean="0"/>
              <a:t>soustavě.</a:t>
            </a:r>
          </a:p>
          <a:p>
            <a:pPr lvl="0"/>
            <a:r>
              <a:rPr lang="cs-CZ" sz="3000" dirty="0" smtClean="0"/>
              <a:t>I </a:t>
            </a:r>
            <a:r>
              <a:rPr lang="cs-CZ" sz="3000" dirty="0"/>
              <a:t>některé pozměněné nervové buňky jsou schopny produkce hormonů</a:t>
            </a:r>
            <a:r>
              <a:rPr lang="cs-CZ" sz="3000" dirty="0" smtClean="0"/>
              <a:t>.</a:t>
            </a:r>
          </a:p>
          <a:p>
            <a:r>
              <a:rPr lang="cs-CZ" sz="3000" dirty="0"/>
              <a:t>Jednoduché typy hormonální regulace byly dokázány u všech bezobratlých</a:t>
            </a:r>
            <a:r>
              <a:rPr lang="cs-CZ" sz="3000" dirty="0" smtClean="0"/>
              <a:t>.</a:t>
            </a:r>
          </a:p>
          <a:p>
            <a:r>
              <a:rPr lang="cs-CZ" sz="3000" dirty="0" smtClean="0"/>
              <a:t>U </a:t>
            </a:r>
            <a:r>
              <a:rPr lang="cs-CZ" sz="3000" dirty="0"/>
              <a:t>vyšších bezobratlých je látková regulace na stejné úrovni jako u obratlovců.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89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b="1" dirty="0" smtClean="0"/>
              <a:t>Jaká je hormonální regulace u kroužkovců?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038600" cy="4525963"/>
          </a:xfrm>
        </p:spPr>
        <p:txBody>
          <a:bodyPr/>
          <a:lstStyle/>
          <a:p>
            <a:r>
              <a:rPr lang="cs-CZ" dirty="0"/>
              <a:t>Hormony vznikají v buňkách nervových </a:t>
            </a:r>
            <a:r>
              <a:rPr lang="cs-CZ" dirty="0" smtClean="0"/>
              <a:t>uzlin.</a:t>
            </a:r>
          </a:p>
          <a:p>
            <a:r>
              <a:rPr lang="cs-CZ" dirty="0" smtClean="0"/>
              <a:t>Do </a:t>
            </a:r>
            <a:r>
              <a:rPr lang="cs-CZ" dirty="0"/>
              <a:t>krevního oběhu přecházejí nervovými </a:t>
            </a:r>
            <a:r>
              <a:rPr lang="cs-CZ" dirty="0" smtClean="0"/>
              <a:t>vlákny.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70679"/>
            <a:ext cx="3384376" cy="339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456453" y="5301208"/>
            <a:ext cx="884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1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5579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Popište hormonální regulaci korýšů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3000" dirty="0"/>
              <a:t>Hormony vznikají </a:t>
            </a:r>
            <a:r>
              <a:rPr lang="cs-CZ" sz="3000" dirty="0" smtClean="0"/>
              <a:t>: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v nervových </a:t>
            </a:r>
            <a:r>
              <a:rPr lang="cs-CZ" sz="3000" dirty="0"/>
              <a:t>buňkách v oční </a:t>
            </a:r>
            <a:r>
              <a:rPr lang="cs-CZ" sz="3000" dirty="0" smtClean="0"/>
              <a:t>stopce,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v osrdečníku,</a:t>
            </a:r>
          </a:p>
          <a:p>
            <a:pPr marL="720000">
              <a:spcAft>
                <a:spcPts val="600"/>
              </a:spcAft>
              <a:buFont typeface="Courier New" pitchFamily="49" charset="0"/>
              <a:buChar char="o"/>
            </a:pPr>
            <a:r>
              <a:rPr lang="cs-CZ" sz="3000" dirty="0" smtClean="0"/>
              <a:t>pod jícnem.</a:t>
            </a:r>
          </a:p>
          <a:p>
            <a:r>
              <a:rPr lang="cs-CZ" sz="3000" dirty="0" smtClean="0"/>
              <a:t>Vzniklé </a:t>
            </a:r>
            <a:r>
              <a:rPr lang="cs-CZ" sz="3000" dirty="0"/>
              <a:t>hormony </a:t>
            </a:r>
            <a:r>
              <a:rPr lang="cs-CZ" sz="3000" dirty="0" smtClean="0"/>
              <a:t>řídí: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změnu </a:t>
            </a:r>
            <a:r>
              <a:rPr lang="cs-CZ" sz="3000" dirty="0"/>
              <a:t>barvy </a:t>
            </a:r>
            <a:r>
              <a:rPr lang="cs-CZ" sz="3000" dirty="0" smtClean="0"/>
              <a:t>těl,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svlékání pokožky,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pohlavní funkce,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hospodaření </a:t>
            </a:r>
            <a:r>
              <a:rPr lang="cs-CZ" sz="3000" dirty="0"/>
              <a:t>s </a:t>
            </a:r>
            <a:r>
              <a:rPr lang="cs-CZ" sz="3000" dirty="0" smtClean="0"/>
              <a:t>vodou,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000" dirty="0" smtClean="0"/>
              <a:t>metabolismus </a:t>
            </a:r>
            <a:r>
              <a:rPr lang="cs-CZ" sz="3000" dirty="0"/>
              <a:t>a činnost srdce.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0" t="8392" r="2261" b="-419"/>
          <a:stretch/>
        </p:blipFill>
        <p:spPr bwMode="auto">
          <a:xfrm>
            <a:off x="5148064" y="2636912"/>
            <a:ext cx="3167208" cy="254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50571" y="5300682"/>
            <a:ext cx="9768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2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7218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Členovci </a:t>
            </a:r>
            <a:r>
              <a:rPr lang="cs-CZ" sz="4000" b="1" dirty="0" smtClean="0"/>
              <a:t>- hmyz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3300" dirty="0"/>
              <a:t>U hmyzu je soustava </a:t>
            </a:r>
            <a:r>
              <a:rPr lang="cs-CZ" sz="3300" dirty="0" smtClean="0"/>
              <a:t>žláz</a:t>
            </a:r>
            <a:br>
              <a:rPr lang="cs-CZ" sz="3300" dirty="0" smtClean="0"/>
            </a:br>
            <a:r>
              <a:rPr lang="cs-CZ" sz="3300" dirty="0" smtClean="0"/>
              <a:t>s </a:t>
            </a:r>
            <a:r>
              <a:rPr lang="cs-CZ" sz="3300" dirty="0"/>
              <a:t>vnitřní sekrecí </a:t>
            </a:r>
            <a:r>
              <a:rPr lang="cs-CZ" sz="3300" dirty="0" smtClean="0"/>
              <a:t>tvořena: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300" dirty="0" smtClean="0"/>
              <a:t>srdečními tělísky,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3300" dirty="0" smtClean="0"/>
              <a:t>přidruženými tělísky,</a:t>
            </a:r>
          </a:p>
          <a:p>
            <a:pPr marL="720000">
              <a:spcAft>
                <a:spcPts val="1800"/>
              </a:spcAft>
              <a:buFont typeface="Courier New" pitchFamily="49" charset="0"/>
              <a:buChar char="o"/>
            </a:pPr>
            <a:r>
              <a:rPr lang="cs-CZ" sz="3300" dirty="0" err="1" smtClean="0"/>
              <a:t>předohrudní</a:t>
            </a:r>
            <a:r>
              <a:rPr lang="cs-CZ" sz="3300" dirty="0" smtClean="0"/>
              <a:t> </a:t>
            </a:r>
            <a:r>
              <a:rPr lang="cs-CZ" sz="3300" dirty="0"/>
              <a:t>žlázou</a:t>
            </a:r>
            <a:r>
              <a:rPr lang="cs-CZ" sz="3300" dirty="0" smtClean="0"/>
              <a:t>.</a:t>
            </a:r>
            <a:endParaRPr lang="cs-CZ" sz="3300" dirty="0"/>
          </a:p>
          <a:p>
            <a:pPr>
              <a:spcAft>
                <a:spcPts val="1800"/>
              </a:spcAft>
            </a:pPr>
            <a:r>
              <a:rPr lang="cs-CZ" sz="3300" dirty="0"/>
              <a:t>V buňkách mozku vzniká </a:t>
            </a:r>
            <a:r>
              <a:rPr lang="cs-CZ" sz="3300" b="1" dirty="0"/>
              <a:t>mozkový hormon</a:t>
            </a:r>
            <a:r>
              <a:rPr lang="cs-CZ" sz="3300" dirty="0"/>
              <a:t>, který řídí činnost </a:t>
            </a:r>
            <a:r>
              <a:rPr lang="cs-CZ" sz="3300" dirty="0" err="1" smtClean="0"/>
              <a:t>předohrudní</a:t>
            </a:r>
            <a:r>
              <a:rPr lang="cs-CZ" sz="3300" dirty="0" smtClean="0"/>
              <a:t> </a:t>
            </a:r>
            <a:r>
              <a:rPr lang="cs-CZ" sz="3300" dirty="0"/>
              <a:t>žlázy</a:t>
            </a:r>
            <a:r>
              <a:rPr lang="cs-CZ" sz="3300" dirty="0" smtClean="0"/>
              <a:t>.</a:t>
            </a:r>
          </a:p>
          <a:p>
            <a:r>
              <a:rPr lang="cs-CZ" sz="3300" dirty="0" err="1" smtClean="0"/>
              <a:t>Předohrudní</a:t>
            </a:r>
            <a:r>
              <a:rPr lang="cs-CZ" sz="3300" dirty="0" smtClean="0"/>
              <a:t> žláza produkuje </a:t>
            </a:r>
            <a:r>
              <a:rPr lang="cs-CZ" sz="3300" b="1" dirty="0"/>
              <a:t>svlékací </a:t>
            </a:r>
            <a:r>
              <a:rPr lang="cs-CZ" sz="3300" b="1" dirty="0" smtClean="0"/>
              <a:t>hormon ekdyzon</a:t>
            </a:r>
            <a:r>
              <a:rPr lang="cs-CZ" sz="3300" dirty="0" smtClean="0"/>
              <a:t>, </a:t>
            </a:r>
            <a:r>
              <a:rPr lang="cs-CZ" sz="3300" dirty="0"/>
              <a:t>který řídí svlékání larev </a:t>
            </a:r>
            <a:r>
              <a:rPr lang="cs-CZ" sz="3300" dirty="0" smtClean="0"/>
              <a:t>(α–ekdyzon </a:t>
            </a:r>
            <a:r>
              <a:rPr lang="cs-CZ" sz="3300" dirty="0"/>
              <a:t>se v cílových buňkách mění na </a:t>
            </a:r>
            <a:r>
              <a:rPr lang="cs-CZ" sz="3300" dirty="0" smtClean="0"/>
              <a:t>β–ekdyzon).</a:t>
            </a:r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11" t="20185" r="13537" b="11509"/>
          <a:stretch/>
        </p:blipFill>
        <p:spPr bwMode="auto">
          <a:xfrm>
            <a:off x="5436096" y="1473775"/>
            <a:ext cx="3024336" cy="197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427985" y="306896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4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204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Členovci </a:t>
            </a:r>
            <a:r>
              <a:rPr lang="cs-CZ" sz="4000" b="1" dirty="0"/>
              <a:t>- </a:t>
            </a:r>
            <a:r>
              <a:rPr lang="cs-CZ" sz="4000" b="1" dirty="0" smtClean="0"/>
              <a:t>hmyz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endParaRPr lang="cs-CZ" sz="2800" dirty="0" smtClean="0"/>
          </a:p>
          <a:p>
            <a:pPr>
              <a:spcAft>
                <a:spcPts val="1200"/>
              </a:spcAft>
            </a:pPr>
            <a:r>
              <a:rPr lang="cs-CZ" sz="2800" dirty="0" smtClean="0"/>
              <a:t>Přidružená </a:t>
            </a:r>
            <a:r>
              <a:rPr lang="cs-CZ" sz="2800" dirty="0" smtClean="0"/>
              <a:t>tělíska produkují </a:t>
            </a:r>
            <a:r>
              <a:rPr lang="cs-CZ" sz="2800" b="1" dirty="0" err="1"/>
              <a:t>juvelinní</a:t>
            </a:r>
            <a:r>
              <a:rPr lang="cs-CZ" sz="2800" b="1" dirty="0"/>
              <a:t> </a:t>
            </a:r>
            <a:r>
              <a:rPr lang="cs-CZ" sz="2800" b="1" dirty="0" smtClean="0"/>
              <a:t>hormon</a:t>
            </a:r>
            <a:r>
              <a:rPr lang="cs-CZ" sz="2800" dirty="0" smtClean="0"/>
              <a:t>, který působí proti </a:t>
            </a:r>
            <a:r>
              <a:rPr lang="cs-CZ" sz="2800" dirty="0" err="1" smtClean="0"/>
              <a:t>ekdysonu</a:t>
            </a:r>
            <a:r>
              <a:rPr lang="cs-CZ" sz="2800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cs-CZ" sz="2800" dirty="0" smtClean="0"/>
              <a:t>Když </a:t>
            </a:r>
            <a:r>
              <a:rPr lang="cs-CZ" sz="2800" dirty="0"/>
              <a:t>se vylučuje méně juvenilního hormonu a více </a:t>
            </a:r>
            <a:r>
              <a:rPr lang="cs-CZ" sz="2800" dirty="0" err="1"/>
              <a:t>ekdysonu</a:t>
            </a:r>
            <a:r>
              <a:rPr lang="cs-CZ" sz="2800" dirty="0"/>
              <a:t>, začne probíhat přeměna larvy v dospělce</a:t>
            </a:r>
            <a:r>
              <a:rPr lang="cs-CZ" sz="2800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cs-CZ" sz="2800" dirty="0" smtClean="0"/>
              <a:t>Juvenilní hormon zabraňuje </a:t>
            </a:r>
            <a:r>
              <a:rPr lang="cs-CZ" sz="2800" dirty="0"/>
              <a:t>vývinu larvy, svlékání pokožky, prodlužuje larvální vývoj, při jeho nadbytku hmyz nedospěje</a:t>
            </a:r>
            <a:r>
              <a:rPr lang="cs-CZ" sz="2800" dirty="0" smtClean="0"/>
              <a:t>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7949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Členovci - </a:t>
            </a:r>
            <a:r>
              <a:rPr lang="cs-CZ" sz="4000" b="1" dirty="0"/>
              <a:t>hmyz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800" dirty="0"/>
              <a:t>Zvláštním případem regulačních látek jsou tzv. feromony.</a:t>
            </a:r>
          </a:p>
          <a:p>
            <a:r>
              <a:rPr lang="cs-CZ" sz="2800" dirty="0"/>
              <a:t>Rozlišujeme feromony:</a:t>
            </a:r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poplašné </a:t>
            </a:r>
            <a:r>
              <a:rPr lang="cs-CZ" sz="2800" dirty="0"/>
              <a:t>(např. mravenec v cizím </a:t>
            </a:r>
            <a:r>
              <a:rPr lang="cs-CZ" sz="2800" dirty="0" smtClean="0"/>
              <a:t>hnízdě),</a:t>
            </a:r>
            <a:endParaRPr lang="cs-CZ" sz="2800" dirty="0"/>
          </a:p>
          <a:p>
            <a:pPr marL="720000">
              <a:buFont typeface="Courier New" pitchFamily="49" charset="0"/>
              <a:buChar char="o"/>
            </a:pPr>
            <a:r>
              <a:rPr lang="cs-CZ" sz="2800" dirty="0" smtClean="0"/>
              <a:t>pohlavní </a:t>
            </a:r>
            <a:r>
              <a:rPr lang="cs-CZ" sz="2800" dirty="0"/>
              <a:t>(k lákání opačného pohlaví, člověk je využívá pro likvidaci škodlivého hmyzu).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0" t="9361" r="13800" b="13718"/>
          <a:stretch/>
        </p:blipFill>
        <p:spPr bwMode="auto">
          <a:xfrm>
            <a:off x="4716016" y="2060848"/>
            <a:ext cx="3974592" cy="3121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012160" y="5373216"/>
            <a:ext cx="864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Obr. 3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51913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 smtClean="0"/>
              <a:t>Řešte úkoly</a:t>
            </a:r>
            <a:endParaRPr lang="cs-CZ" sz="4000" b="1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sz="2800" b="1" dirty="0" smtClean="0"/>
              <a:t>Úkol:</a:t>
            </a:r>
            <a:r>
              <a:rPr lang="cs-CZ" sz="2800" dirty="0" smtClean="0"/>
              <a:t> U </a:t>
            </a:r>
            <a:r>
              <a:rPr lang="cs-CZ" sz="2800" dirty="0" smtClean="0"/>
              <a:t>kterých skupin bezobratlých je látková regulace nejvíce vyvinuta</a:t>
            </a:r>
            <a:r>
              <a:rPr lang="cs-CZ" sz="2800" dirty="0" smtClean="0"/>
              <a:t>?</a:t>
            </a:r>
          </a:p>
          <a:p>
            <a:pPr marL="0" indent="0">
              <a:buNone/>
            </a:pPr>
            <a:r>
              <a:rPr lang="cs-CZ" sz="2800" b="1" dirty="0" smtClean="0"/>
              <a:t>Řešení: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cs-CZ" sz="2800" dirty="0"/>
              <a:t>Nejvíce je hormonální regulace vyvinuta u kroužkovců a členovců</a:t>
            </a:r>
            <a:r>
              <a:rPr lang="cs-CZ" sz="2800" dirty="0" smtClean="0"/>
              <a:t>.</a:t>
            </a:r>
            <a:endParaRPr lang="cs-CZ" sz="28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cs-CZ" sz="2800" b="1" dirty="0"/>
              <a:t>Úkol: </a:t>
            </a:r>
            <a:r>
              <a:rPr lang="cs-CZ" sz="2800" dirty="0" smtClean="0"/>
              <a:t>Vyjmenujte </a:t>
            </a:r>
            <a:r>
              <a:rPr lang="cs-CZ" sz="2800" dirty="0" smtClean="0"/>
              <a:t>hlavní části </a:t>
            </a:r>
            <a:r>
              <a:rPr lang="cs-CZ" sz="2800" dirty="0" smtClean="0"/>
              <a:t> </a:t>
            </a:r>
            <a:r>
              <a:rPr lang="cs-CZ" sz="2800" dirty="0" err="1" smtClean="0"/>
              <a:t>endokriinní</a:t>
            </a:r>
            <a:r>
              <a:rPr lang="cs-CZ" sz="2800" dirty="0" smtClean="0"/>
              <a:t> soustavy </a:t>
            </a:r>
            <a:r>
              <a:rPr lang="cs-CZ" sz="2800" dirty="0" smtClean="0"/>
              <a:t>hmyzu</a:t>
            </a:r>
            <a:r>
              <a:rPr lang="cs-CZ" sz="2800" dirty="0" smtClean="0"/>
              <a:t>.</a:t>
            </a:r>
          </a:p>
          <a:p>
            <a:pPr marL="0" indent="0">
              <a:buNone/>
            </a:pPr>
            <a:r>
              <a:rPr lang="cs-CZ" sz="2800" b="1" dirty="0"/>
              <a:t>Řešení</a:t>
            </a:r>
            <a:r>
              <a:rPr lang="cs-CZ" sz="2800" b="1" dirty="0" smtClean="0"/>
              <a:t>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800" dirty="0"/>
              <a:t>Jsou to: srdeční tělíska, přidružená tělíska a </a:t>
            </a:r>
            <a:r>
              <a:rPr lang="cs-CZ" sz="2800" dirty="0" err="1"/>
              <a:t>předohrudní</a:t>
            </a:r>
            <a:r>
              <a:rPr lang="cs-CZ" sz="2800" dirty="0"/>
              <a:t> žláza.</a:t>
            </a:r>
          </a:p>
          <a:p>
            <a:pPr marL="0" indent="0">
              <a:spcAft>
                <a:spcPts val="1200"/>
              </a:spcAft>
              <a:buNone/>
            </a:pPr>
            <a:endParaRPr lang="cs-CZ" sz="2800" b="1" dirty="0"/>
          </a:p>
          <a:p>
            <a:pPr marL="0" indent="0">
              <a:spcAft>
                <a:spcPts val="1200"/>
              </a:spcAft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350584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578</Words>
  <Application>Microsoft Office PowerPoint</Application>
  <PresentationFormat>Předvádění na obrazovce (4:3)</PresentationFormat>
  <Paragraphs>84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systému Office</vt:lpstr>
      <vt:lpstr>Hormonální regulace bezobratlých</vt:lpstr>
      <vt:lpstr>Formy látkové regulace</vt:lpstr>
      <vt:lpstr>Formy látkové regulace</vt:lpstr>
      <vt:lpstr>Jaká je hormonální regulace u kroužkovců?</vt:lpstr>
      <vt:lpstr>Popište hormonální regulaci korýšů</vt:lpstr>
      <vt:lpstr>Členovci - hmyz</vt:lpstr>
      <vt:lpstr>Členovci - hmyz</vt:lpstr>
      <vt:lpstr>Členovci - hmyz</vt:lpstr>
      <vt:lpstr>Řešte úkoly</vt:lpstr>
      <vt:lpstr>Řešte úkol</vt:lpstr>
      <vt:lpstr>Informační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Základní informace</dc:title>
  <dc:creator>sylva</dc:creator>
  <cp:lastModifiedBy>Uzivatel</cp:lastModifiedBy>
  <cp:revision>66</cp:revision>
  <dcterms:created xsi:type="dcterms:W3CDTF">2012-06-18T15:15:37Z</dcterms:created>
  <dcterms:modified xsi:type="dcterms:W3CDTF">2013-09-14T17:30:32Z</dcterms:modified>
</cp:coreProperties>
</file>