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8" r:id="rId3"/>
    <p:sldId id="260" r:id="rId4"/>
    <p:sldId id="267" r:id="rId5"/>
    <p:sldId id="257" r:id="rId6"/>
    <p:sldId id="262" r:id="rId7"/>
    <p:sldId id="258" r:id="rId8"/>
    <p:sldId id="263" r:id="rId9"/>
    <p:sldId id="270" r:id="rId10"/>
    <p:sldId id="264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3" autoAdjust="0"/>
    <p:restoredTop sz="94684" autoAdjust="0"/>
  </p:normalViewPr>
  <p:slideViewPr>
    <p:cSldViewPr>
      <p:cViewPr>
        <p:scale>
          <a:sx n="77" d="100"/>
          <a:sy n="77" d="100"/>
        </p:scale>
        <p:origin x="-111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3">
                <a:lumMod val="40000"/>
                <a:lumOff val="60000"/>
              </a:schemeClr>
            </a:gs>
            <a:gs pos="0">
              <a:srgbClr val="FFCC66"/>
            </a:gs>
            <a:gs pos="85000">
              <a:srgbClr val="FF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/>
            </a:gs>
            <a:gs pos="0">
              <a:schemeClr val="bg1"/>
            </a:gs>
            <a:gs pos="85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3600" b="1" dirty="0" smtClean="0"/>
              <a:t>Nervová soustava vyšších obratlovců</a:t>
            </a:r>
            <a:endParaRPr lang="cs-CZ" sz="36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980563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Biologie - biologie živočichů 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23. 9. 2012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nervové soustavy vyšších obratlovců.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na straně  10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až 12jsou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samostatné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VY_32_INOVACE_33_BHOU08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25" y="188640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4" r="12165"/>
          <a:stretch/>
        </p:blipFill>
        <p:spPr bwMode="auto">
          <a:xfrm>
            <a:off x="2681416" y="1834956"/>
            <a:ext cx="1198606" cy="174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Úkol: </a:t>
            </a:r>
            <a:r>
              <a:rPr lang="cs-CZ" sz="2800" dirty="0" smtClean="0"/>
              <a:t>Napište</a:t>
            </a:r>
            <a:r>
              <a:rPr lang="cs-CZ" sz="2800" dirty="0" smtClean="0"/>
              <a:t>, čí jsou mozky na obrázcích.</a:t>
            </a:r>
          </a:p>
          <a:p>
            <a:pPr marL="0" indent="0">
              <a:buNone/>
            </a:pPr>
            <a:endParaRPr lang="cs-CZ" sz="2800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sz="2800" dirty="0"/>
          </a:p>
          <a:p>
            <a:pPr marL="0" indent="0">
              <a:buNone/>
            </a:pPr>
            <a:r>
              <a:rPr lang="cs-CZ" sz="2800" dirty="0" smtClean="0"/>
              <a:t>          a                  b                 c               </a:t>
            </a:r>
            <a:r>
              <a:rPr lang="cs-CZ" sz="2800" dirty="0" smtClean="0"/>
              <a:t>d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r>
              <a:rPr lang="cs-CZ" sz="2800" dirty="0"/>
              <a:t>Jsou to mozky:</a:t>
            </a:r>
            <a:br>
              <a:rPr lang="cs-CZ" sz="2800" dirty="0"/>
            </a:br>
            <a:r>
              <a:rPr lang="cs-CZ" sz="2800" dirty="0"/>
              <a:t>a) králíka	     d) plaza      c)  psa     d)  ptáka</a:t>
            </a:r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8" t="56882" r="34082" b="19830"/>
          <a:stretch/>
        </p:blipFill>
        <p:spPr bwMode="auto">
          <a:xfrm>
            <a:off x="1049872" y="1834957"/>
            <a:ext cx="1165117" cy="1741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1"/>
          <a:stretch/>
        </p:blipFill>
        <p:spPr bwMode="auto">
          <a:xfrm>
            <a:off x="4211959" y="1822174"/>
            <a:ext cx="1175587" cy="17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1" r="66451"/>
          <a:stretch/>
        </p:blipFill>
        <p:spPr bwMode="auto">
          <a:xfrm>
            <a:off x="5724128" y="1834956"/>
            <a:ext cx="1284235" cy="176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67266" y="318872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895458" y="318872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407626" y="3151659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68144" y="3188729"/>
            <a:ext cx="288032" cy="3322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4129" y="6165304"/>
            <a:ext cx="288031" cy="2926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b="1" dirty="0"/>
              <a:t>Úkol</a:t>
            </a:r>
            <a:r>
              <a:rPr lang="cs-CZ" sz="3000" b="1" dirty="0" smtClean="0"/>
              <a:t>:</a:t>
            </a:r>
          </a:p>
          <a:p>
            <a:pPr>
              <a:spcAft>
                <a:spcPts val="1800"/>
              </a:spcAft>
            </a:pPr>
            <a:r>
              <a:rPr lang="cs-CZ" sz="3000" dirty="0" smtClean="0"/>
              <a:t>Uveďte charakteristiku mozku </a:t>
            </a:r>
            <a:r>
              <a:rPr lang="cs-CZ" sz="3000" dirty="0"/>
              <a:t>savců</a:t>
            </a:r>
            <a:r>
              <a:rPr lang="cs-CZ" sz="3000" dirty="0" smtClean="0"/>
              <a:t>.</a:t>
            </a:r>
            <a:endParaRPr lang="cs-CZ" sz="3000" dirty="0"/>
          </a:p>
          <a:p>
            <a:pPr marL="0" indent="0">
              <a:buNone/>
            </a:pPr>
            <a:r>
              <a:rPr lang="cs-CZ" sz="3000" b="1" dirty="0" smtClean="0"/>
              <a:t>Řešení:</a:t>
            </a:r>
          </a:p>
          <a:p>
            <a:r>
              <a:rPr lang="cs-CZ" sz="3000" dirty="0"/>
              <a:t>Maximálního rozvoje dosahuje koncový </a:t>
            </a:r>
            <a:r>
              <a:rPr lang="cs-CZ" sz="3000" dirty="0" smtClean="0"/>
              <a:t>mozek.</a:t>
            </a:r>
          </a:p>
          <a:p>
            <a:r>
              <a:rPr lang="cs-CZ" sz="3000" dirty="0" smtClean="0"/>
              <a:t>Mozková </a:t>
            </a:r>
            <a:r>
              <a:rPr lang="cs-CZ" sz="3000" dirty="0"/>
              <a:t>kůra se zvětšuje </a:t>
            </a:r>
            <a:r>
              <a:rPr lang="cs-CZ" sz="3000" dirty="0" smtClean="0"/>
              <a:t>zvrásněním.</a:t>
            </a:r>
          </a:p>
          <a:p>
            <a:r>
              <a:rPr lang="cs-CZ" sz="3000" dirty="0" smtClean="0"/>
              <a:t>Mozeček </a:t>
            </a:r>
            <a:r>
              <a:rPr lang="cs-CZ" sz="3000" dirty="0"/>
              <a:t>je spojen s koncovým mozkem pomocí Varolova </a:t>
            </a:r>
            <a:r>
              <a:rPr lang="cs-CZ" sz="3000" dirty="0" smtClean="0"/>
              <a:t>mostu.</a:t>
            </a:r>
          </a:p>
          <a:p>
            <a:r>
              <a:rPr lang="cs-CZ" sz="3000" dirty="0" smtClean="0"/>
              <a:t>Mícha </a:t>
            </a:r>
            <a:r>
              <a:rPr lang="cs-CZ" sz="3000" dirty="0"/>
              <a:t>nedosahuje do ocasní části páteře, ale končí v krajině křížové svazkem dlouhých vláken.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60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</a:t>
            </a:r>
            <a:endParaRPr lang="cs-CZ" sz="4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Úkol: </a:t>
            </a:r>
          </a:p>
          <a:p>
            <a:pPr>
              <a:spcAft>
                <a:spcPts val="1800"/>
              </a:spcAft>
            </a:pPr>
            <a:r>
              <a:rPr lang="cs-CZ" dirty="0" smtClean="0"/>
              <a:t>Popište </a:t>
            </a:r>
            <a:r>
              <a:rPr lang="cs-CZ" dirty="0"/>
              <a:t>stavbu mozku ptáků</a:t>
            </a:r>
            <a:r>
              <a:rPr lang="cs-CZ" dirty="0" smtClean="0"/>
              <a:t>.</a:t>
            </a:r>
            <a:endParaRPr lang="cs-CZ" dirty="0"/>
          </a:p>
          <a:p>
            <a:pPr marL="0" indent="0">
              <a:buNone/>
            </a:pPr>
            <a:r>
              <a:rPr lang="cs-CZ" b="1" dirty="0" smtClean="0"/>
              <a:t>Řešení:</a:t>
            </a:r>
            <a:r>
              <a:rPr lang="cs-CZ" dirty="0" smtClean="0"/>
              <a:t> </a:t>
            </a:r>
          </a:p>
          <a:p>
            <a:r>
              <a:rPr lang="cs-CZ" dirty="0"/>
              <a:t>Jednotlivé části jsou:</a:t>
            </a:r>
          </a:p>
          <a:p>
            <a:pPr marL="972000" indent="-514350">
              <a:buFont typeface="+mj-lt"/>
              <a:buAutoNum type="alphaLcParenR"/>
            </a:pPr>
            <a:r>
              <a:rPr lang="cs-CZ" dirty="0"/>
              <a:t>čichové laloky	</a:t>
            </a:r>
          </a:p>
          <a:p>
            <a:pPr marL="972000" indent="-514350">
              <a:buFont typeface="+mj-lt"/>
              <a:buAutoNum type="alphaLcParenR"/>
            </a:pPr>
            <a:r>
              <a:rPr lang="cs-CZ" dirty="0"/>
              <a:t>velký  (koncový) mozek</a:t>
            </a:r>
          </a:p>
          <a:p>
            <a:pPr marL="972000" indent="-514350">
              <a:buFont typeface="+mj-lt"/>
              <a:buAutoNum type="alphaLcParenR"/>
            </a:pPr>
            <a:r>
              <a:rPr lang="cs-CZ" dirty="0"/>
              <a:t>mozeček</a:t>
            </a:r>
          </a:p>
          <a:p>
            <a:pPr marL="972000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dirty="0"/>
              <a:t>prodloužená mícha</a:t>
            </a:r>
          </a:p>
          <a:p>
            <a:pPr marL="972000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dirty="0"/>
              <a:t>podvěsek mozkový</a:t>
            </a:r>
          </a:p>
          <a:p>
            <a:pPr marL="972000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dirty="0"/>
              <a:t>hřbetní mícha</a:t>
            </a:r>
          </a:p>
          <a:p>
            <a:pPr marL="972000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dirty="0"/>
              <a:t>zrakové hrboly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37609"/>
            <a:ext cx="3361432" cy="269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80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1: BÖHRINGER, Friedrich.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21.9.2012].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&lt;http://commons.wikimedia.org/wiki/File:M_Zauneidechse1_Edit1.jpg?uselang=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 – 5: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  <a:endParaRPr lang="cs-CZ" sz="1600" dirty="0"/>
          </a:p>
          <a:p>
            <a:pPr marL="0" indent="0">
              <a:buNone/>
            </a:pPr>
            <a:r>
              <a:rPr lang="cs-CZ" sz="1600" dirty="0" smtClean="0"/>
              <a:t>Obr. 6: LOOIE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23.9.2012].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File:Vertebrate-brain-regions.png?uselang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 smtClean="0"/>
              <a:t>&gt;.</a:t>
            </a:r>
          </a:p>
          <a:p>
            <a:pPr marL="0" indent="0">
              <a:buNone/>
            </a:pPr>
            <a:r>
              <a:rPr lang="cs-CZ" sz="1600" dirty="0" smtClean="0"/>
              <a:t>Obr 7.: převzato z </a:t>
            </a: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</a:p>
          <a:p>
            <a:pPr marL="0" indent="0">
              <a:buNone/>
            </a:pPr>
            <a:endParaRPr lang="cs-CZ" sz="1600" dirty="0" smtClean="0"/>
          </a:p>
        </p:txBody>
      </p:sp>
    </p:spTree>
    <p:extLst>
      <p:ext uri="{BB962C8B-B14F-4D97-AF65-F5344CB8AC3E}">
        <p14:creationId xmlns:p14="http://schemas.microsoft.com/office/powerpoint/2010/main" val="36637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Vyšší obratlovci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Mozek je tvořen pěti částmi ( u savců navíc Varolův most.</a:t>
            </a:r>
          </a:p>
          <a:p>
            <a:r>
              <a:rPr lang="cs-CZ" sz="2800" dirty="0" smtClean="0"/>
              <a:t>Z mozku vždy vychází 12 párů mozkových nervů.</a:t>
            </a:r>
          </a:p>
          <a:p>
            <a:r>
              <a:rPr lang="cs-CZ" sz="2800" dirty="0" smtClean="0"/>
              <a:t>Na obrázku jsou mozky: d- plazi, e – ptáci (holub), f – savci (králík), g – savci (pes)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6" t="35129" r="4915" b="42856"/>
          <a:stretch/>
        </p:blipFill>
        <p:spPr bwMode="auto">
          <a:xfrm>
            <a:off x="1934772" y="4059354"/>
            <a:ext cx="1685000" cy="23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" t="56722" r="8460" b="20237"/>
          <a:stretch/>
        </p:blipFill>
        <p:spPr bwMode="auto">
          <a:xfrm>
            <a:off x="3595437" y="4059354"/>
            <a:ext cx="4834552" cy="238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5350" y="5517232"/>
            <a:ext cx="940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920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Plazi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Koncový mozek přebírá funkci hlavního </a:t>
            </a:r>
            <a:r>
              <a:rPr lang="cs-CZ" sz="2800" dirty="0" smtClean="0"/>
              <a:t>ústředí.</a:t>
            </a:r>
          </a:p>
          <a:p>
            <a:r>
              <a:rPr lang="cs-CZ" sz="2800" dirty="0" smtClean="0"/>
              <a:t>Poprvé </a:t>
            </a:r>
            <a:r>
              <a:rPr lang="cs-CZ" sz="2800" dirty="0"/>
              <a:t>se objevuje </a:t>
            </a:r>
            <a:r>
              <a:rPr lang="cs-CZ" sz="2800" dirty="0" smtClean="0"/>
              <a:t>druhotná </a:t>
            </a:r>
            <a:r>
              <a:rPr lang="cs-CZ" sz="2800" dirty="0"/>
              <a:t>šedá kůra </a:t>
            </a:r>
            <a:r>
              <a:rPr lang="cs-CZ" sz="2800" dirty="0" smtClean="0"/>
              <a:t>mozková </a:t>
            </a:r>
            <a:r>
              <a:rPr lang="cs-CZ" sz="2800" dirty="0"/>
              <a:t>- </a:t>
            </a:r>
            <a:r>
              <a:rPr lang="cs-CZ" sz="2800" dirty="0" smtClean="0"/>
              <a:t> </a:t>
            </a:r>
            <a:r>
              <a:rPr lang="cs-CZ" sz="2800" dirty="0" err="1"/>
              <a:t>neopálium</a:t>
            </a:r>
            <a:r>
              <a:rPr lang="cs-CZ" sz="2800" dirty="0"/>
              <a:t>.</a:t>
            </a:r>
            <a:endParaRPr lang="cs-CZ" sz="2800" dirty="0" smtClean="0"/>
          </a:p>
          <a:p>
            <a:r>
              <a:rPr lang="cs-CZ" sz="2800" dirty="0" smtClean="0"/>
              <a:t>Dobře vyvinutý </a:t>
            </a:r>
            <a:r>
              <a:rPr lang="cs-CZ" sz="2800" dirty="0"/>
              <a:t>je i mozeček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mozku plazů poprvé vystupuje 12 párů mozkových nervů.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1" b="9407"/>
          <a:stretch/>
        </p:blipFill>
        <p:spPr bwMode="auto">
          <a:xfrm>
            <a:off x="2699792" y="4437112"/>
            <a:ext cx="4896544" cy="181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1641" y="599624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389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Stavba mozku ještěrky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800" dirty="0" smtClean="0"/>
              <a:t>A – pohled shora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cs-CZ" sz="2800" dirty="0" smtClean="0"/>
              <a:t>B – pohled ze strany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čichový lalok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polokoule velkého mozku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temenní orgán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mezimozek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střední 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mozeček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prodloužená mícha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podvěsek mozkový</a:t>
            </a:r>
          </a:p>
          <a:p>
            <a:endParaRPr lang="cs-CZ" dirty="0"/>
          </a:p>
        </p:txBody>
      </p:sp>
      <p:pic>
        <p:nvPicPr>
          <p:cNvPr id="2050" name="Picture 2" descr="C:\Users\Uzivatel\Documents\Naskenováno\mozky obratlovců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88" b="59218"/>
          <a:stretch/>
        </p:blipFill>
        <p:spPr bwMode="auto">
          <a:xfrm>
            <a:off x="6516216" y="332656"/>
            <a:ext cx="2016224" cy="37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2" b="43700"/>
          <a:stretch/>
        </p:blipFill>
        <p:spPr bwMode="auto">
          <a:xfrm>
            <a:off x="3847141" y="4349204"/>
            <a:ext cx="4685299" cy="215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436096" y="364502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44409" y="1340768"/>
            <a:ext cx="288032" cy="6573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847142" y="4349204"/>
            <a:ext cx="333526" cy="6012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85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Ptáci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3000" dirty="0"/>
              <a:t>Pro ptáky je charakteristický velký rozvoj koncového mozku a mozečku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U </a:t>
            </a:r>
            <a:r>
              <a:rPr lang="cs-CZ" sz="3000" dirty="0"/>
              <a:t>koncového mozku se zvětšují bazální ganglia, jejich zvětšení souvisí s bohatým instinktivním chováním ptáků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Mozeček </a:t>
            </a:r>
            <a:r>
              <a:rPr lang="cs-CZ" sz="3000" dirty="0"/>
              <a:t>je na povrchu už zvrásněn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Střední </a:t>
            </a:r>
            <a:r>
              <a:rPr lang="cs-CZ" sz="3000" dirty="0"/>
              <a:t>mozek je centrem zraku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Z </a:t>
            </a:r>
            <a:r>
              <a:rPr lang="cs-CZ" sz="3000" dirty="0"/>
              <a:t>mozku vystupuje 12 párů mozkových nervů.</a:t>
            </a:r>
          </a:p>
          <a:p>
            <a:r>
              <a:rPr lang="cs-CZ" sz="3000" dirty="0"/>
              <a:t>Mícha prochází páteřním kanálem od mozku do posledního ocasního obratle.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 smtClean="0"/>
              <a:t>	Stavba mozku husy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A – pohled shora</a:t>
            </a:r>
          </a:p>
          <a:p>
            <a:pPr marL="0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cs-CZ" sz="2800" dirty="0" smtClean="0"/>
              <a:t>B -  pohled ze strany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čichové laloky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velký  (koncový) mozek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arenR"/>
            </a:pPr>
            <a:endParaRPr lang="cs-CZ" sz="2800" dirty="0" smtClean="0"/>
          </a:p>
          <a:p>
            <a:pPr marL="4320000" indent="-514350">
              <a:spcBef>
                <a:spcPts val="0"/>
              </a:spcBef>
              <a:buFont typeface="+mj-lt"/>
              <a:buAutoNum type="alphaLcParenR"/>
            </a:pPr>
            <a:r>
              <a:rPr lang="cs-CZ" sz="2800" dirty="0" smtClean="0"/>
              <a:t>mozeček</a:t>
            </a:r>
          </a:p>
          <a:p>
            <a:pPr marL="4356000" lvl="7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sz="2800" dirty="0" smtClean="0"/>
              <a:t>prodloužená mícha</a:t>
            </a:r>
          </a:p>
          <a:p>
            <a:pPr marL="4356000" lvl="7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sz="2800" dirty="0" smtClean="0"/>
              <a:t>podvěsek mozkový</a:t>
            </a:r>
          </a:p>
          <a:p>
            <a:pPr marL="4356000" lvl="7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sz="2800" dirty="0" smtClean="0"/>
              <a:t>hřbetní mícha</a:t>
            </a:r>
          </a:p>
          <a:p>
            <a:pPr marL="4356000" lvl="7" indent="-514350">
              <a:spcBef>
                <a:spcPts val="0"/>
              </a:spcBef>
              <a:buFont typeface="+mj-lt"/>
              <a:buAutoNum type="alphaLcParenR" startAt="4"/>
            </a:pPr>
            <a:r>
              <a:rPr lang="cs-CZ" sz="2800" dirty="0" smtClean="0"/>
              <a:t>zrakové hrboly</a:t>
            </a:r>
          </a:p>
          <a:p>
            <a:endParaRPr lang="cs-CZ" dirty="0"/>
          </a:p>
        </p:txBody>
      </p:sp>
      <p:pic>
        <p:nvPicPr>
          <p:cNvPr id="1026" name="Picture 2" descr="C:\Users\Uzivatel\Documents\Naskenováno\mozky obratlovců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4" t="4935" r="25962" b="70079"/>
          <a:stretch/>
        </p:blipFill>
        <p:spPr bwMode="auto">
          <a:xfrm>
            <a:off x="395536" y="3569320"/>
            <a:ext cx="3528392" cy="282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t="50" r="57336"/>
          <a:stretch/>
        </p:blipFill>
        <p:spPr bwMode="auto">
          <a:xfrm>
            <a:off x="6228184" y="404664"/>
            <a:ext cx="25165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559748" y="40466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652113" y="3212976"/>
            <a:ext cx="277097" cy="585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884368" y="410892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30469" y="6093392"/>
            <a:ext cx="801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0036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Savci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Maximálního rozvoje dosahuje koncový mozek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Plocha </a:t>
            </a:r>
            <a:r>
              <a:rPr lang="cs-CZ" sz="2800" dirty="0"/>
              <a:t>mozkové kůry se zvětšuje </a:t>
            </a:r>
            <a:r>
              <a:rPr lang="cs-CZ" sz="2800" dirty="0" smtClean="0"/>
              <a:t>zvrásněním.</a:t>
            </a:r>
          </a:p>
          <a:p>
            <a:r>
              <a:rPr lang="cs-CZ" sz="2800" dirty="0" smtClean="0"/>
              <a:t>Velký </a:t>
            </a:r>
            <a:r>
              <a:rPr lang="cs-CZ" sz="2800" dirty="0"/>
              <a:t>je i mozeček, který je </a:t>
            </a:r>
            <a:r>
              <a:rPr lang="cs-CZ" sz="2800" dirty="0" smtClean="0"/>
              <a:t>spojen </a:t>
            </a:r>
            <a:r>
              <a:rPr lang="cs-CZ" sz="2800" dirty="0"/>
              <a:t>s koncovým mozkem pomocí </a:t>
            </a:r>
            <a:r>
              <a:rPr lang="cs-CZ" sz="2800" dirty="0" smtClean="0"/>
              <a:t>Varolova mostu.</a:t>
            </a:r>
          </a:p>
          <a:p>
            <a:r>
              <a:rPr lang="cs-CZ" sz="2800" dirty="0" smtClean="0"/>
              <a:t>Z </a:t>
            </a:r>
            <a:r>
              <a:rPr lang="cs-CZ" sz="2800" dirty="0"/>
              <a:t>mozku vychází 12 párů mozkových nervů.</a:t>
            </a:r>
          </a:p>
          <a:p>
            <a:r>
              <a:rPr lang="cs-CZ" sz="2800" dirty="0"/>
              <a:t>Mícha nedosahuje do ocasní části páteře, ale končí v krajině křížové svazkem dlouhých vláken.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Stavba mozku králíka domácího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čichové laloky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podélná rýha mozková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polokoule koncového mozku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šišinka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střední mozek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boční laloky mozečku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červ mozečkový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 smtClean="0"/>
              <a:t>prodloužená mícha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9" t="4000" r="53979" b="2661"/>
          <a:stretch/>
        </p:blipFill>
        <p:spPr bwMode="auto">
          <a:xfrm>
            <a:off x="410279" y="1628800"/>
            <a:ext cx="3260247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10280" y="1844824"/>
            <a:ext cx="674044" cy="585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131840" y="2276872"/>
            <a:ext cx="164373" cy="261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31640" y="6086524"/>
            <a:ext cx="9048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5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3582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cs-CZ" sz="3600" b="1" dirty="0">
                <a:latin typeface="Arial" charset="0"/>
                <a:cs typeface="Arial" charset="0"/>
              </a:rPr>
              <a:t>Mozek obratlovců: nahoře je </a:t>
            </a:r>
            <a:r>
              <a:rPr lang="cs-CZ" sz="3600" b="1" dirty="0" smtClean="0">
                <a:latin typeface="Arial" charset="0"/>
                <a:cs typeface="Arial" charset="0"/>
              </a:rPr>
              <a:t>mozek žraloka, dole lidský mozek</a:t>
            </a:r>
            <a:endParaRPr lang="cs-CZ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2038" r="3528" b="55306"/>
          <a:stretch/>
        </p:blipFill>
        <p:spPr bwMode="auto">
          <a:xfrm>
            <a:off x="403168" y="2018224"/>
            <a:ext cx="4386560" cy="287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44771" b="2475"/>
          <a:stretch/>
        </p:blipFill>
        <p:spPr bwMode="auto">
          <a:xfrm>
            <a:off x="4907260" y="3140968"/>
            <a:ext cx="3803452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560" y="2089820"/>
            <a:ext cx="1984888" cy="3717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Koncový mozek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66165" y="2646204"/>
            <a:ext cx="128555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Mezimozek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66165" y="3015536"/>
            <a:ext cx="18302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Střední mozek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059832" y="2092205"/>
            <a:ext cx="1656184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dirty="0" smtClean="0"/>
              <a:t>Mozeček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dirty="0" smtClean="0"/>
              <a:t>Varolův most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Prodloužená mícha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2771801" y="5191282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81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636</Words>
  <Application>Microsoft Office PowerPoint</Application>
  <PresentationFormat>Předvádění na obrazovce (4:3)</PresentationFormat>
  <Paragraphs>118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Nervová soustava vyšších obratlovců</vt:lpstr>
      <vt:lpstr>Vyšší obratlovci</vt:lpstr>
      <vt:lpstr>Plazi</vt:lpstr>
      <vt:lpstr> Stavba mozku ještěrky</vt:lpstr>
      <vt:lpstr>Ptáci</vt:lpstr>
      <vt:lpstr> Stavba mozku husy</vt:lpstr>
      <vt:lpstr>Savci</vt:lpstr>
      <vt:lpstr>Stavba mozku králíka domácího</vt:lpstr>
      <vt:lpstr>Mozek obratlovců: nahoře je mozek žraloka, dole lidský mozek</vt:lpstr>
      <vt:lpstr>Řešte úkol</vt:lpstr>
      <vt:lpstr>Řešte úkol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Nervová soustava nižších obratlovců</dc:title>
  <dc:creator>Uzivatel</dc:creator>
  <cp:lastModifiedBy>Uzivatel</cp:lastModifiedBy>
  <cp:revision>44</cp:revision>
  <dcterms:created xsi:type="dcterms:W3CDTF">2012-09-21T19:37:45Z</dcterms:created>
  <dcterms:modified xsi:type="dcterms:W3CDTF">2013-09-14T17:59:20Z</dcterms:modified>
</cp:coreProperties>
</file>