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6" r:id="rId3"/>
    <p:sldId id="287" r:id="rId4"/>
    <p:sldId id="280" r:id="rId5"/>
    <p:sldId id="279" r:id="rId6"/>
    <p:sldId id="283" r:id="rId7"/>
    <p:sldId id="284" r:id="rId8"/>
    <p:sldId id="286" r:id="rId9"/>
    <p:sldId id="278" r:id="rId10"/>
    <p:sldId id="272" r:id="rId11"/>
    <p:sldId id="288" r:id="rId12"/>
    <p:sldId id="273" r:id="rId13"/>
    <p:sldId id="285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99"/>
    <a:srgbClr val="FFCC66"/>
    <a:srgbClr val="EBD5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134421-8D27-46DB-BC2F-D1C123B2BFE3}" type="doc">
      <dgm:prSet loTypeId="urn:microsoft.com/office/officeart/2005/8/layout/default" loCatId="list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cs-CZ"/>
        </a:p>
      </dgm:t>
    </dgm:pt>
    <dgm:pt modelId="{C31C4C07-56EE-478B-9701-A53674CD1183}">
      <dgm:prSet phldrT="[Text]" custT="1"/>
      <dgm:spPr/>
      <dgm:t>
        <a:bodyPr/>
        <a:lstStyle/>
        <a:p>
          <a:r>
            <a:rPr lang="cs-CZ" sz="3200" dirty="0" smtClean="0"/>
            <a:t>Jednoduché dělení</a:t>
          </a:r>
          <a:endParaRPr lang="cs-CZ" sz="3200" dirty="0"/>
        </a:p>
      </dgm:t>
    </dgm:pt>
    <dgm:pt modelId="{08483AEC-C928-421B-AB0A-7E23736E03FF}" type="parTrans" cxnId="{B2692060-4269-468A-BF90-790C126A0741}">
      <dgm:prSet/>
      <dgm:spPr/>
      <dgm:t>
        <a:bodyPr/>
        <a:lstStyle/>
        <a:p>
          <a:endParaRPr lang="cs-CZ"/>
        </a:p>
      </dgm:t>
    </dgm:pt>
    <dgm:pt modelId="{8E2747D4-B858-478B-B604-44F1B7D527FA}" type="sibTrans" cxnId="{B2692060-4269-468A-BF90-790C126A0741}">
      <dgm:prSet/>
      <dgm:spPr/>
      <dgm:t>
        <a:bodyPr/>
        <a:lstStyle/>
        <a:p>
          <a:endParaRPr lang="cs-CZ"/>
        </a:p>
      </dgm:t>
    </dgm:pt>
    <dgm:pt modelId="{84505BB4-5A4B-4296-9356-E75E9A7584B4}">
      <dgm:prSet phldrT="[Text]" custT="1"/>
      <dgm:spPr/>
      <dgm:t>
        <a:bodyPr/>
        <a:lstStyle/>
        <a:p>
          <a:r>
            <a:rPr lang="cs-CZ" sz="3200" dirty="0" smtClean="0"/>
            <a:t>Pučení</a:t>
          </a:r>
          <a:endParaRPr lang="cs-CZ" sz="3200" dirty="0"/>
        </a:p>
      </dgm:t>
    </dgm:pt>
    <dgm:pt modelId="{E4CA2016-1719-4863-88FE-2056DB3FC7A4}" type="parTrans" cxnId="{006449F1-5022-49D6-8E09-55152C08807D}">
      <dgm:prSet/>
      <dgm:spPr/>
      <dgm:t>
        <a:bodyPr/>
        <a:lstStyle/>
        <a:p>
          <a:endParaRPr lang="cs-CZ"/>
        </a:p>
      </dgm:t>
    </dgm:pt>
    <dgm:pt modelId="{A206A209-55E4-4157-BABE-3722AD0849BA}" type="sibTrans" cxnId="{006449F1-5022-49D6-8E09-55152C08807D}">
      <dgm:prSet/>
      <dgm:spPr/>
      <dgm:t>
        <a:bodyPr/>
        <a:lstStyle/>
        <a:p>
          <a:endParaRPr lang="cs-CZ"/>
        </a:p>
      </dgm:t>
    </dgm:pt>
    <dgm:pt modelId="{B2D08160-12E2-4E85-87BE-5DE14289AC52}">
      <dgm:prSet phldrT="[Text]" custT="1"/>
      <dgm:spPr/>
      <dgm:t>
        <a:bodyPr/>
        <a:lstStyle/>
        <a:p>
          <a:r>
            <a:rPr lang="cs-CZ" sz="3200" dirty="0" smtClean="0"/>
            <a:t>Schizogonie</a:t>
          </a:r>
          <a:endParaRPr lang="cs-CZ" sz="3200" dirty="0"/>
        </a:p>
      </dgm:t>
    </dgm:pt>
    <dgm:pt modelId="{E8246316-4ADF-4697-BF87-FE039A4060A5}" type="parTrans" cxnId="{A64A5955-EF56-4F18-B5AF-521B70828F9F}">
      <dgm:prSet/>
      <dgm:spPr/>
      <dgm:t>
        <a:bodyPr/>
        <a:lstStyle/>
        <a:p>
          <a:endParaRPr lang="cs-CZ"/>
        </a:p>
      </dgm:t>
    </dgm:pt>
    <dgm:pt modelId="{4C644F4D-92C4-461C-96BF-6FEB70557B99}" type="sibTrans" cxnId="{A64A5955-EF56-4F18-B5AF-521B70828F9F}">
      <dgm:prSet/>
      <dgm:spPr/>
      <dgm:t>
        <a:bodyPr/>
        <a:lstStyle/>
        <a:p>
          <a:endParaRPr lang="cs-CZ"/>
        </a:p>
      </dgm:t>
    </dgm:pt>
    <dgm:pt modelId="{C9C98BAF-0D63-4F0D-BCCD-EB6A2458F244}">
      <dgm:prSet phldrT="[Text]" custT="1"/>
      <dgm:spPr/>
      <dgm:t>
        <a:bodyPr/>
        <a:lstStyle/>
        <a:p>
          <a:r>
            <a:rPr lang="cs-CZ" sz="3200" dirty="0" err="1" smtClean="0"/>
            <a:t>Plaznotonie</a:t>
          </a:r>
          <a:endParaRPr lang="cs-CZ" sz="3200" dirty="0"/>
        </a:p>
      </dgm:t>
    </dgm:pt>
    <dgm:pt modelId="{E60F033F-30E8-4CE5-B194-F883FD2E9E3A}" type="parTrans" cxnId="{1F7B1FF2-C11C-4BDC-969E-7C64942A24A1}">
      <dgm:prSet/>
      <dgm:spPr/>
      <dgm:t>
        <a:bodyPr/>
        <a:lstStyle/>
        <a:p>
          <a:endParaRPr lang="cs-CZ"/>
        </a:p>
      </dgm:t>
    </dgm:pt>
    <dgm:pt modelId="{10753959-94F0-4EBF-8180-D7A1A41927F8}" type="sibTrans" cxnId="{1F7B1FF2-C11C-4BDC-969E-7C64942A24A1}">
      <dgm:prSet/>
      <dgm:spPr/>
      <dgm:t>
        <a:bodyPr/>
        <a:lstStyle/>
        <a:p>
          <a:endParaRPr lang="cs-CZ"/>
        </a:p>
      </dgm:t>
    </dgm:pt>
    <dgm:pt modelId="{53FF8287-534D-44D1-B405-0E9C00EE9615}">
      <dgm:prSet phldrT="[Text]" custT="1"/>
      <dgm:spPr/>
      <dgm:t>
        <a:bodyPr/>
        <a:lstStyle/>
        <a:p>
          <a:r>
            <a:rPr lang="cs-CZ" sz="3200" dirty="0" err="1" smtClean="0"/>
            <a:t>Sporogonie</a:t>
          </a:r>
          <a:endParaRPr lang="cs-CZ" sz="3200" dirty="0"/>
        </a:p>
      </dgm:t>
    </dgm:pt>
    <dgm:pt modelId="{FA760350-61C6-4E1A-B6F8-CC44FD69A895}" type="parTrans" cxnId="{7A97B826-BC44-4A71-9B47-2EA3C6AEF99D}">
      <dgm:prSet/>
      <dgm:spPr/>
      <dgm:t>
        <a:bodyPr/>
        <a:lstStyle/>
        <a:p>
          <a:endParaRPr lang="cs-CZ"/>
        </a:p>
      </dgm:t>
    </dgm:pt>
    <dgm:pt modelId="{91987849-5E10-4A8B-9298-A93FF7E52953}" type="sibTrans" cxnId="{7A97B826-BC44-4A71-9B47-2EA3C6AEF99D}">
      <dgm:prSet/>
      <dgm:spPr/>
      <dgm:t>
        <a:bodyPr/>
        <a:lstStyle/>
        <a:p>
          <a:endParaRPr lang="cs-CZ"/>
        </a:p>
      </dgm:t>
    </dgm:pt>
    <dgm:pt modelId="{2EAF02CC-082B-4864-BDAC-E2632ABA0F5C}" type="pres">
      <dgm:prSet presAssocID="{9C134421-8D27-46DB-BC2F-D1C123B2BFE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36BB77E-7AD1-4225-8C8B-DCB26B99FE8C}" type="pres">
      <dgm:prSet presAssocID="{C31C4C07-56EE-478B-9701-A53674CD1183}" presName="node" presStyleLbl="node1" presStyleIdx="0" presStyleCnt="5" custScaleX="82645" custScaleY="8264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1FA614A-1156-49E7-A459-C154EAC60860}" type="pres">
      <dgm:prSet presAssocID="{8E2747D4-B858-478B-B604-44F1B7D527FA}" presName="sibTrans" presStyleCnt="0"/>
      <dgm:spPr/>
      <dgm:t>
        <a:bodyPr/>
        <a:lstStyle/>
        <a:p>
          <a:endParaRPr lang="cs-CZ"/>
        </a:p>
      </dgm:t>
    </dgm:pt>
    <dgm:pt modelId="{395A3DC5-1812-42BA-A2F7-39EE612F7F91}" type="pres">
      <dgm:prSet presAssocID="{84505BB4-5A4B-4296-9356-E75E9A7584B4}" presName="node" presStyleLbl="node1" presStyleIdx="1" presStyleCnt="5" custScaleX="82645" custScaleY="82645" custLinFactNeighborX="-3333" custLinFactNeighborY="-73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4CD6265-1B8F-4CC7-B851-8AE37D0FBC03}" type="pres">
      <dgm:prSet presAssocID="{A206A209-55E4-4157-BABE-3722AD0849BA}" presName="sibTrans" presStyleCnt="0"/>
      <dgm:spPr/>
      <dgm:t>
        <a:bodyPr/>
        <a:lstStyle/>
        <a:p>
          <a:endParaRPr lang="cs-CZ"/>
        </a:p>
      </dgm:t>
    </dgm:pt>
    <dgm:pt modelId="{BEBB675A-F30F-43DC-B2BD-2BE148886E10}" type="pres">
      <dgm:prSet presAssocID="{B2D08160-12E2-4E85-87BE-5DE14289AC52}" presName="node" presStyleLbl="node1" presStyleIdx="2" presStyleCnt="5" custScaleX="82645" custScaleY="82645" custLinFactNeighborX="2577" custLinFactNeighborY="-99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642FB76-3E52-4995-A7B8-414B5A4A5272}" type="pres">
      <dgm:prSet presAssocID="{4C644F4D-92C4-461C-96BF-6FEB70557B99}" presName="sibTrans" presStyleCnt="0"/>
      <dgm:spPr/>
      <dgm:t>
        <a:bodyPr/>
        <a:lstStyle/>
        <a:p>
          <a:endParaRPr lang="cs-CZ"/>
        </a:p>
      </dgm:t>
    </dgm:pt>
    <dgm:pt modelId="{1AE8827A-27DC-4E3D-B6B2-E931991A3550}" type="pres">
      <dgm:prSet presAssocID="{C9C98BAF-0D63-4F0D-BCCD-EB6A2458F244}" presName="node" presStyleLbl="node1" presStyleIdx="3" presStyleCnt="5" custScaleX="82645" custScaleY="8264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AACEED5-409E-4DE8-80B1-C8D05097F4D8}" type="pres">
      <dgm:prSet presAssocID="{10753959-94F0-4EBF-8180-D7A1A41927F8}" presName="sibTrans" presStyleCnt="0"/>
      <dgm:spPr/>
      <dgm:t>
        <a:bodyPr/>
        <a:lstStyle/>
        <a:p>
          <a:endParaRPr lang="cs-CZ"/>
        </a:p>
      </dgm:t>
    </dgm:pt>
    <dgm:pt modelId="{1F87508B-C13D-4490-8326-1BF5B0005939}" type="pres">
      <dgm:prSet presAssocID="{53FF8287-534D-44D1-B405-0E9C00EE9615}" presName="node" presStyleLbl="node1" presStyleIdx="4" presStyleCnt="5" custScaleX="75877" custScaleY="7976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0DB600F1-A2F4-4AC4-A005-1BCB76953A1D}" type="presOf" srcId="{53FF8287-534D-44D1-B405-0E9C00EE9615}" destId="{1F87508B-C13D-4490-8326-1BF5B0005939}" srcOrd="0" destOrd="0" presId="urn:microsoft.com/office/officeart/2005/8/layout/default"/>
    <dgm:cxn modelId="{09BA09AD-3552-49BE-B939-5FA4A6B549B0}" type="presOf" srcId="{B2D08160-12E2-4E85-87BE-5DE14289AC52}" destId="{BEBB675A-F30F-43DC-B2BD-2BE148886E10}" srcOrd="0" destOrd="0" presId="urn:microsoft.com/office/officeart/2005/8/layout/default"/>
    <dgm:cxn modelId="{6F00B793-15FF-41FD-8AA0-45EEC2E1C853}" type="presOf" srcId="{C31C4C07-56EE-478B-9701-A53674CD1183}" destId="{636BB77E-7AD1-4225-8C8B-DCB26B99FE8C}" srcOrd="0" destOrd="0" presId="urn:microsoft.com/office/officeart/2005/8/layout/default"/>
    <dgm:cxn modelId="{C2B2E9CB-5874-4C7D-9DA6-1BE320AA5B23}" type="presOf" srcId="{9C134421-8D27-46DB-BC2F-D1C123B2BFE3}" destId="{2EAF02CC-082B-4864-BDAC-E2632ABA0F5C}" srcOrd="0" destOrd="0" presId="urn:microsoft.com/office/officeart/2005/8/layout/default"/>
    <dgm:cxn modelId="{B2692060-4269-468A-BF90-790C126A0741}" srcId="{9C134421-8D27-46DB-BC2F-D1C123B2BFE3}" destId="{C31C4C07-56EE-478B-9701-A53674CD1183}" srcOrd="0" destOrd="0" parTransId="{08483AEC-C928-421B-AB0A-7E23736E03FF}" sibTransId="{8E2747D4-B858-478B-B604-44F1B7D527FA}"/>
    <dgm:cxn modelId="{006449F1-5022-49D6-8E09-55152C08807D}" srcId="{9C134421-8D27-46DB-BC2F-D1C123B2BFE3}" destId="{84505BB4-5A4B-4296-9356-E75E9A7584B4}" srcOrd="1" destOrd="0" parTransId="{E4CA2016-1719-4863-88FE-2056DB3FC7A4}" sibTransId="{A206A209-55E4-4157-BABE-3722AD0849BA}"/>
    <dgm:cxn modelId="{7A97B826-BC44-4A71-9B47-2EA3C6AEF99D}" srcId="{9C134421-8D27-46DB-BC2F-D1C123B2BFE3}" destId="{53FF8287-534D-44D1-B405-0E9C00EE9615}" srcOrd="4" destOrd="0" parTransId="{FA760350-61C6-4E1A-B6F8-CC44FD69A895}" sibTransId="{91987849-5E10-4A8B-9298-A93FF7E52953}"/>
    <dgm:cxn modelId="{A64A5955-EF56-4F18-B5AF-521B70828F9F}" srcId="{9C134421-8D27-46DB-BC2F-D1C123B2BFE3}" destId="{B2D08160-12E2-4E85-87BE-5DE14289AC52}" srcOrd="2" destOrd="0" parTransId="{E8246316-4ADF-4697-BF87-FE039A4060A5}" sibTransId="{4C644F4D-92C4-461C-96BF-6FEB70557B99}"/>
    <dgm:cxn modelId="{1F7B1FF2-C11C-4BDC-969E-7C64942A24A1}" srcId="{9C134421-8D27-46DB-BC2F-D1C123B2BFE3}" destId="{C9C98BAF-0D63-4F0D-BCCD-EB6A2458F244}" srcOrd="3" destOrd="0" parTransId="{E60F033F-30E8-4CE5-B194-F883FD2E9E3A}" sibTransId="{10753959-94F0-4EBF-8180-D7A1A41927F8}"/>
    <dgm:cxn modelId="{7A12BAC7-1666-43F6-9D2F-BF1A78A7F5B5}" type="presOf" srcId="{C9C98BAF-0D63-4F0D-BCCD-EB6A2458F244}" destId="{1AE8827A-27DC-4E3D-B6B2-E931991A3550}" srcOrd="0" destOrd="0" presId="urn:microsoft.com/office/officeart/2005/8/layout/default"/>
    <dgm:cxn modelId="{A6D65F10-EE4B-498B-BE49-7286BEF58F45}" type="presOf" srcId="{84505BB4-5A4B-4296-9356-E75E9A7584B4}" destId="{395A3DC5-1812-42BA-A2F7-39EE612F7F91}" srcOrd="0" destOrd="0" presId="urn:microsoft.com/office/officeart/2005/8/layout/default"/>
    <dgm:cxn modelId="{80692105-0AAC-4E72-873D-2AA106C879AD}" type="presParOf" srcId="{2EAF02CC-082B-4864-BDAC-E2632ABA0F5C}" destId="{636BB77E-7AD1-4225-8C8B-DCB26B99FE8C}" srcOrd="0" destOrd="0" presId="urn:microsoft.com/office/officeart/2005/8/layout/default"/>
    <dgm:cxn modelId="{317FD9E1-2B34-4A92-B81E-42D9F9DA9D68}" type="presParOf" srcId="{2EAF02CC-082B-4864-BDAC-E2632ABA0F5C}" destId="{C1FA614A-1156-49E7-A459-C154EAC60860}" srcOrd="1" destOrd="0" presId="urn:microsoft.com/office/officeart/2005/8/layout/default"/>
    <dgm:cxn modelId="{9813CED6-686A-48D4-8358-6CD4BE9745BB}" type="presParOf" srcId="{2EAF02CC-082B-4864-BDAC-E2632ABA0F5C}" destId="{395A3DC5-1812-42BA-A2F7-39EE612F7F91}" srcOrd="2" destOrd="0" presId="urn:microsoft.com/office/officeart/2005/8/layout/default"/>
    <dgm:cxn modelId="{5E037052-E7FA-4F09-BE7C-04BCD95A5374}" type="presParOf" srcId="{2EAF02CC-082B-4864-BDAC-E2632ABA0F5C}" destId="{84CD6265-1B8F-4CC7-B851-8AE37D0FBC03}" srcOrd="3" destOrd="0" presId="urn:microsoft.com/office/officeart/2005/8/layout/default"/>
    <dgm:cxn modelId="{A25DD1A8-5393-40C6-928C-2C60C906C6D2}" type="presParOf" srcId="{2EAF02CC-082B-4864-BDAC-E2632ABA0F5C}" destId="{BEBB675A-F30F-43DC-B2BD-2BE148886E10}" srcOrd="4" destOrd="0" presId="urn:microsoft.com/office/officeart/2005/8/layout/default"/>
    <dgm:cxn modelId="{DDFA4811-00A9-4011-BA4E-9A202F3E6D8D}" type="presParOf" srcId="{2EAF02CC-082B-4864-BDAC-E2632ABA0F5C}" destId="{B642FB76-3E52-4995-A7B8-414B5A4A5272}" srcOrd="5" destOrd="0" presId="urn:microsoft.com/office/officeart/2005/8/layout/default"/>
    <dgm:cxn modelId="{CA29EEC8-65D4-4F3C-BCDB-723AA8245C37}" type="presParOf" srcId="{2EAF02CC-082B-4864-BDAC-E2632ABA0F5C}" destId="{1AE8827A-27DC-4E3D-B6B2-E931991A3550}" srcOrd="6" destOrd="0" presId="urn:microsoft.com/office/officeart/2005/8/layout/default"/>
    <dgm:cxn modelId="{CF284E3C-2532-4B9B-B554-1E5C89BBB5CC}" type="presParOf" srcId="{2EAF02CC-082B-4864-BDAC-E2632ABA0F5C}" destId="{3AACEED5-409E-4DE8-80B1-C8D05097F4D8}" srcOrd="7" destOrd="0" presId="urn:microsoft.com/office/officeart/2005/8/layout/default"/>
    <dgm:cxn modelId="{CA275514-6AA8-4699-909A-81F076CCAF44}" type="presParOf" srcId="{2EAF02CC-082B-4864-BDAC-E2632ABA0F5C}" destId="{1F87508B-C13D-4490-8326-1BF5B000593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6BB77E-7AD1-4225-8C8B-DCB26B99FE8C}">
      <dsp:nvSpPr>
        <dsp:cNvPr id="0" name=""/>
        <dsp:cNvSpPr/>
      </dsp:nvSpPr>
      <dsp:spPr>
        <a:xfrm>
          <a:off x="1362078" y="522969"/>
          <a:ext cx="2619879" cy="157192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dirty="0" smtClean="0"/>
            <a:t>Jednoduché dělení</a:t>
          </a:r>
          <a:endParaRPr lang="cs-CZ" sz="3200" kern="1200" dirty="0"/>
        </a:p>
      </dsp:txBody>
      <dsp:txXfrm>
        <a:off x="1362078" y="522969"/>
        <a:ext cx="2619879" cy="1571927"/>
      </dsp:txXfrm>
    </dsp:sp>
    <dsp:sp modelId="{395A3DC5-1812-42BA-A2F7-39EE612F7F91}">
      <dsp:nvSpPr>
        <dsp:cNvPr id="0" name=""/>
        <dsp:cNvSpPr/>
      </dsp:nvSpPr>
      <dsp:spPr>
        <a:xfrm>
          <a:off x="4193304" y="508990"/>
          <a:ext cx="2619879" cy="157192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dirty="0" smtClean="0"/>
            <a:t>Pučení</a:t>
          </a:r>
          <a:endParaRPr lang="cs-CZ" sz="3200" kern="1200" dirty="0"/>
        </a:p>
      </dsp:txBody>
      <dsp:txXfrm>
        <a:off x="4193304" y="508990"/>
        <a:ext cx="2619879" cy="1571927"/>
      </dsp:txXfrm>
    </dsp:sp>
    <dsp:sp modelId="{BEBB675A-F30F-43DC-B2BD-2BE148886E10}">
      <dsp:nvSpPr>
        <dsp:cNvPr id="0" name=""/>
        <dsp:cNvSpPr/>
      </dsp:nvSpPr>
      <dsp:spPr>
        <a:xfrm>
          <a:off x="82603" y="2393071"/>
          <a:ext cx="2619879" cy="157192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dirty="0" smtClean="0"/>
            <a:t>Schizogonie</a:t>
          </a:r>
          <a:endParaRPr lang="cs-CZ" sz="3200" kern="1200" dirty="0"/>
        </a:p>
      </dsp:txBody>
      <dsp:txXfrm>
        <a:off x="82603" y="2393071"/>
        <a:ext cx="2619879" cy="1571927"/>
      </dsp:txXfrm>
    </dsp:sp>
    <dsp:sp modelId="{1AE8827A-27DC-4E3D-B6B2-E931991A3550}">
      <dsp:nvSpPr>
        <dsp:cNvPr id="0" name=""/>
        <dsp:cNvSpPr/>
      </dsp:nvSpPr>
      <dsp:spPr>
        <a:xfrm>
          <a:off x="2937794" y="2411901"/>
          <a:ext cx="2619879" cy="157192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dirty="0" err="1" smtClean="0"/>
            <a:t>Plaznotonie</a:t>
          </a:r>
          <a:endParaRPr lang="cs-CZ" sz="3200" kern="1200" dirty="0"/>
        </a:p>
      </dsp:txBody>
      <dsp:txXfrm>
        <a:off x="2937794" y="2411901"/>
        <a:ext cx="2619879" cy="1571927"/>
      </dsp:txXfrm>
    </dsp:sp>
    <dsp:sp modelId="{1F87508B-C13D-4490-8326-1BF5B0005939}">
      <dsp:nvSpPr>
        <dsp:cNvPr id="0" name=""/>
        <dsp:cNvSpPr/>
      </dsp:nvSpPr>
      <dsp:spPr>
        <a:xfrm>
          <a:off x="5874677" y="2439309"/>
          <a:ext cx="2405331" cy="151711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dirty="0" err="1" smtClean="0"/>
            <a:t>Sporogonie</a:t>
          </a:r>
          <a:endParaRPr lang="cs-CZ" sz="3200" kern="1200" dirty="0"/>
        </a:p>
      </dsp:txBody>
      <dsp:txXfrm>
        <a:off x="5874677" y="2439309"/>
        <a:ext cx="2405331" cy="15171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8D04ED-F89B-4AAA-8B22-8E3DFF7E6018}" type="datetimeFigureOut">
              <a:rPr lang="cs-CZ" smtClean="0"/>
              <a:t>15.9.2013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45F57-E90D-4C97-860B-9B99EFBE59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7882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MILLS, Joel. </a:t>
            </a:r>
            <a:r>
              <a:rPr lang="nl-NL" i="1" dirty="0" smtClean="0"/>
              <a:t>http://cs.wikipedia.org</a:t>
            </a:r>
            <a:r>
              <a:rPr lang="nl-NL" dirty="0" smtClean="0"/>
              <a:t> [online]. [cit. 25.9.2012]. Dostupný na WWW: &lt;http://cs.wikipedia.org/wiki/Soubor:Coccidia.JPG&gt;.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45F57-E90D-4C97-860B-9B99EFBE5986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2998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ZANETTE, Damián H.. </a:t>
            </a:r>
            <a:r>
              <a:rPr lang="cs-CZ" i="1" dirty="0" smtClean="0"/>
              <a:t>http://cs.wikipedia.org</a:t>
            </a:r>
            <a:r>
              <a:rPr lang="cs-CZ" dirty="0" smtClean="0"/>
              <a:t> [online]. [cit. 25.9.2012]. Dostupný na WWW: &lt;http://cs.wikipedia.org/wiki/Soubor:Suctoria1_wiki.jpg&gt;.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45F57-E90D-4C97-860B-9B99EFBE5986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1161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45F57-E90D-4C97-860B-9B99EFBE5986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3584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15.9.2013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532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15.9.2013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6451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15.9.2013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9236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15.9.2013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827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15.9.2013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1226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15.9.2013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8271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15.9.2013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5383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15.9.2013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4908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15.9.2013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4318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15.9.2013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3613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15.9.2013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3083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28000">
              <a:srgbClr val="FFFFCC"/>
            </a:gs>
            <a:gs pos="63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0BB4E-2633-4063-97C2-2670DEA63A79}" type="datetimeFigureOut">
              <a:rPr lang="cs-CZ" smtClean="0"/>
              <a:t>15.9.2013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976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28000">
              <a:schemeClr val="bg1"/>
            </a:gs>
            <a:gs pos="63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432048"/>
          </a:xfrm>
        </p:spPr>
        <p:txBody>
          <a:bodyPr>
            <a:noAutofit/>
          </a:bodyPr>
          <a:lstStyle/>
          <a:p>
            <a:r>
              <a:rPr lang="cs-CZ" sz="4000" b="1" dirty="0" smtClean="0"/>
              <a:t>Nepohlavní rozmnožování prvoků</a:t>
            </a:r>
            <a:endParaRPr lang="cs-CZ" sz="4000" b="1" dirty="0"/>
          </a:p>
        </p:txBody>
      </p:sp>
      <p:sp>
        <p:nvSpPr>
          <p:cNvPr id="4" name="Obdélník 3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59532" y="6207695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Gymn</a:t>
            </a:r>
            <a:r>
              <a:rPr lang="cs-CZ" sz="2400" dirty="0" err="1" smtClean="0">
                <a:solidFill>
                  <a:schemeClr val="bg1"/>
                </a:solidFill>
              </a:rPr>
              <a:t>ázium</a:t>
            </a:r>
            <a:r>
              <a:rPr lang="cs-CZ" sz="2400" dirty="0" smtClean="0">
                <a:solidFill>
                  <a:schemeClr val="bg1"/>
                </a:solidFill>
              </a:rPr>
              <a:t> a Jazyková škola s právem státní jazykové zkoušky Zlín</a:t>
            </a:r>
            <a:endParaRPr lang="cs-CZ" sz="2400" dirty="0">
              <a:solidFill>
                <a:schemeClr val="bg1"/>
              </a:solidFill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727714" y="2348880"/>
            <a:ext cx="76691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357878"/>
              </p:ext>
            </p:extLst>
          </p:nvPr>
        </p:nvGraphicFramePr>
        <p:xfrm>
          <a:off x="729020" y="2492896"/>
          <a:ext cx="7666515" cy="31140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5106"/>
                <a:gridCol w="5201409"/>
              </a:tblGrid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Tematická oblast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mtClean="0"/>
                        <a:t>  Biologie - biologie živočichů</a:t>
                      </a:r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Datum vytvoření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25. 10.  2012</a:t>
                      </a:r>
                      <a:endParaRPr lang="cs-CZ" dirty="0"/>
                    </a:p>
                  </a:txBody>
                  <a:tcPr/>
                </a:tc>
              </a:tr>
              <a:tr h="343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Ročník 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ročník  čtyřletého G a 7. </a:t>
                      </a:r>
                      <a:r>
                        <a:rPr lang="cs-CZ" sz="180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ročník osmiletého G</a:t>
                      </a:r>
                      <a:endParaRPr lang="cs-CZ" smtClean="0"/>
                    </a:p>
                  </a:txBody>
                  <a:tcPr/>
                </a:tc>
              </a:tr>
              <a:tr h="33272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Stručný obsah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Prezentace je určena  k doplnění a procvičení nepohlavního rozmnožování prvoků.</a:t>
                      </a: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Způsob využití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Postupně procházíme listy prezentace . Úkoly na straně  10 </a:t>
                      </a: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až 12 </a:t>
                      </a: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jsou pro samostatné </a:t>
                      </a: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procvičení.</a:t>
                      </a:r>
                      <a:endParaRPr lang="cs-CZ" dirty="0" smtClean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Autor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RNDr. </a:t>
                      </a:r>
                      <a:r>
                        <a:rPr lang="cs-CZ" smtClean="0"/>
                        <a:t>Ilona Houšková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Kód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VY_32_INOVACE_33_BHOU09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51" y="116632"/>
            <a:ext cx="7748587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864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Řešte úkoly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 smtClean="0"/>
              <a:t>Úkol:</a:t>
            </a:r>
            <a:r>
              <a:rPr lang="cs-CZ" sz="2800" dirty="0" smtClean="0"/>
              <a:t> </a:t>
            </a:r>
          </a:p>
          <a:p>
            <a:pPr>
              <a:spcAft>
                <a:spcPts val="1200"/>
              </a:spcAft>
            </a:pPr>
            <a:r>
              <a:rPr lang="cs-CZ" sz="2800" dirty="0" smtClean="0"/>
              <a:t>Jaké </a:t>
            </a:r>
            <a:r>
              <a:rPr lang="cs-CZ" sz="2800" dirty="0" smtClean="0"/>
              <a:t>typy dělení buněk nacházíme u prvoků</a:t>
            </a:r>
            <a:r>
              <a:rPr lang="cs-CZ" sz="2800" dirty="0" smtClean="0"/>
              <a:t>?</a:t>
            </a:r>
          </a:p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r>
              <a:rPr lang="cs-CZ" sz="2800" b="1" dirty="0" smtClean="0"/>
              <a:t>Řešení:</a:t>
            </a:r>
          </a:p>
          <a:p>
            <a:pPr marL="342000" lvl="1" indent="-3420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/>
              <a:t>Jednoduché dělení na dva jedince je: podélné </a:t>
            </a:r>
            <a:r>
              <a:rPr lang="cs-CZ" dirty="0" smtClean="0"/>
              <a:t>(výskyt bičíkovci</a:t>
            </a:r>
            <a:r>
              <a:rPr lang="cs-CZ" dirty="0"/>
              <a:t>) nebo příčné </a:t>
            </a:r>
            <a:r>
              <a:rPr lang="cs-CZ" dirty="0" smtClean="0"/>
              <a:t>(výskyt nálevníci</a:t>
            </a:r>
            <a:r>
              <a:rPr lang="cs-CZ" dirty="0"/>
              <a:t>).</a:t>
            </a:r>
          </a:p>
          <a:p>
            <a:pPr marL="0" indent="0">
              <a:spcAft>
                <a:spcPts val="1200"/>
              </a:spcAft>
              <a:buNone/>
            </a:pPr>
            <a:endParaRPr lang="cs-CZ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03838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Řešte </a:t>
            </a:r>
            <a:r>
              <a:rPr lang="cs-CZ" sz="4000" b="1" dirty="0" smtClean="0"/>
              <a:t>úkol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3000" b="1" dirty="0" smtClean="0"/>
              <a:t>Úkol: 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cs-CZ" sz="3000" dirty="0" smtClean="0"/>
              <a:t>Vysvětlete </a:t>
            </a:r>
            <a:r>
              <a:rPr lang="cs-CZ" sz="3000" dirty="0"/>
              <a:t>princip schizogonie a uveďte alespoň jeden příklad prvoka, který se jí rozmnožuje</a:t>
            </a:r>
            <a:r>
              <a:rPr lang="cs-CZ" sz="3000" dirty="0" smtClean="0"/>
              <a:t>.</a:t>
            </a:r>
            <a:endParaRPr lang="cs-CZ" sz="3000" b="1" dirty="0"/>
          </a:p>
          <a:p>
            <a:pPr marL="0" indent="0">
              <a:buNone/>
            </a:pPr>
            <a:r>
              <a:rPr lang="cs-CZ" sz="3000" b="1" dirty="0"/>
              <a:t>Řešení</a:t>
            </a:r>
            <a:r>
              <a:rPr lang="cs-CZ" sz="3000" b="1" dirty="0" smtClean="0"/>
              <a:t>:</a:t>
            </a:r>
          </a:p>
          <a:p>
            <a:pPr>
              <a:spcBef>
                <a:spcPts val="0"/>
              </a:spcBef>
            </a:pPr>
            <a:r>
              <a:rPr lang="cs-CZ" sz="3000" dirty="0" smtClean="0"/>
              <a:t>Schizogonie </a:t>
            </a:r>
            <a:r>
              <a:rPr lang="cs-CZ" sz="3000" dirty="0"/>
              <a:t>začíná mnohonásobným rozdělením jádra</a:t>
            </a:r>
            <a:r>
              <a:rPr lang="cs-CZ" sz="3000" dirty="0" smtClean="0"/>
              <a:t>.</a:t>
            </a:r>
          </a:p>
          <a:p>
            <a:pPr>
              <a:spcBef>
                <a:spcPts val="0"/>
              </a:spcBef>
            </a:pPr>
            <a:r>
              <a:rPr lang="cs-CZ" sz="3000" dirty="0" smtClean="0"/>
              <a:t>Okolo </a:t>
            </a:r>
            <a:r>
              <a:rPr lang="cs-CZ" sz="3000" dirty="0"/>
              <a:t>dceřiných jader se soustřeďují okrsky cytoplazmy</a:t>
            </a:r>
            <a:r>
              <a:rPr lang="cs-CZ" sz="3000" dirty="0" smtClean="0"/>
              <a:t>.</a:t>
            </a:r>
          </a:p>
          <a:p>
            <a:pPr>
              <a:spcBef>
                <a:spcPts val="0"/>
              </a:spcBef>
            </a:pPr>
            <a:r>
              <a:rPr lang="cs-CZ" sz="3000" dirty="0" smtClean="0"/>
              <a:t>Nakonec </a:t>
            </a:r>
            <a:r>
              <a:rPr lang="cs-CZ" sz="3000" dirty="0"/>
              <a:t>se mateřský jedinec rozpadá na velký počet dceřiných buněk</a:t>
            </a:r>
            <a:r>
              <a:rPr lang="cs-CZ" sz="3000" dirty="0" smtClean="0"/>
              <a:t>.</a:t>
            </a:r>
          </a:p>
          <a:p>
            <a:pPr>
              <a:spcBef>
                <a:spcPts val="0"/>
              </a:spcBef>
            </a:pPr>
            <a:r>
              <a:rPr lang="cs-CZ" sz="3000" dirty="0" smtClean="0"/>
              <a:t>Vykytuje </a:t>
            </a:r>
            <a:r>
              <a:rPr lang="cs-CZ" sz="3000" dirty="0"/>
              <a:t>se např. u výtrusovců.</a:t>
            </a:r>
          </a:p>
          <a:p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47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Řešte úkol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800" b="1" dirty="0"/>
              <a:t>Úkol: </a:t>
            </a:r>
            <a:endParaRPr lang="cs-CZ" sz="2800" b="1" dirty="0" smtClean="0"/>
          </a:p>
          <a:p>
            <a:pPr>
              <a:spcAft>
                <a:spcPts val="1800"/>
              </a:spcAft>
            </a:pPr>
            <a:r>
              <a:rPr lang="cs-CZ" sz="2800" dirty="0"/>
              <a:t>Charakterizujte </a:t>
            </a:r>
            <a:r>
              <a:rPr lang="cs-CZ" sz="2800" dirty="0" err="1"/>
              <a:t>sporogonii</a:t>
            </a:r>
            <a:r>
              <a:rPr lang="cs-CZ" sz="2800" dirty="0" smtClean="0"/>
              <a:t>.</a:t>
            </a:r>
            <a:endParaRPr lang="cs-CZ" sz="2800" b="1" dirty="0"/>
          </a:p>
          <a:p>
            <a:pPr marL="0" indent="0">
              <a:buNone/>
            </a:pPr>
            <a:r>
              <a:rPr lang="cs-CZ" sz="2800" b="1" dirty="0"/>
              <a:t>Řešení</a:t>
            </a:r>
            <a:r>
              <a:rPr lang="cs-CZ" sz="2800" b="1" dirty="0" smtClean="0"/>
              <a:t>:</a:t>
            </a:r>
            <a:endParaRPr lang="cs-CZ" sz="2800" dirty="0" smtClean="0"/>
          </a:p>
          <a:p>
            <a:r>
              <a:rPr lang="cs-CZ" sz="2800" dirty="0" smtClean="0"/>
              <a:t>Po </a:t>
            </a:r>
            <a:r>
              <a:rPr lang="cs-CZ" sz="2800" dirty="0"/>
              <a:t>vzniku zygoty se opakovaným dělením vytváří </a:t>
            </a:r>
            <a:r>
              <a:rPr lang="cs-CZ" sz="2800" dirty="0" smtClean="0"/>
              <a:t>spory</a:t>
            </a:r>
            <a:r>
              <a:rPr lang="cs-CZ" sz="2800" dirty="0" smtClean="0"/>
              <a:t>.</a:t>
            </a:r>
          </a:p>
          <a:p>
            <a:r>
              <a:rPr lang="cs-CZ" sz="2800" dirty="0" smtClean="0"/>
              <a:t>Spory </a:t>
            </a:r>
            <a:r>
              <a:rPr lang="cs-CZ" sz="2800" dirty="0"/>
              <a:t>přečkají nepříznivé podmínky jako oocysta (kokcidie</a:t>
            </a:r>
            <a:r>
              <a:rPr lang="cs-CZ" sz="2800" dirty="0" smtClean="0"/>
              <a:t>).</a:t>
            </a:r>
          </a:p>
          <a:p>
            <a:r>
              <a:rPr lang="cs-CZ" sz="2800" dirty="0" smtClean="0"/>
              <a:t>Nebo </a:t>
            </a:r>
            <a:r>
              <a:rPr lang="cs-CZ" sz="2800" dirty="0"/>
              <a:t>mnohonásobným dělením vznikají ihned </a:t>
            </a:r>
            <a:r>
              <a:rPr lang="cs-CZ" sz="2800" dirty="0" err="1"/>
              <a:t>sporozoiti</a:t>
            </a:r>
            <a:r>
              <a:rPr lang="cs-CZ" sz="2800" dirty="0"/>
              <a:t> (</a:t>
            </a:r>
            <a:r>
              <a:rPr lang="cs-CZ" sz="2800" dirty="0" err="1"/>
              <a:t>krvinkovky</a:t>
            </a:r>
            <a:r>
              <a:rPr lang="cs-CZ" sz="2800" dirty="0"/>
              <a:t>).</a:t>
            </a:r>
          </a:p>
          <a:p>
            <a:pPr marL="0" lvl="0" indent="0">
              <a:buNone/>
            </a:pPr>
            <a:endParaRPr lang="cs-CZ" sz="2800" dirty="0"/>
          </a:p>
          <a:p>
            <a:pPr marL="514350" indent="-514350">
              <a:buFont typeface="+mj-lt"/>
              <a:buAutoNum type="arabicPeriod" startAt="2"/>
            </a:pPr>
            <a:endParaRPr lang="cs-CZ" sz="2800" dirty="0"/>
          </a:p>
          <a:p>
            <a:pPr marL="514350" lvl="1" indent="-514350">
              <a:buFont typeface="+mj-lt"/>
              <a:buAutoNum type="arabicPeriod"/>
            </a:pPr>
            <a:endParaRPr lang="cs-CZ" dirty="0"/>
          </a:p>
          <a:p>
            <a:pPr marL="514350" indent="-514350">
              <a:buFont typeface="+mj-lt"/>
              <a:buAutoNum type="arabicPeriod" startAt="2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239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Informační zdroje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dirty="0"/>
              <a:t>JELÍNEK, Jan; ZICHÁČEK, Vladimír. </a:t>
            </a:r>
            <a:r>
              <a:rPr lang="cs-CZ" sz="1600" i="1" dirty="0"/>
              <a:t>Biologie pro gymnázia</a:t>
            </a:r>
            <a:r>
              <a:rPr lang="cs-CZ" sz="1600" dirty="0"/>
              <a:t>. Olomouc: Nakladatelství Olomouc, 2007, ISBN 978-80-7182-213-4. </a:t>
            </a:r>
          </a:p>
          <a:p>
            <a:pPr marL="0" indent="0">
              <a:buNone/>
            </a:pPr>
            <a:r>
              <a:rPr lang="cs-CZ" sz="1600" dirty="0"/>
              <a:t>PAPÁČEK, Miroslav; MATĚNOVI, Vlasta A Josef; SOLDÁN, Tomáš. </a:t>
            </a:r>
            <a:r>
              <a:rPr lang="cs-CZ" sz="1600" i="1" dirty="0"/>
              <a:t>Zoologie</a:t>
            </a:r>
            <a:r>
              <a:rPr lang="cs-CZ" sz="1600" dirty="0"/>
              <a:t>. Praha: </a:t>
            </a:r>
            <a:r>
              <a:rPr lang="cs-CZ" sz="1600" dirty="0" err="1"/>
              <a:t>Scientia</a:t>
            </a:r>
            <a:r>
              <a:rPr lang="cs-CZ" sz="1600" dirty="0"/>
              <a:t>, 2000, ISBN 80-7183-203-0. </a:t>
            </a:r>
          </a:p>
          <a:p>
            <a:pPr marL="0" indent="0">
              <a:buNone/>
            </a:pPr>
            <a:r>
              <a:rPr lang="cs-CZ" sz="1600" dirty="0"/>
              <a:t>KUBIŠTOVÁ, Iva; JŮVOVÁ, Alena. </a:t>
            </a:r>
            <a:r>
              <a:rPr lang="cs-CZ" sz="1600" i="1" dirty="0"/>
              <a:t>Přehled zoologie</a:t>
            </a:r>
            <a:r>
              <a:rPr lang="cs-CZ" sz="1600" dirty="0"/>
              <a:t>. Brno: </a:t>
            </a:r>
            <a:r>
              <a:rPr lang="cs-CZ" sz="1600" dirty="0" err="1"/>
              <a:t>Paido</a:t>
            </a:r>
            <a:r>
              <a:rPr lang="cs-CZ" sz="1600" dirty="0"/>
              <a:t>, 1984, ISBN 80-901737-4-8.</a:t>
            </a:r>
          </a:p>
          <a:p>
            <a:pPr marL="0" indent="0">
              <a:buNone/>
            </a:pPr>
            <a:r>
              <a:rPr lang="cs-CZ" sz="1600" dirty="0"/>
              <a:t>ALTMANN,  Antonín; KUBÍKOVÁ,  Marie, </a:t>
            </a:r>
            <a:r>
              <a:rPr lang="cs-CZ" sz="1600" i="1" dirty="0"/>
              <a:t>Biologický náčrtník – zoologie.</a:t>
            </a:r>
            <a:r>
              <a:rPr lang="cs-CZ" sz="1600" dirty="0"/>
              <a:t> Praha: SPN, 1971</a:t>
            </a:r>
            <a:r>
              <a:rPr lang="cs-CZ" sz="1600" dirty="0" smtClean="0"/>
              <a:t>.</a:t>
            </a:r>
          </a:p>
          <a:p>
            <a:pPr marL="0" indent="0">
              <a:buNone/>
            </a:pPr>
            <a:r>
              <a:rPr lang="cs-CZ" sz="1600" dirty="0" smtClean="0"/>
              <a:t>Obr. 1, 2, 3, 5, 7: převzato z </a:t>
            </a:r>
            <a:r>
              <a:rPr lang="cs-CZ" sz="1600" dirty="0"/>
              <a:t>ALTMANN,  Antonín; KUBÍKOVÁ,  Marie, </a:t>
            </a:r>
            <a:r>
              <a:rPr lang="cs-CZ" sz="1600" i="1" dirty="0"/>
              <a:t>Biologický náčrtník – zoologie.</a:t>
            </a:r>
            <a:r>
              <a:rPr lang="cs-CZ" sz="1600" dirty="0"/>
              <a:t> Praha: SPN, 1971</a:t>
            </a:r>
            <a:r>
              <a:rPr lang="cs-CZ" sz="1600" dirty="0" smtClean="0"/>
              <a:t>.</a:t>
            </a:r>
          </a:p>
          <a:p>
            <a:pPr marL="0" indent="0">
              <a:buNone/>
            </a:pPr>
            <a:r>
              <a:rPr lang="cs-CZ" sz="1600" dirty="0" smtClean="0"/>
              <a:t>Obr. 4: </a:t>
            </a:r>
            <a:r>
              <a:rPr lang="nl-NL" sz="1600" dirty="0"/>
              <a:t>MILLS, Joel. </a:t>
            </a:r>
            <a:r>
              <a:rPr lang="nl-NL" sz="1600" i="1" dirty="0"/>
              <a:t>http://cs.wikipedia.org</a:t>
            </a:r>
            <a:r>
              <a:rPr lang="nl-NL" sz="1600" dirty="0"/>
              <a:t> [online]. [cit. 25.9.2012]. Dostupný </a:t>
            </a:r>
            <a:r>
              <a:rPr lang="cs-CZ" sz="1600" dirty="0" smtClean="0"/>
              <a:t>podle licence </a:t>
            </a:r>
            <a:r>
              <a:rPr lang="cs-CZ" sz="1600" dirty="0" err="1" smtClean="0"/>
              <a:t>Creative</a:t>
            </a:r>
            <a:r>
              <a:rPr lang="cs-CZ" sz="1600" dirty="0" smtClean="0"/>
              <a:t> </a:t>
            </a:r>
            <a:r>
              <a:rPr lang="cs-CZ" sz="1600" dirty="0" err="1" smtClean="0"/>
              <a:t>commons</a:t>
            </a:r>
            <a:r>
              <a:rPr lang="cs-CZ" sz="1600" dirty="0" smtClean="0"/>
              <a:t> </a:t>
            </a:r>
            <a:r>
              <a:rPr lang="nl-NL" sz="1600" dirty="0" smtClean="0"/>
              <a:t>na </a:t>
            </a:r>
            <a:r>
              <a:rPr lang="nl-NL" sz="1600" dirty="0"/>
              <a:t>WWW: &lt;http://cs.wikipedia.org/wiki/Soubor:Coccidia.JPG&gt;.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Obr. 6: </a:t>
            </a:r>
            <a:r>
              <a:rPr lang="cs-CZ" sz="1600" dirty="0"/>
              <a:t>ZANETTE, Damián H.. </a:t>
            </a:r>
            <a:r>
              <a:rPr lang="cs-CZ" sz="1600" i="1" dirty="0"/>
              <a:t>http://cs.wikipedia.org</a:t>
            </a:r>
            <a:r>
              <a:rPr lang="cs-CZ" sz="1600" dirty="0"/>
              <a:t> [online]. [cit. 25.9.2012]. Dostupný </a:t>
            </a:r>
            <a:r>
              <a:rPr lang="cs-CZ" sz="1600" dirty="0" smtClean="0"/>
              <a:t>jako volné dílo na </a:t>
            </a:r>
            <a:r>
              <a:rPr lang="cs-CZ" sz="1600" dirty="0"/>
              <a:t>WWW: &lt;http://cs.wikipedia.org/wiki/Soubor:Suctoria1_wiki.jpg&gt;.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Obr. 8: </a:t>
            </a:r>
            <a:r>
              <a:rPr lang="pt-BR" sz="1600" dirty="0"/>
              <a:t>DA SILVA, Alexander J. Da Silva. </a:t>
            </a:r>
            <a:r>
              <a:rPr lang="pt-BR" sz="1600" i="1" dirty="0"/>
              <a:t>http://cs.wikipedia.org</a:t>
            </a:r>
            <a:r>
              <a:rPr lang="pt-BR" sz="1600" dirty="0"/>
              <a:t> [online]. [cit. </a:t>
            </a:r>
            <a:r>
              <a:rPr lang="cs-CZ" sz="1600" dirty="0" smtClean="0"/>
              <a:t>2</a:t>
            </a:r>
            <a:r>
              <a:rPr lang="pt-BR" sz="1600" dirty="0" smtClean="0"/>
              <a:t>5.10.2012</a:t>
            </a:r>
            <a:r>
              <a:rPr lang="pt-BR" sz="1600" dirty="0"/>
              <a:t>]. Dostupný </a:t>
            </a:r>
            <a:r>
              <a:rPr lang="cs-CZ" sz="1600" dirty="0" smtClean="0"/>
              <a:t>jako volné dílo </a:t>
            </a:r>
            <a:r>
              <a:rPr lang="pt-BR" sz="1600" dirty="0" smtClean="0"/>
              <a:t>na </a:t>
            </a:r>
            <a:r>
              <a:rPr lang="pt-BR" sz="1600" dirty="0"/>
              <a:t>WWW: &lt;http://cs.wikipedia.org/wiki/Soubor:Toxoplasma_gondii_Life_cycle_PHIL_3421_lores.jpg&gt;. </a:t>
            </a: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408819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Nepohlavní rozmnožování </a:t>
            </a:r>
            <a:endParaRPr lang="cs-CZ" sz="40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8397669"/>
              </p:ext>
            </p:extLst>
          </p:nvPr>
        </p:nvGraphicFramePr>
        <p:xfrm>
          <a:off x="467544" y="2080012"/>
          <a:ext cx="8280920" cy="4506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ovéPole 4"/>
          <p:cNvSpPr txBox="1"/>
          <p:nvPr/>
        </p:nvSpPr>
        <p:spPr>
          <a:xfrm flipH="1">
            <a:off x="467544" y="1556792"/>
            <a:ext cx="8064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000" lvl="1" indent="-342000">
              <a:buFont typeface="Arial" pitchFamily="34" charset="0"/>
              <a:buChar char="•"/>
            </a:pPr>
            <a:r>
              <a:rPr lang="cs-CZ" sz="2800" dirty="0" smtClean="0"/>
              <a:t>Existuje </a:t>
            </a:r>
            <a:r>
              <a:rPr lang="cs-CZ" sz="2800" dirty="0" smtClean="0"/>
              <a:t>několik typů: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65207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6BB77E-7AD1-4225-8C8B-DCB26B99FE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graphicEl>
                                              <a:dgm id="{636BB77E-7AD1-4225-8C8B-DCB26B99FE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graphicEl>
                                              <a:dgm id="{636BB77E-7AD1-4225-8C8B-DCB26B99FE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636BB77E-7AD1-4225-8C8B-DCB26B99FE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5A3DC5-1812-42BA-A2F7-39EE612F7F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graphicEl>
                                              <a:dgm id="{395A3DC5-1812-42BA-A2F7-39EE612F7F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graphicEl>
                                              <a:dgm id="{395A3DC5-1812-42BA-A2F7-39EE612F7F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395A3DC5-1812-42BA-A2F7-39EE612F7F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BB675A-F30F-43DC-B2BD-2BE148886E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graphicEl>
                                              <a:dgm id="{BEBB675A-F30F-43DC-B2BD-2BE148886E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BEBB675A-F30F-43DC-B2BD-2BE148886E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BEBB675A-F30F-43DC-B2BD-2BE148886E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E8827A-27DC-4E3D-B6B2-E931991A35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graphicEl>
                                              <a:dgm id="{1AE8827A-27DC-4E3D-B6B2-E931991A35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1AE8827A-27DC-4E3D-B6B2-E931991A35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graphicEl>
                                              <a:dgm id="{1AE8827A-27DC-4E3D-B6B2-E931991A35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87508B-C13D-4490-8326-1BF5B00059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graphicEl>
                                              <a:dgm id="{1F87508B-C13D-4490-8326-1BF5B00059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graphicEl>
                                              <a:dgm id="{1F87508B-C13D-4490-8326-1BF5B00059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graphicEl>
                                              <a:dgm id="{1F87508B-C13D-4490-8326-1BF5B00059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Nepohlavní rozmnožování 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342000" lvl="1" indent="-342000">
              <a:buFont typeface="Arial" pitchFamily="34" charset="0"/>
              <a:buChar char="•"/>
            </a:pPr>
            <a:endParaRPr lang="cs-CZ" sz="3200" dirty="0" smtClean="0"/>
          </a:p>
          <a:p>
            <a:pPr marL="342000" lvl="1" indent="-342000">
              <a:buFont typeface="Arial" pitchFamily="34" charset="0"/>
              <a:buChar char="•"/>
            </a:pPr>
            <a:r>
              <a:rPr lang="cs-CZ" sz="5100" dirty="0" smtClean="0"/>
              <a:t>Je fylogeneticky starší.</a:t>
            </a:r>
          </a:p>
          <a:p>
            <a:pPr marL="342000" lvl="1" indent="-342000">
              <a:buFont typeface="Arial" pitchFamily="34" charset="0"/>
              <a:buChar char="•"/>
            </a:pPr>
            <a:r>
              <a:rPr lang="cs-CZ" sz="5100" dirty="0" smtClean="0"/>
              <a:t>Prvoci </a:t>
            </a:r>
            <a:r>
              <a:rPr lang="cs-CZ" sz="5100" dirty="0"/>
              <a:t>se nepohlavně rozmnožují několika způsoby</a:t>
            </a:r>
            <a:r>
              <a:rPr lang="cs-CZ" sz="5100" dirty="0" smtClean="0"/>
              <a:t>:</a:t>
            </a:r>
          </a:p>
          <a:p>
            <a:pPr marL="342000" lvl="1" indent="-342000">
              <a:buFont typeface="Courier New" pitchFamily="49" charset="0"/>
              <a:buChar char="o"/>
            </a:pPr>
            <a:r>
              <a:rPr lang="cs-CZ" sz="5100" dirty="0" smtClean="0"/>
              <a:t>Jednoduché dělení.</a:t>
            </a:r>
          </a:p>
          <a:p>
            <a:pPr marL="342000" lvl="1" indent="-342000">
              <a:buFont typeface="Courier New" pitchFamily="49" charset="0"/>
              <a:buChar char="o"/>
            </a:pPr>
            <a:r>
              <a:rPr lang="cs-CZ" sz="5100" dirty="0" smtClean="0"/>
              <a:t>Pučení </a:t>
            </a:r>
            <a:r>
              <a:rPr lang="cs-CZ" sz="5100" dirty="0"/>
              <a:t>(nálevníci, </a:t>
            </a:r>
            <a:r>
              <a:rPr lang="cs-CZ" sz="5100" dirty="0" err="1"/>
              <a:t>rournatky</a:t>
            </a:r>
            <a:r>
              <a:rPr lang="cs-CZ" sz="5100" dirty="0"/>
              <a:t>).</a:t>
            </a:r>
          </a:p>
          <a:p>
            <a:pPr lvl="0">
              <a:buFont typeface="Courier New" pitchFamily="49" charset="0"/>
              <a:buChar char="o"/>
            </a:pPr>
            <a:r>
              <a:rPr lang="cs-CZ" sz="5100" dirty="0"/>
              <a:t>Schizogonie (typ mnohonásobného dělení) je opakované dělení jádra a potom cytoplazmy (výtrusovci).</a:t>
            </a:r>
          </a:p>
          <a:p>
            <a:pPr lvl="0">
              <a:buFont typeface="Courier New" pitchFamily="49" charset="0"/>
              <a:buChar char="o"/>
            </a:pPr>
            <a:r>
              <a:rPr lang="cs-CZ" sz="5100" dirty="0" err="1"/>
              <a:t>Plazmotonie</a:t>
            </a:r>
            <a:r>
              <a:rPr lang="cs-CZ" sz="5100" dirty="0"/>
              <a:t> (typ </a:t>
            </a:r>
            <a:r>
              <a:rPr lang="cs-CZ" sz="5100" dirty="0" smtClean="0"/>
              <a:t>mnohonásobného </a:t>
            </a:r>
            <a:r>
              <a:rPr lang="cs-CZ" sz="5100" dirty="0"/>
              <a:t>dělení), kdy se vícejaderné útvary rozpadnou na jednojaderné.</a:t>
            </a:r>
          </a:p>
          <a:p>
            <a:endParaRPr lang="cs-CZ" sz="5100" dirty="0"/>
          </a:p>
        </p:txBody>
      </p:sp>
    </p:spTree>
    <p:extLst>
      <p:ext uri="{BB962C8B-B14F-4D97-AF65-F5344CB8AC3E}">
        <p14:creationId xmlns:p14="http://schemas.microsoft.com/office/powerpoint/2010/main" val="211446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Jednoduché dělení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000" lvl="1" indent="-342000">
              <a:buFont typeface="Arial" pitchFamily="34" charset="0"/>
              <a:buChar char="•"/>
            </a:pPr>
            <a:r>
              <a:rPr lang="cs-CZ" dirty="0"/>
              <a:t>Jednoduché dělení na dva jedince </a:t>
            </a:r>
            <a:r>
              <a:rPr lang="cs-CZ" dirty="0" smtClean="0"/>
              <a:t>je:</a:t>
            </a:r>
          </a:p>
          <a:p>
            <a:pPr marL="720000" lvl="1" indent="-342000">
              <a:buFont typeface="Courier New" pitchFamily="49" charset="0"/>
              <a:buChar char="o"/>
            </a:pPr>
            <a:r>
              <a:rPr lang="cs-CZ" dirty="0" smtClean="0"/>
              <a:t> podélné </a:t>
            </a:r>
            <a:r>
              <a:rPr lang="cs-CZ" dirty="0"/>
              <a:t>(</a:t>
            </a:r>
            <a:r>
              <a:rPr lang="cs-CZ" dirty="0" smtClean="0"/>
              <a:t>bičíkovci),</a:t>
            </a:r>
          </a:p>
          <a:p>
            <a:pPr marL="720000" lvl="1" indent="-342000">
              <a:buFont typeface="Courier New" pitchFamily="49" charset="0"/>
              <a:buChar char="o"/>
            </a:pPr>
            <a:r>
              <a:rPr lang="cs-CZ" dirty="0" smtClean="0"/>
              <a:t>příčné </a:t>
            </a:r>
            <a:r>
              <a:rPr lang="cs-CZ" dirty="0"/>
              <a:t>(nálevníci</a:t>
            </a:r>
            <a:r>
              <a:rPr lang="cs-CZ" dirty="0" smtClean="0"/>
              <a:t>).</a:t>
            </a:r>
          </a:p>
          <a:p>
            <a:pPr marL="0" lvl="1" indent="0">
              <a:buNone/>
            </a:pPr>
            <a:endParaRPr lang="cs-CZ" dirty="0"/>
          </a:p>
          <a:p>
            <a:pPr marL="4320000" lvl="1" indent="-514800">
              <a:buFont typeface="+mj-lt"/>
              <a:buAutoNum type="alphaLcParenR"/>
            </a:pPr>
            <a:r>
              <a:rPr lang="cs-CZ" dirty="0" smtClean="0"/>
              <a:t>makronukleus</a:t>
            </a:r>
          </a:p>
          <a:p>
            <a:pPr marL="4320000" lvl="1" indent="-514800">
              <a:buFont typeface="+mj-lt"/>
              <a:buAutoNum type="alphaLcParenR"/>
            </a:pPr>
            <a:r>
              <a:rPr lang="cs-CZ" dirty="0" smtClean="0"/>
              <a:t>mikronukleus</a:t>
            </a:r>
          </a:p>
          <a:p>
            <a:pPr marL="4320000" lvl="1" indent="-514800">
              <a:buFont typeface="+mj-lt"/>
              <a:buAutoNum type="alphaLcParenR"/>
            </a:pPr>
            <a:r>
              <a:rPr lang="cs-CZ" dirty="0" smtClean="0"/>
              <a:t>vakuola	</a:t>
            </a:r>
          </a:p>
          <a:p>
            <a:pPr marL="0" lv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050" name="Picture 2" descr="C:\Users\Uzivatel\Documents\Naskenováno\rozmnožování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68" t="2226" r="23540" b="55258"/>
          <a:stretch/>
        </p:blipFill>
        <p:spPr bwMode="auto">
          <a:xfrm>
            <a:off x="7164287" y="1772817"/>
            <a:ext cx="1734817" cy="450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zivatel\Documents\Naskenováno\rozmnožování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7" t="47710" r="25775" b="26064"/>
          <a:stretch/>
        </p:blipFill>
        <p:spPr bwMode="auto">
          <a:xfrm>
            <a:off x="683568" y="3610670"/>
            <a:ext cx="2581664" cy="259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398336" y="6285656"/>
            <a:ext cx="11521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 1</a:t>
            </a:r>
            <a:endParaRPr lang="cs-CZ" sz="16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5868144" y="5917922"/>
            <a:ext cx="8124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 2</a:t>
            </a:r>
            <a:endParaRPr lang="cs-CZ" sz="16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7956376" y="5013176"/>
            <a:ext cx="472763" cy="5853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453371" y="4908442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990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Schizogonie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800" dirty="0" smtClean="0"/>
              <a:t>Rozpad začíná mnohonásobným rozdělením jádra.</a:t>
            </a:r>
          </a:p>
          <a:p>
            <a:pPr lvl="0"/>
            <a:r>
              <a:rPr lang="cs-CZ" sz="2800" dirty="0" smtClean="0"/>
              <a:t>Okolo dceřiných jader se soustřeďují okrsky cytoplazmy.</a:t>
            </a:r>
          </a:p>
          <a:p>
            <a:pPr lvl="0"/>
            <a:r>
              <a:rPr lang="cs-CZ" sz="2800" dirty="0" smtClean="0"/>
              <a:t>Nakonec se mateřský jedinec rozpadá na velký počet dceřiných buněk.</a:t>
            </a:r>
          </a:p>
          <a:p>
            <a:pPr lvl="0"/>
            <a:r>
              <a:rPr lang="cs-CZ" sz="2800" dirty="0" smtClean="0"/>
              <a:t>Vykytuje se např. u výtrusovců.</a:t>
            </a:r>
          </a:p>
          <a:p>
            <a:pPr marL="0" lvl="0" indent="0">
              <a:buNone/>
            </a:pPr>
            <a:endParaRPr lang="cs-CZ" sz="28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smtClean="0"/>
              <a:t>Schizogonie u </a:t>
            </a:r>
            <a:r>
              <a:rPr lang="cs-CZ" dirty="0" err="1" smtClean="0"/>
              <a:t>krvinkovky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086" t="26429" r="3282" b="23015"/>
          <a:stretch/>
        </p:blipFill>
        <p:spPr bwMode="auto">
          <a:xfrm>
            <a:off x="5463424" y="2204864"/>
            <a:ext cx="2310040" cy="4239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283968" y="5517232"/>
            <a:ext cx="8484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 3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29718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b="1" dirty="0" smtClean="0"/>
              <a:t>	</a:t>
            </a:r>
            <a:r>
              <a:rPr lang="cs-CZ" sz="4000" b="1" dirty="0" err="1" smtClean="0"/>
              <a:t>Sporogonie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556792"/>
            <a:ext cx="4186808" cy="4569371"/>
          </a:xfrm>
        </p:spPr>
        <p:txBody>
          <a:bodyPr>
            <a:normAutofit/>
          </a:bodyPr>
          <a:lstStyle/>
          <a:p>
            <a:pPr lvl="0"/>
            <a:r>
              <a:rPr lang="cs-CZ" sz="2800" dirty="0" smtClean="0"/>
              <a:t>Po </a:t>
            </a:r>
            <a:r>
              <a:rPr lang="cs-CZ" sz="2800" dirty="0"/>
              <a:t>vzniku zygoty </a:t>
            </a:r>
            <a:r>
              <a:rPr lang="cs-CZ" sz="2800" dirty="0" smtClean="0"/>
              <a:t>se </a:t>
            </a:r>
            <a:r>
              <a:rPr lang="cs-CZ" sz="2800" dirty="0"/>
              <a:t>opakovaným dělením vytváří </a:t>
            </a:r>
            <a:r>
              <a:rPr lang="cs-CZ" sz="2800" dirty="0" smtClean="0"/>
              <a:t>spory.</a:t>
            </a:r>
          </a:p>
          <a:p>
            <a:pPr lvl="0"/>
            <a:r>
              <a:rPr lang="cs-CZ" sz="2800" dirty="0" smtClean="0"/>
              <a:t>Spory přečkají </a:t>
            </a:r>
            <a:r>
              <a:rPr lang="cs-CZ" sz="2800" dirty="0"/>
              <a:t>nepříznivé podmínky </a:t>
            </a:r>
            <a:r>
              <a:rPr lang="cs-CZ" sz="2800" dirty="0" smtClean="0"/>
              <a:t>jako oocysta (kokcidie).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427984" y="1556792"/>
            <a:ext cx="4258816" cy="4569371"/>
          </a:xfrm>
        </p:spPr>
        <p:txBody>
          <a:bodyPr>
            <a:normAutofit/>
          </a:bodyPr>
          <a:lstStyle/>
          <a:p>
            <a:r>
              <a:rPr lang="cs-CZ" dirty="0" smtClean="0"/>
              <a:t>Nebo </a:t>
            </a:r>
            <a:r>
              <a:rPr lang="cs-CZ" dirty="0"/>
              <a:t>mnohonásobným dělením vznikají ihned </a:t>
            </a:r>
            <a:r>
              <a:rPr lang="cs-CZ" dirty="0" err="1"/>
              <a:t>sporozoiti</a:t>
            </a:r>
            <a:r>
              <a:rPr lang="cs-CZ" dirty="0"/>
              <a:t> (</a:t>
            </a:r>
            <a:r>
              <a:rPr lang="cs-CZ" dirty="0" err="1"/>
              <a:t>krvinkovky</a:t>
            </a:r>
            <a:r>
              <a:rPr lang="cs-CZ" dirty="0"/>
              <a:t>).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7" t="7066" r="43650" b="61713"/>
          <a:stretch/>
        </p:blipFill>
        <p:spPr bwMode="auto">
          <a:xfrm>
            <a:off x="4658691" y="3573016"/>
            <a:ext cx="3760279" cy="2542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03" t="19328" r="30298" b="13838"/>
          <a:stretch/>
        </p:blipFill>
        <p:spPr bwMode="auto">
          <a:xfrm rot="16200000">
            <a:off x="1353525" y="4239745"/>
            <a:ext cx="218848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23529" y="6021288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 4</a:t>
            </a:r>
            <a:endParaRPr lang="cs-CZ" sz="16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5436096" y="6327271"/>
            <a:ext cx="9048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 5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97366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7" b="2047"/>
          <a:stretch/>
        </p:blipFill>
        <p:spPr bwMode="auto">
          <a:xfrm>
            <a:off x="2555776" y="332656"/>
            <a:ext cx="6137900" cy="5863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644008" y="18448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251520" y="2029490"/>
            <a:ext cx="25922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/>
              <a:t>Vývojový</a:t>
            </a:r>
            <a:br>
              <a:rPr lang="cs-CZ" sz="4000" dirty="0"/>
            </a:br>
            <a:r>
              <a:rPr lang="cs-CZ" sz="4000" dirty="0"/>
              <a:t>cyklus</a:t>
            </a:r>
            <a:br>
              <a:rPr lang="cs-CZ" sz="4000" dirty="0"/>
            </a:br>
            <a:r>
              <a:rPr lang="cs-CZ" sz="4000" dirty="0" err="1"/>
              <a:t>krvinkovky</a:t>
            </a:r>
            <a:endParaRPr lang="cs-CZ" sz="4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547664" y="5661248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 7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6714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dirty="0" smtClean="0"/>
              <a:t>Vývojový</a:t>
            </a:r>
            <a:br>
              <a:rPr lang="cs-CZ" sz="4000" dirty="0" smtClean="0"/>
            </a:br>
            <a:r>
              <a:rPr lang="cs-CZ" sz="4000" dirty="0" smtClean="0"/>
              <a:t>cyklus</a:t>
            </a:r>
            <a:br>
              <a:rPr lang="cs-CZ" sz="4000" dirty="0" smtClean="0"/>
            </a:br>
            <a:r>
              <a:rPr lang="cs-CZ" sz="4000" dirty="0" err="1" smtClean="0"/>
              <a:t>toxoplazmy</a:t>
            </a:r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sz="4000" dirty="0" err="1" smtClean="0"/>
              <a:t>gondii</a:t>
            </a:r>
            <a:endParaRPr lang="cs-CZ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" t="11227" r="3994" b="2321"/>
          <a:stretch/>
        </p:blipFill>
        <p:spPr bwMode="auto">
          <a:xfrm>
            <a:off x="3203848" y="260648"/>
            <a:ext cx="5044260" cy="6138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051719" y="5805264"/>
            <a:ext cx="936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 8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89455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Pučení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Na mateřské buňce vznikají </a:t>
            </a:r>
            <a:r>
              <a:rPr lang="cs-CZ" sz="2800" dirty="0" err="1" smtClean="0"/>
              <a:t>výrustky</a:t>
            </a:r>
            <a:r>
              <a:rPr lang="cs-CZ" sz="2800" dirty="0" smtClean="0"/>
              <a:t> (pupeny).</a:t>
            </a:r>
          </a:p>
          <a:p>
            <a:r>
              <a:rPr lang="cs-CZ" sz="2800" dirty="0" smtClean="0"/>
              <a:t>Pupeny se po dosažení určité velikosti osamostatňují.</a:t>
            </a:r>
          </a:p>
          <a:p>
            <a:r>
              <a:rPr lang="cs-CZ" sz="2800" dirty="0" smtClean="0"/>
              <a:t>Pučení je typické pro </a:t>
            </a:r>
            <a:r>
              <a:rPr lang="cs-CZ" sz="2800" dirty="0" err="1" smtClean="0"/>
              <a:t>rournatky</a:t>
            </a:r>
            <a:r>
              <a:rPr lang="cs-CZ" sz="2800" dirty="0" smtClean="0"/>
              <a:t>, které žijí </a:t>
            </a:r>
            <a:r>
              <a:rPr lang="cs-CZ" sz="2800" dirty="0" err="1" smtClean="0"/>
              <a:t>přisedle</a:t>
            </a:r>
            <a:r>
              <a:rPr lang="cs-CZ" sz="2800" dirty="0" smtClean="0"/>
              <a:t>.</a:t>
            </a:r>
          </a:p>
          <a:p>
            <a:endParaRPr lang="cs-CZ" sz="2800" dirty="0"/>
          </a:p>
          <a:p>
            <a:endParaRPr lang="cs-CZ" sz="2800" dirty="0" smtClean="0"/>
          </a:p>
          <a:p>
            <a:pPr marL="0" indent="0">
              <a:buNone/>
            </a:pPr>
            <a:r>
              <a:rPr lang="cs-CZ" sz="2800" dirty="0" smtClean="0"/>
              <a:t>	</a:t>
            </a:r>
            <a:r>
              <a:rPr lang="cs-CZ" sz="2800" dirty="0" err="1" smtClean="0"/>
              <a:t>Rournatka</a:t>
            </a:r>
            <a:endParaRPr lang="cs-CZ" sz="2800" dirty="0" smtClean="0"/>
          </a:p>
          <a:p>
            <a:pPr marL="0" indent="0">
              <a:buNone/>
            </a:pPr>
            <a:endParaRPr lang="cs-CZ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288" y="3897939"/>
            <a:ext cx="316835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411760" y="5904871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 6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52762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674</Words>
  <Application>Microsoft Office PowerPoint</Application>
  <PresentationFormat>Předvádění na obrazovce (4:3)</PresentationFormat>
  <Paragraphs>111</Paragraphs>
  <Slides>13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systému Office</vt:lpstr>
      <vt:lpstr>Nepohlavní rozmnožování prvoků</vt:lpstr>
      <vt:lpstr>Nepohlavní rozmnožování </vt:lpstr>
      <vt:lpstr>Nepohlavní rozmnožování </vt:lpstr>
      <vt:lpstr>Jednoduché dělení</vt:lpstr>
      <vt:lpstr>Schizogonie</vt:lpstr>
      <vt:lpstr> Sporogonie</vt:lpstr>
      <vt:lpstr>Prezentace aplikace PowerPoint</vt:lpstr>
      <vt:lpstr>Prezentace aplikace PowerPoint</vt:lpstr>
      <vt:lpstr>Pučení</vt:lpstr>
      <vt:lpstr>Řešte úkoly</vt:lpstr>
      <vt:lpstr>Řešte úkol</vt:lpstr>
      <vt:lpstr>Řešte úkol</vt:lpstr>
      <vt:lpstr>Informační 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informace</dc:title>
  <dc:creator>sylva</dc:creator>
  <cp:lastModifiedBy>Uzivatel</cp:lastModifiedBy>
  <cp:revision>77</cp:revision>
  <dcterms:created xsi:type="dcterms:W3CDTF">2012-06-18T15:15:37Z</dcterms:created>
  <dcterms:modified xsi:type="dcterms:W3CDTF">2013-09-15T07:26:25Z</dcterms:modified>
</cp:coreProperties>
</file>