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70" r:id="rId4"/>
    <p:sldId id="264" r:id="rId5"/>
    <p:sldId id="283" r:id="rId6"/>
    <p:sldId id="284" r:id="rId7"/>
    <p:sldId id="285" r:id="rId8"/>
    <p:sldId id="293" r:id="rId9"/>
    <p:sldId id="290" r:id="rId10"/>
    <p:sldId id="292" r:id="rId11"/>
    <p:sldId id="288" r:id="rId12"/>
    <p:sldId id="278" r:id="rId13"/>
    <p:sldId id="289" r:id="rId14"/>
    <p:sldId id="27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D32339-E965-4DD3-9D50-4A55648877D7}" type="doc">
      <dgm:prSet loTypeId="urn:microsoft.com/office/officeart/2009/3/layout/HorizontalOrganizationChart" loCatId="hierarchy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AB27851A-1097-46D5-BBE8-F7DE1A9E4428}">
      <dgm:prSet phldrT="[Text]" custT="1"/>
      <dgm:spPr/>
      <dgm:t>
        <a:bodyPr/>
        <a:lstStyle/>
        <a:p>
          <a:r>
            <a:rPr lang="cs-CZ" sz="3600" dirty="0" smtClean="0"/>
            <a:t>Typy rozmnožování</a:t>
          </a:r>
          <a:endParaRPr lang="cs-CZ" sz="3600" dirty="0"/>
        </a:p>
      </dgm:t>
    </dgm:pt>
    <dgm:pt modelId="{E9E1B85D-088D-442F-B9B8-F4622F8F9A50}" type="parTrans" cxnId="{B0DA8D72-9DB7-4108-B984-1E1011402800}">
      <dgm:prSet/>
      <dgm:spPr/>
      <dgm:t>
        <a:bodyPr/>
        <a:lstStyle/>
        <a:p>
          <a:endParaRPr lang="cs-CZ"/>
        </a:p>
      </dgm:t>
    </dgm:pt>
    <dgm:pt modelId="{4A7E34B0-3570-4CA5-BE11-01CFE2AC27B0}" type="sibTrans" cxnId="{B0DA8D72-9DB7-4108-B984-1E1011402800}">
      <dgm:prSet/>
      <dgm:spPr/>
      <dgm:t>
        <a:bodyPr/>
        <a:lstStyle/>
        <a:p>
          <a:endParaRPr lang="cs-CZ"/>
        </a:p>
      </dgm:t>
    </dgm:pt>
    <dgm:pt modelId="{06E8D601-3D7C-4210-85B9-E0361FCAFFCA}">
      <dgm:prSet phldrT="[Text]" custT="1"/>
      <dgm:spPr/>
      <dgm:t>
        <a:bodyPr/>
        <a:lstStyle/>
        <a:p>
          <a:r>
            <a:rPr lang="cs-CZ" sz="3600" dirty="0" smtClean="0"/>
            <a:t>Konjugace</a:t>
          </a:r>
          <a:endParaRPr lang="cs-CZ" sz="3600" dirty="0"/>
        </a:p>
      </dgm:t>
    </dgm:pt>
    <dgm:pt modelId="{486BA59B-AEFB-40CF-87E9-0C53B190CE5E}" type="parTrans" cxnId="{29F7900A-98D0-4E7F-9830-37943E93F2E7}">
      <dgm:prSet/>
      <dgm:spPr/>
      <dgm:t>
        <a:bodyPr/>
        <a:lstStyle/>
        <a:p>
          <a:endParaRPr lang="cs-CZ"/>
        </a:p>
      </dgm:t>
    </dgm:pt>
    <dgm:pt modelId="{EEE48BBD-E53E-482F-AC02-13D690775C10}" type="sibTrans" cxnId="{29F7900A-98D0-4E7F-9830-37943E93F2E7}">
      <dgm:prSet/>
      <dgm:spPr/>
      <dgm:t>
        <a:bodyPr/>
        <a:lstStyle/>
        <a:p>
          <a:endParaRPr lang="cs-CZ"/>
        </a:p>
      </dgm:t>
    </dgm:pt>
    <dgm:pt modelId="{6163FDC8-F3A4-449E-9B46-9EAE93089920}">
      <dgm:prSet custT="1"/>
      <dgm:spPr/>
      <dgm:t>
        <a:bodyPr/>
        <a:lstStyle/>
        <a:p>
          <a:r>
            <a:rPr lang="cs-CZ" sz="3600" dirty="0" smtClean="0"/>
            <a:t>Kopulace</a:t>
          </a:r>
          <a:endParaRPr lang="cs-CZ" sz="3600" dirty="0"/>
        </a:p>
      </dgm:t>
    </dgm:pt>
    <dgm:pt modelId="{0703BAC1-426D-4943-88DA-B96976A6CBBF}" type="parTrans" cxnId="{EF0E41ED-454C-4678-AFF0-B33FDD32A83D}">
      <dgm:prSet/>
      <dgm:spPr/>
      <dgm:t>
        <a:bodyPr/>
        <a:lstStyle/>
        <a:p>
          <a:endParaRPr lang="cs-CZ"/>
        </a:p>
      </dgm:t>
    </dgm:pt>
    <dgm:pt modelId="{B10B5E5F-5CB7-4D2F-8F8D-A89981C5398B}" type="sibTrans" cxnId="{EF0E41ED-454C-4678-AFF0-B33FDD32A83D}">
      <dgm:prSet/>
      <dgm:spPr/>
      <dgm:t>
        <a:bodyPr/>
        <a:lstStyle/>
        <a:p>
          <a:endParaRPr lang="cs-CZ"/>
        </a:p>
      </dgm:t>
    </dgm:pt>
    <dgm:pt modelId="{67E0BD11-1DE3-4F02-90E4-6D8BA11DDF18}" type="pres">
      <dgm:prSet presAssocID="{8DD32339-E965-4DD3-9D50-4A55648877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6CAA6F8B-A463-4EC8-B758-EB1E5BB1F176}" type="pres">
      <dgm:prSet presAssocID="{AB27851A-1097-46D5-BBE8-F7DE1A9E4428}" presName="hierRoot1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7681CE93-4DF9-4607-9891-842DCE996D75}" type="pres">
      <dgm:prSet presAssocID="{AB27851A-1097-46D5-BBE8-F7DE1A9E4428}" presName="rootComposite1" presStyleCnt="0"/>
      <dgm:spPr/>
      <dgm:t>
        <a:bodyPr/>
        <a:lstStyle/>
        <a:p>
          <a:endParaRPr lang="cs-CZ"/>
        </a:p>
      </dgm:t>
    </dgm:pt>
    <dgm:pt modelId="{235A55B6-EAF6-49FA-B66D-3657DCAD51DB}" type="pres">
      <dgm:prSet presAssocID="{AB27851A-1097-46D5-BBE8-F7DE1A9E4428}" presName="rootText1" presStyleLbl="node0" presStyleIdx="0" presStyleCnt="1" custScaleY="11689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F7BB0E2-B5F3-4122-BF01-98BEF649406F}" type="pres">
      <dgm:prSet presAssocID="{AB27851A-1097-46D5-BBE8-F7DE1A9E4428}" presName="rootConnector1" presStyleLbl="node1" presStyleIdx="0" presStyleCnt="0"/>
      <dgm:spPr/>
      <dgm:t>
        <a:bodyPr/>
        <a:lstStyle/>
        <a:p>
          <a:endParaRPr lang="cs-CZ"/>
        </a:p>
      </dgm:t>
    </dgm:pt>
    <dgm:pt modelId="{EDF9B64A-3E08-4BCF-A0AA-3CE05196B233}" type="pres">
      <dgm:prSet presAssocID="{AB27851A-1097-46D5-BBE8-F7DE1A9E4428}" presName="hierChild2" presStyleCnt="0"/>
      <dgm:spPr/>
      <dgm:t>
        <a:bodyPr/>
        <a:lstStyle/>
        <a:p>
          <a:endParaRPr lang="cs-CZ"/>
        </a:p>
      </dgm:t>
    </dgm:pt>
    <dgm:pt modelId="{0FDCBC62-B5B7-43AA-B3BA-8667244F40FD}" type="pres">
      <dgm:prSet presAssocID="{0703BAC1-426D-4943-88DA-B96976A6CBBF}" presName="Name64" presStyleLbl="parChTrans1D2" presStyleIdx="0" presStyleCnt="2"/>
      <dgm:spPr/>
      <dgm:t>
        <a:bodyPr/>
        <a:lstStyle/>
        <a:p>
          <a:endParaRPr lang="cs-CZ"/>
        </a:p>
      </dgm:t>
    </dgm:pt>
    <dgm:pt modelId="{488FBDDE-6DDE-4A1D-B5AF-632EE6183505}" type="pres">
      <dgm:prSet presAssocID="{6163FDC8-F3A4-449E-9B46-9EAE93089920}" presName="hierRoot2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EAB6F51D-733D-42F6-B9AA-857139CD8132}" type="pres">
      <dgm:prSet presAssocID="{6163FDC8-F3A4-449E-9B46-9EAE93089920}" presName="rootComposite" presStyleCnt="0"/>
      <dgm:spPr/>
      <dgm:t>
        <a:bodyPr/>
        <a:lstStyle/>
        <a:p>
          <a:endParaRPr lang="cs-CZ"/>
        </a:p>
      </dgm:t>
    </dgm:pt>
    <dgm:pt modelId="{28D42460-56BE-4081-BF5F-6C88F4147725}" type="pres">
      <dgm:prSet presAssocID="{6163FDC8-F3A4-449E-9B46-9EAE9308992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CA3D446-BAE9-4076-9160-9706FC6EFCC2}" type="pres">
      <dgm:prSet presAssocID="{6163FDC8-F3A4-449E-9B46-9EAE93089920}" presName="rootConnector" presStyleLbl="node2" presStyleIdx="0" presStyleCnt="2"/>
      <dgm:spPr/>
      <dgm:t>
        <a:bodyPr/>
        <a:lstStyle/>
        <a:p>
          <a:endParaRPr lang="cs-CZ"/>
        </a:p>
      </dgm:t>
    </dgm:pt>
    <dgm:pt modelId="{E8CDFF6F-91FA-4A09-A73D-726D2078B51A}" type="pres">
      <dgm:prSet presAssocID="{6163FDC8-F3A4-449E-9B46-9EAE93089920}" presName="hierChild4" presStyleCnt="0"/>
      <dgm:spPr/>
      <dgm:t>
        <a:bodyPr/>
        <a:lstStyle/>
        <a:p>
          <a:endParaRPr lang="cs-CZ"/>
        </a:p>
      </dgm:t>
    </dgm:pt>
    <dgm:pt modelId="{083A67E7-A914-4790-A863-6D9709205650}" type="pres">
      <dgm:prSet presAssocID="{6163FDC8-F3A4-449E-9B46-9EAE93089920}" presName="hierChild5" presStyleCnt="0"/>
      <dgm:spPr/>
      <dgm:t>
        <a:bodyPr/>
        <a:lstStyle/>
        <a:p>
          <a:endParaRPr lang="cs-CZ"/>
        </a:p>
      </dgm:t>
    </dgm:pt>
    <dgm:pt modelId="{52F3431A-B4E1-42DD-B9A5-8EAFEEB2022E}" type="pres">
      <dgm:prSet presAssocID="{486BA59B-AEFB-40CF-87E9-0C53B190CE5E}" presName="Name64" presStyleLbl="parChTrans1D2" presStyleIdx="1" presStyleCnt="2"/>
      <dgm:spPr/>
      <dgm:t>
        <a:bodyPr/>
        <a:lstStyle/>
        <a:p>
          <a:endParaRPr lang="cs-CZ"/>
        </a:p>
      </dgm:t>
    </dgm:pt>
    <dgm:pt modelId="{C595AD42-5E22-4AE5-941B-50F3550EA8EB}" type="pres">
      <dgm:prSet presAssocID="{06E8D601-3D7C-4210-85B9-E0361FCAFFCA}" presName="hierRoot2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5A180C2D-75CF-4EFA-B453-7311617E1171}" type="pres">
      <dgm:prSet presAssocID="{06E8D601-3D7C-4210-85B9-E0361FCAFFCA}" presName="rootComposite" presStyleCnt="0"/>
      <dgm:spPr/>
      <dgm:t>
        <a:bodyPr/>
        <a:lstStyle/>
        <a:p>
          <a:endParaRPr lang="cs-CZ"/>
        </a:p>
      </dgm:t>
    </dgm:pt>
    <dgm:pt modelId="{D6E411A6-DDC8-4B66-BF0C-9A29AE78753A}" type="pres">
      <dgm:prSet presAssocID="{06E8D601-3D7C-4210-85B9-E0361FCAFFCA}" presName="rootText" presStyleLbl="node2" presStyleIdx="1" presStyleCnt="2" custLinFactNeighborX="-562" custLinFactNeighborY="357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E7D2A60-29F1-42EB-903C-A2B2159F0DD6}" type="pres">
      <dgm:prSet presAssocID="{06E8D601-3D7C-4210-85B9-E0361FCAFFCA}" presName="rootConnector" presStyleLbl="node2" presStyleIdx="1" presStyleCnt="2"/>
      <dgm:spPr/>
      <dgm:t>
        <a:bodyPr/>
        <a:lstStyle/>
        <a:p>
          <a:endParaRPr lang="cs-CZ"/>
        </a:p>
      </dgm:t>
    </dgm:pt>
    <dgm:pt modelId="{0310208C-15BD-432F-80C8-D7F2A3C854D5}" type="pres">
      <dgm:prSet presAssocID="{06E8D601-3D7C-4210-85B9-E0361FCAFFCA}" presName="hierChild4" presStyleCnt="0"/>
      <dgm:spPr/>
      <dgm:t>
        <a:bodyPr/>
        <a:lstStyle/>
        <a:p>
          <a:endParaRPr lang="cs-CZ"/>
        </a:p>
      </dgm:t>
    </dgm:pt>
    <dgm:pt modelId="{B6ADF022-022E-40EC-B4C2-85FC8A6C9241}" type="pres">
      <dgm:prSet presAssocID="{06E8D601-3D7C-4210-85B9-E0361FCAFFCA}" presName="hierChild5" presStyleCnt="0"/>
      <dgm:spPr/>
      <dgm:t>
        <a:bodyPr/>
        <a:lstStyle/>
        <a:p>
          <a:endParaRPr lang="cs-CZ"/>
        </a:p>
      </dgm:t>
    </dgm:pt>
    <dgm:pt modelId="{C92DF1ED-779B-4D65-A059-4AC1C40D680B}" type="pres">
      <dgm:prSet presAssocID="{AB27851A-1097-46D5-BBE8-F7DE1A9E4428}" presName="hierChild3" presStyleCnt="0"/>
      <dgm:spPr/>
      <dgm:t>
        <a:bodyPr/>
        <a:lstStyle/>
        <a:p>
          <a:endParaRPr lang="cs-CZ"/>
        </a:p>
      </dgm:t>
    </dgm:pt>
  </dgm:ptLst>
  <dgm:cxnLst>
    <dgm:cxn modelId="{D6731C95-C4FC-414F-984A-C32418411883}" type="presOf" srcId="{06E8D601-3D7C-4210-85B9-E0361FCAFFCA}" destId="{DE7D2A60-29F1-42EB-903C-A2B2159F0DD6}" srcOrd="1" destOrd="0" presId="urn:microsoft.com/office/officeart/2009/3/layout/HorizontalOrganizationChart"/>
    <dgm:cxn modelId="{E28CC032-3EDF-4114-9B31-C1F46BC21730}" type="presOf" srcId="{06E8D601-3D7C-4210-85B9-E0361FCAFFCA}" destId="{D6E411A6-DDC8-4B66-BF0C-9A29AE78753A}" srcOrd="0" destOrd="0" presId="urn:microsoft.com/office/officeart/2009/3/layout/HorizontalOrganizationChart"/>
    <dgm:cxn modelId="{EF0E41ED-454C-4678-AFF0-B33FDD32A83D}" srcId="{AB27851A-1097-46D5-BBE8-F7DE1A9E4428}" destId="{6163FDC8-F3A4-449E-9B46-9EAE93089920}" srcOrd="0" destOrd="0" parTransId="{0703BAC1-426D-4943-88DA-B96976A6CBBF}" sibTransId="{B10B5E5F-5CB7-4D2F-8F8D-A89981C5398B}"/>
    <dgm:cxn modelId="{3919B401-497C-47DE-8BB1-6FE70982CB34}" type="presOf" srcId="{8DD32339-E965-4DD3-9D50-4A55648877D7}" destId="{67E0BD11-1DE3-4F02-90E4-6D8BA11DDF18}" srcOrd="0" destOrd="0" presId="urn:microsoft.com/office/officeart/2009/3/layout/HorizontalOrganizationChart"/>
    <dgm:cxn modelId="{0AED7721-65AC-49A4-B25C-1439CCE392F7}" type="presOf" srcId="{6163FDC8-F3A4-449E-9B46-9EAE93089920}" destId="{28D42460-56BE-4081-BF5F-6C88F4147725}" srcOrd="0" destOrd="0" presId="urn:microsoft.com/office/officeart/2009/3/layout/HorizontalOrganizationChart"/>
    <dgm:cxn modelId="{6D96F86A-28AA-4219-91A0-A65802120C2D}" type="presOf" srcId="{486BA59B-AEFB-40CF-87E9-0C53B190CE5E}" destId="{52F3431A-B4E1-42DD-B9A5-8EAFEEB2022E}" srcOrd="0" destOrd="0" presId="urn:microsoft.com/office/officeart/2009/3/layout/HorizontalOrganizationChart"/>
    <dgm:cxn modelId="{B0DA8D72-9DB7-4108-B984-1E1011402800}" srcId="{8DD32339-E965-4DD3-9D50-4A55648877D7}" destId="{AB27851A-1097-46D5-BBE8-F7DE1A9E4428}" srcOrd="0" destOrd="0" parTransId="{E9E1B85D-088D-442F-B9B8-F4622F8F9A50}" sibTransId="{4A7E34B0-3570-4CA5-BE11-01CFE2AC27B0}"/>
    <dgm:cxn modelId="{36E8E650-44FB-4E52-A144-11EA7291820D}" type="presOf" srcId="{0703BAC1-426D-4943-88DA-B96976A6CBBF}" destId="{0FDCBC62-B5B7-43AA-B3BA-8667244F40FD}" srcOrd="0" destOrd="0" presId="urn:microsoft.com/office/officeart/2009/3/layout/HorizontalOrganizationChart"/>
    <dgm:cxn modelId="{F68A559D-093B-491E-A656-E1E0AD6000FD}" type="presOf" srcId="{AB27851A-1097-46D5-BBE8-F7DE1A9E4428}" destId="{7F7BB0E2-B5F3-4122-BF01-98BEF649406F}" srcOrd="1" destOrd="0" presId="urn:microsoft.com/office/officeart/2009/3/layout/HorizontalOrganizationChart"/>
    <dgm:cxn modelId="{29F7900A-98D0-4E7F-9830-37943E93F2E7}" srcId="{AB27851A-1097-46D5-BBE8-F7DE1A9E4428}" destId="{06E8D601-3D7C-4210-85B9-E0361FCAFFCA}" srcOrd="1" destOrd="0" parTransId="{486BA59B-AEFB-40CF-87E9-0C53B190CE5E}" sibTransId="{EEE48BBD-E53E-482F-AC02-13D690775C10}"/>
    <dgm:cxn modelId="{FF57ECE2-E399-4ECB-AE9C-15D05168158B}" type="presOf" srcId="{AB27851A-1097-46D5-BBE8-F7DE1A9E4428}" destId="{235A55B6-EAF6-49FA-B66D-3657DCAD51DB}" srcOrd="0" destOrd="0" presId="urn:microsoft.com/office/officeart/2009/3/layout/HorizontalOrganizationChart"/>
    <dgm:cxn modelId="{06DFCC4F-10AF-4D23-81FB-5EC0E8020369}" type="presOf" srcId="{6163FDC8-F3A4-449E-9B46-9EAE93089920}" destId="{8CA3D446-BAE9-4076-9160-9706FC6EFCC2}" srcOrd="1" destOrd="0" presId="urn:microsoft.com/office/officeart/2009/3/layout/HorizontalOrganizationChart"/>
    <dgm:cxn modelId="{57FA29B7-356E-4D78-886E-DAF15638A0D5}" type="presParOf" srcId="{67E0BD11-1DE3-4F02-90E4-6D8BA11DDF18}" destId="{6CAA6F8B-A463-4EC8-B758-EB1E5BB1F176}" srcOrd="0" destOrd="0" presId="urn:microsoft.com/office/officeart/2009/3/layout/HorizontalOrganizationChart"/>
    <dgm:cxn modelId="{624807DD-B487-4CEA-A0A7-D45522E12D38}" type="presParOf" srcId="{6CAA6F8B-A463-4EC8-B758-EB1E5BB1F176}" destId="{7681CE93-4DF9-4607-9891-842DCE996D75}" srcOrd="0" destOrd="0" presId="urn:microsoft.com/office/officeart/2009/3/layout/HorizontalOrganizationChart"/>
    <dgm:cxn modelId="{1CC2B2D7-9CDC-49D6-ABA1-E8E035DEFD7E}" type="presParOf" srcId="{7681CE93-4DF9-4607-9891-842DCE996D75}" destId="{235A55B6-EAF6-49FA-B66D-3657DCAD51DB}" srcOrd="0" destOrd="0" presId="urn:microsoft.com/office/officeart/2009/3/layout/HorizontalOrganizationChart"/>
    <dgm:cxn modelId="{633DB495-0539-4A86-AA03-2A8E09243D69}" type="presParOf" srcId="{7681CE93-4DF9-4607-9891-842DCE996D75}" destId="{7F7BB0E2-B5F3-4122-BF01-98BEF649406F}" srcOrd="1" destOrd="0" presId="urn:microsoft.com/office/officeart/2009/3/layout/HorizontalOrganizationChart"/>
    <dgm:cxn modelId="{A614FFFB-022A-46D1-9FE4-C554A762AF40}" type="presParOf" srcId="{6CAA6F8B-A463-4EC8-B758-EB1E5BB1F176}" destId="{EDF9B64A-3E08-4BCF-A0AA-3CE05196B233}" srcOrd="1" destOrd="0" presId="urn:microsoft.com/office/officeart/2009/3/layout/HorizontalOrganizationChart"/>
    <dgm:cxn modelId="{EBCE5447-6397-4E00-B1C1-3BEEE4A83B94}" type="presParOf" srcId="{EDF9B64A-3E08-4BCF-A0AA-3CE05196B233}" destId="{0FDCBC62-B5B7-43AA-B3BA-8667244F40FD}" srcOrd="0" destOrd="0" presId="urn:microsoft.com/office/officeart/2009/3/layout/HorizontalOrganizationChart"/>
    <dgm:cxn modelId="{78EF7C57-E48E-4E34-8DA4-7A3CB893B55F}" type="presParOf" srcId="{EDF9B64A-3E08-4BCF-A0AA-3CE05196B233}" destId="{488FBDDE-6DDE-4A1D-B5AF-632EE6183505}" srcOrd="1" destOrd="0" presId="urn:microsoft.com/office/officeart/2009/3/layout/HorizontalOrganizationChart"/>
    <dgm:cxn modelId="{A4BE75A9-3FD8-4980-BCD6-9454AC6E3CDE}" type="presParOf" srcId="{488FBDDE-6DDE-4A1D-B5AF-632EE6183505}" destId="{EAB6F51D-733D-42F6-B9AA-857139CD8132}" srcOrd="0" destOrd="0" presId="urn:microsoft.com/office/officeart/2009/3/layout/HorizontalOrganizationChart"/>
    <dgm:cxn modelId="{E0FE1492-4EDF-4C5F-8D89-6C23CB0C0F4C}" type="presParOf" srcId="{EAB6F51D-733D-42F6-B9AA-857139CD8132}" destId="{28D42460-56BE-4081-BF5F-6C88F4147725}" srcOrd="0" destOrd="0" presId="urn:microsoft.com/office/officeart/2009/3/layout/HorizontalOrganizationChart"/>
    <dgm:cxn modelId="{AC0354F6-F5BA-4CA5-9730-C7AFCD6E2CBE}" type="presParOf" srcId="{EAB6F51D-733D-42F6-B9AA-857139CD8132}" destId="{8CA3D446-BAE9-4076-9160-9706FC6EFCC2}" srcOrd="1" destOrd="0" presId="urn:microsoft.com/office/officeart/2009/3/layout/HorizontalOrganizationChart"/>
    <dgm:cxn modelId="{6557A2F7-190B-468F-B1DE-F0AEF2BCB595}" type="presParOf" srcId="{488FBDDE-6DDE-4A1D-B5AF-632EE6183505}" destId="{E8CDFF6F-91FA-4A09-A73D-726D2078B51A}" srcOrd="1" destOrd="0" presId="urn:microsoft.com/office/officeart/2009/3/layout/HorizontalOrganizationChart"/>
    <dgm:cxn modelId="{3C47702F-3DEC-46A5-BAC7-CB2DD8FED49C}" type="presParOf" srcId="{488FBDDE-6DDE-4A1D-B5AF-632EE6183505}" destId="{083A67E7-A914-4790-A863-6D9709205650}" srcOrd="2" destOrd="0" presId="urn:microsoft.com/office/officeart/2009/3/layout/HorizontalOrganizationChart"/>
    <dgm:cxn modelId="{1B3F6494-89A4-4554-A573-149E7D200B23}" type="presParOf" srcId="{EDF9B64A-3E08-4BCF-A0AA-3CE05196B233}" destId="{52F3431A-B4E1-42DD-B9A5-8EAFEEB2022E}" srcOrd="2" destOrd="0" presId="urn:microsoft.com/office/officeart/2009/3/layout/HorizontalOrganizationChart"/>
    <dgm:cxn modelId="{2DDFA72C-BC79-4E0A-A3C8-664AE9AD417F}" type="presParOf" srcId="{EDF9B64A-3E08-4BCF-A0AA-3CE05196B233}" destId="{C595AD42-5E22-4AE5-941B-50F3550EA8EB}" srcOrd="3" destOrd="0" presId="urn:microsoft.com/office/officeart/2009/3/layout/HorizontalOrganizationChart"/>
    <dgm:cxn modelId="{764C459B-574B-4C29-8C23-F1B8391CDEEE}" type="presParOf" srcId="{C595AD42-5E22-4AE5-941B-50F3550EA8EB}" destId="{5A180C2D-75CF-4EFA-B453-7311617E1171}" srcOrd="0" destOrd="0" presId="urn:microsoft.com/office/officeart/2009/3/layout/HorizontalOrganizationChart"/>
    <dgm:cxn modelId="{44C980B4-D948-4E13-9FD6-93002868C7B0}" type="presParOf" srcId="{5A180C2D-75CF-4EFA-B453-7311617E1171}" destId="{D6E411A6-DDC8-4B66-BF0C-9A29AE78753A}" srcOrd="0" destOrd="0" presId="urn:microsoft.com/office/officeart/2009/3/layout/HorizontalOrganizationChart"/>
    <dgm:cxn modelId="{30C419D3-93A2-4CE0-AE7D-A430D643E8EF}" type="presParOf" srcId="{5A180C2D-75CF-4EFA-B453-7311617E1171}" destId="{DE7D2A60-29F1-42EB-903C-A2B2159F0DD6}" srcOrd="1" destOrd="0" presId="urn:microsoft.com/office/officeart/2009/3/layout/HorizontalOrganizationChart"/>
    <dgm:cxn modelId="{33936B06-20B0-4D0D-9665-851C1D44ECC5}" type="presParOf" srcId="{C595AD42-5E22-4AE5-941B-50F3550EA8EB}" destId="{0310208C-15BD-432F-80C8-D7F2A3C854D5}" srcOrd="1" destOrd="0" presId="urn:microsoft.com/office/officeart/2009/3/layout/HorizontalOrganizationChart"/>
    <dgm:cxn modelId="{584646C2-851C-42D5-8FD5-6C095F95E59A}" type="presParOf" srcId="{C595AD42-5E22-4AE5-941B-50F3550EA8EB}" destId="{B6ADF022-022E-40EC-B4C2-85FC8A6C9241}" srcOrd="2" destOrd="0" presId="urn:microsoft.com/office/officeart/2009/3/layout/HorizontalOrganizationChart"/>
    <dgm:cxn modelId="{74BCD071-A72A-491D-8E5C-77122145E7BD}" type="presParOf" srcId="{6CAA6F8B-A463-4EC8-B758-EB1E5BB1F176}" destId="{C92DF1ED-779B-4D65-A059-4AC1C40D680B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3431A-B4E1-42DD-B9A5-8EAFEEB2022E}">
      <dsp:nvSpPr>
        <dsp:cNvPr id="0" name=""/>
        <dsp:cNvSpPr/>
      </dsp:nvSpPr>
      <dsp:spPr>
        <a:xfrm>
          <a:off x="3437081" y="1620180"/>
          <a:ext cx="667382" cy="775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4043" y="0"/>
              </a:lnTo>
              <a:lnTo>
                <a:pt x="324043" y="775615"/>
              </a:lnTo>
              <a:lnTo>
                <a:pt x="667382" y="77561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CBC62-B5B7-43AA-B3BA-8667244F40FD}">
      <dsp:nvSpPr>
        <dsp:cNvPr id="0" name=""/>
        <dsp:cNvSpPr/>
      </dsp:nvSpPr>
      <dsp:spPr>
        <a:xfrm>
          <a:off x="3437081" y="882001"/>
          <a:ext cx="686677" cy="738178"/>
        </a:xfrm>
        <a:custGeom>
          <a:avLst/>
          <a:gdLst/>
          <a:ahLst/>
          <a:cxnLst/>
          <a:rect l="0" t="0" r="0" b="0"/>
          <a:pathLst>
            <a:path>
              <a:moveTo>
                <a:pt x="0" y="738178"/>
              </a:moveTo>
              <a:lnTo>
                <a:pt x="343338" y="738178"/>
              </a:lnTo>
              <a:lnTo>
                <a:pt x="343338" y="0"/>
              </a:lnTo>
              <a:lnTo>
                <a:pt x="686677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A55B6-EAF6-49FA-B66D-3657DCAD51DB}">
      <dsp:nvSpPr>
        <dsp:cNvPr id="0" name=""/>
        <dsp:cNvSpPr/>
      </dsp:nvSpPr>
      <dsp:spPr>
        <a:xfrm>
          <a:off x="3691" y="1008111"/>
          <a:ext cx="3433389" cy="1224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 dirty="0" smtClean="0"/>
            <a:t>Typy rozmnožování</a:t>
          </a:r>
          <a:endParaRPr lang="cs-CZ" sz="3600" kern="1200" dirty="0"/>
        </a:p>
      </dsp:txBody>
      <dsp:txXfrm>
        <a:off x="3691" y="1008111"/>
        <a:ext cx="3433389" cy="1224136"/>
      </dsp:txXfrm>
    </dsp:sp>
    <dsp:sp modelId="{28D42460-56BE-4081-BF5F-6C88F4147725}">
      <dsp:nvSpPr>
        <dsp:cNvPr id="0" name=""/>
        <dsp:cNvSpPr/>
      </dsp:nvSpPr>
      <dsp:spPr>
        <a:xfrm>
          <a:off x="4123758" y="358409"/>
          <a:ext cx="3433389" cy="104718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 dirty="0" smtClean="0"/>
            <a:t>Kopulace</a:t>
          </a:r>
          <a:endParaRPr lang="cs-CZ" sz="3600" kern="1200" dirty="0"/>
        </a:p>
      </dsp:txBody>
      <dsp:txXfrm>
        <a:off x="4123758" y="358409"/>
        <a:ext cx="3433389" cy="1047183"/>
      </dsp:txXfrm>
    </dsp:sp>
    <dsp:sp modelId="{D6E411A6-DDC8-4B66-BF0C-9A29AE78753A}">
      <dsp:nvSpPr>
        <dsp:cNvPr id="0" name=""/>
        <dsp:cNvSpPr/>
      </dsp:nvSpPr>
      <dsp:spPr>
        <a:xfrm>
          <a:off x="4104463" y="1872203"/>
          <a:ext cx="3433389" cy="104718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 dirty="0" smtClean="0"/>
            <a:t>Konjugace</a:t>
          </a:r>
          <a:endParaRPr lang="cs-CZ" sz="3600" kern="1200" dirty="0"/>
        </a:p>
      </dsp:txBody>
      <dsp:txXfrm>
        <a:off x="4104463" y="1872203"/>
        <a:ext cx="3433389" cy="1047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34CB5-1767-4D68-A5A7-F35B240D2AA0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CE286-A185-4858-8F9E-1B10590BD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879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45F57-E90D-4C97-860B-9B99EFBE598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60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8000">
              <a:srgbClr val="FFFFCC"/>
            </a:gs>
            <a:gs pos="62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8000">
              <a:schemeClr val="bg1"/>
            </a:gs>
            <a:gs pos="62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Pohlavní rozmnožování </a:t>
            </a:r>
            <a:r>
              <a:rPr lang="cs-CZ" sz="3600" b="1" dirty="0" smtClean="0"/>
              <a:t>prvoků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173748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  Biologie - biologie živočichů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25. 9.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ročník  čtyřletého G a 7. </a:t>
                      </a: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ročník osmiletého G</a:t>
                      </a:r>
                      <a:endParaRPr lang="cs-CZ" smtClean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Prezentace je určena  k doplnění a procvičení pohlavního rozmnožování prvoků.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Postupně procházíme listy prezentace . Úkoly pro samostatné procvičení je i s řešením jsou na stranách 11 až 13.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RNDr. </a:t>
                      </a:r>
                      <a:r>
                        <a:rPr lang="cs-CZ" smtClean="0"/>
                        <a:t>Ilona Houšková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VY_32_INOVACE_33_BHOU10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71" y="188640"/>
            <a:ext cx="7748587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Rodozměna </a:t>
            </a:r>
            <a:r>
              <a:rPr lang="cs-CZ" sz="4000" b="1" dirty="0" err="1" smtClean="0"/>
              <a:t>kokocidie</a:t>
            </a:r>
            <a:r>
              <a:rPr lang="cs-CZ" sz="4000" b="1" dirty="0" smtClean="0"/>
              <a:t> kočičí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194" name="Picture 2" descr="Soubor:Toxoplasmosis life cycle e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45658"/>
            <a:ext cx="8717533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899592" y="6165304"/>
            <a:ext cx="12648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Obr. 9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7822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Řešte 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Úkol:</a:t>
            </a:r>
          </a:p>
          <a:p>
            <a:pPr>
              <a:spcAft>
                <a:spcPts val="1800"/>
              </a:spcAft>
            </a:pPr>
            <a:r>
              <a:rPr lang="cs-CZ" sz="2800" dirty="0" smtClean="0"/>
              <a:t>Uveďte typy pohlavního rozmnožování prvoků.</a:t>
            </a:r>
          </a:p>
          <a:p>
            <a:pPr marL="0" indent="0">
              <a:buNone/>
            </a:pPr>
            <a:r>
              <a:rPr lang="cs-CZ" sz="2800" b="1" dirty="0" smtClean="0"/>
              <a:t>Řešení: </a:t>
            </a:r>
          </a:p>
          <a:p>
            <a:r>
              <a:rPr lang="cs-CZ" sz="2800" dirty="0" smtClean="0"/>
              <a:t>Kopulace - </a:t>
            </a:r>
            <a:r>
              <a:rPr lang="cs-CZ" sz="2800" dirty="0"/>
              <a:t>Jde o splývání dvou </a:t>
            </a:r>
            <a:r>
              <a:rPr lang="cs-CZ" sz="2800" dirty="0" smtClean="0"/>
              <a:t>jedinců, kteří </a:t>
            </a:r>
            <a:r>
              <a:rPr lang="cs-CZ" sz="2800" dirty="0"/>
              <a:t>představují pohlavní </a:t>
            </a:r>
            <a:r>
              <a:rPr lang="cs-CZ" sz="2800" dirty="0" smtClean="0"/>
              <a:t>buňky. Vzniká </a:t>
            </a:r>
            <a:r>
              <a:rPr lang="cs-CZ" sz="2800" dirty="0"/>
              <a:t>tak zygota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Konjugace - </a:t>
            </a:r>
            <a:r>
              <a:rPr lang="cs-CZ" sz="2800" dirty="0"/>
              <a:t>Je zvláštní způsob rozmnožování u nálevníků, při kterém dochází k částečné výměně hmoty mikronukleů.</a:t>
            </a:r>
          </a:p>
          <a:p>
            <a:pPr marL="0" lv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163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Řešte 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800" b="1" dirty="0" smtClean="0"/>
              <a:t>Úkol:</a:t>
            </a:r>
            <a:r>
              <a:rPr lang="cs-CZ" sz="28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cs-CZ" sz="2800" dirty="0" smtClean="0"/>
              <a:t>Podle obrázku popište průběh konjugace trepky velké.</a:t>
            </a:r>
          </a:p>
          <a:p>
            <a:pPr marL="0" lvl="0" indent="0">
              <a:buNone/>
            </a:pPr>
            <a:endParaRPr lang="cs-CZ" sz="2800" dirty="0" smtClean="0"/>
          </a:p>
          <a:p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063644"/>
            <a:ext cx="3816424" cy="4116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915816" y="580860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Obr. 10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6155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459" y="1464303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800" dirty="0" smtClean="0"/>
              <a:t>Po </a:t>
            </a:r>
            <a:r>
              <a:rPr lang="cs-CZ" sz="2800" dirty="0"/>
              <a:t>rozpadu </a:t>
            </a:r>
            <a:r>
              <a:rPr lang="cs-CZ" sz="2800" dirty="0" err="1"/>
              <a:t>makronuklea</a:t>
            </a:r>
            <a:r>
              <a:rPr lang="cs-CZ" sz="2800" dirty="0"/>
              <a:t> se v každé buňce rozdělí mikronukleus </a:t>
            </a:r>
            <a:r>
              <a:rPr lang="cs-CZ" sz="2800" dirty="0" smtClean="0"/>
              <a:t>2x.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Vzniknou </a:t>
            </a:r>
            <a:r>
              <a:rPr lang="cs-CZ" sz="2800" dirty="0"/>
              <a:t>4 jádra, 3 zaniknou a čtvrté se rozdělí na 2 (funkcí samčí - </a:t>
            </a:r>
            <a:r>
              <a:rPr lang="cs-CZ" sz="2800" dirty="0" err="1"/>
              <a:t>migratorní</a:t>
            </a:r>
            <a:r>
              <a:rPr lang="cs-CZ" sz="2800" dirty="0"/>
              <a:t>, samičí - stacionární</a:t>
            </a:r>
            <a:r>
              <a:rPr lang="cs-CZ" sz="2800" dirty="0" smtClean="0"/>
              <a:t>).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S </a:t>
            </a:r>
            <a:r>
              <a:rPr lang="cs-CZ" sz="2800" dirty="0"/>
              <a:t>částí cytoplazmy si buňky vymění "samčí" </a:t>
            </a:r>
            <a:r>
              <a:rPr lang="cs-CZ" sz="2800" dirty="0" smtClean="0"/>
              <a:t>jádra.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Jádra </a:t>
            </a:r>
            <a:r>
              <a:rPr lang="cs-CZ" sz="2800" dirty="0"/>
              <a:t>v buňkách splynou v </a:t>
            </a:r>
            <a:r>
              <a:rPr lang="cs-CZ" sz="2800" dirty="0" err="1" smtClean="0"/>
              <a:t>synkarion</a:t>
            </a:r>
            <a:r>
              <a:rPr lang="cs-CZ" sz="28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cs-CZ" sz="2800" dirty="0" err="1" smtClean="0"/>
              <a:t>Konjuganti</a:t>
            </a:r>
            <a:r>
              <a:rPr lang="cs-CZ" sz="2800" dirty="0" smtClean="0"/>
              <a:t> </a:t>
            </a:r>
            <a:r>
              <a:rPr lang="cs-CZ" sz="2800" dirty="0"/>
              <a:t>se rozestoupí.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64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Informační zdroje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/>
              <a:t>JELÍNEK, Jan; ZICHÁČEK, Vladimír. </a:t>
            </a:r>
            <a:r>
              <a:rPr lang="cs-CZ" sz="1600" i="1" dirty="0"/>
              <a:t>Biologie pro gymnázia</a:t>
            </a:r>
            <a:r>
              <a:rPr lang="cs-CZ" sz="1600" dirty="0"/>
              <a:t>. Olomouc: Nakladatelství Olomouc, 2007, ISBN 978-80-7182-213-4.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KUBIŠTOVÁ</a:t>
            </a:r>
            <a:r>
              <a:rPr lang="cs-CZ" sz="1600" dirty="0"/>
              <a:t>, Iva; JŮVOVÁ, Alena. </a:t>
            </a:r>
            <a:r>
              <a:rPr lang="cs-CZ" sz="1600" i="1" dirty="0"/>
              <a:t>Přehled zoologie</a:t>
            </a:r>
            <a:r>
              <a:rPr lang="cs-CZ" sz="1600" dirty="0"/>
              <a:t>. Brno: </a:t>
            </a:r>
            <a:r>
              <a:rPr lang="cs-CZ" sz="1600" dirty="0" err="1"/>
              <a:t>Paido</a:t>
            </a:r>
            <a:r>
              <a:rPr lang="cs-CZ" sz="1600" dirty="0"/>
              <a:t>, 1984, ISBN 80-901737-4-8.</a:t>
            </a:r>
          </a:p>
          <a:p>
            <a:pPr marL="0" indent="0">
              <a:buNone/>
            </a:pPr>
            <a:r>
              <a:rPr lang="cs-CZ" sz="1600" dirty="0" smtClean="0"/>
              <a:t>KNOZ</a:t>
            </a:r>
            <a:r>
              <a:rPr lang="cs-CZ" sz="1600" dirty="0"/>
              <a:t>, Jan. </a:t>
            </a:r>
            <a:r>
              <a:rPr lang="cs-CZ" sz="1600" i="1" dirty="0"/>
              <a:t>Obecná zoologie</a:t>
            </a:r>
            <a:r>
              <a:rPr lang="cs-CZ" sz="1600" dirty="0"/>
              <a:t>. Brno: Masarykova universita, 1979, ISBN 17-4644-79.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Obr. 1 – 8, obr. 10: převzato </a:t>
            </a:r>
            <a:r>
              <a:rPr lang="cs-CZ" sz="1600" dirty="0"/>
              <a:t>z KNOZ, Jan. </a:t>
            </a:r>
            <a:r>
              <a:rPr lang="cs-CZ" sz="1600" i="1" dirty="0"/>
              <a:t>Obecná zoologie</a:t>
            </a:r>
            <a:r>
              <a:rPr lang="cs-CZ" sz="1600" dirty="0"/>
              <a:t>. Brno: Masarykova universita, 1979, ISBN 17-4644-79.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Obr. 9: </a:t>
            </a:r>
            <a:r>
              <a:rPr lang="cs-CZ" sz="1600" dirty="0"/>
              <a:t>VILLARREAL, Mariana </a:t>
            </a:r>
            <a:r>
              <a:rPr lang="cs-CZ" sz="1600" dirty="0" err="1"/>
              <a:t>Ruiz</a:t>
            </a:r>
            <a:r>
              <a:rPr lang="cs-CZ" sz="1600" dirty="0"/>
              <a:t>. </a:t>
            </a:r>
            <a:r>
              <a:rPr lang="cs-CZ" sz="1600" i="1" dirty="0"/>
              <a:t>http://commons.wikimedia.org</a:t>
            </a:r>
            <a:r>
              <a:rPr lang="cs-CZ" sz="1600" dirty="0"/>
              <a:t> [online]. [cit. 25.9.2012]. Dostupný </a:t>
            </a:r>
            <a:r>
              <a:rPr lang="cs-CZ" sz="1600" dirty="0" smtClean="0"/>
              <a:t> jako volné dílo na WWW</a:t>
            </a:r>
            <a:r>
              <a:rPr lang="cs-CZ" sz="1600" dirty="0"/>
              <a:t>: &lt;http://commons.wikimedia.org/wiki/</a:t>
            </a:r>
            <a:r>
              <a:rPr lang="cs-CZ" sz="1600" dirty="0" err="1"/>
              <a:t>File:Toxoplasmosis_life_cycle_en.svg</a:t>
            </a:r>
            <a:r>
              <a:rPr lang="cs-CZ" sz="1600" dirty="0"/>
              <a:t>&gt;. </a:t>
            </a:r>
          </a:p>
          <a:p>
            <a:pPr marL="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7751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Pohlavní rozmnožování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Pohlavní rozmnožování je méně obvyklé a je fylogeneticky mladší.</a:t>
            </a:r>
          </a:p>
          <a:p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06056600"/>
              </p:ext>
            </p:extLst>
          </p:nvPr>
        </p:nvGraphicFramePr>
        <p:xfrm>
          <a:off x="827584" y="2780928"/>
          <a:ext cx="756084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94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5A55B6-EAF6-49FA-B66D-3657DCAD51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DCBC62-B5B7-43AA-B3BA-8667244F40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D42460-56BE-4081-BF5F-6C88F4147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F3431A-B4E1-42DD-B9A5-8EAFEEB202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E411A6-DDC8-4B66-BF0C-9A29AE787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Kopulace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lvl="0"/>
            <a:r>
              <a:rPr lang="cs-CZ" sz="2800" dirty="0" smtClean="0"/>
              <a:t>Jde </a:t>
            </a:r>
            <a:r>
              <a:rPr lang="cs-CZ" sz="2800" dirty="0"/>
              <a:t>o splývání dvou jedinců, kteří představují pohlavní </a:t>
            </a:r>
            <a:r>
              <a:rPr lang="cs-CZ" sz="2800" dirty="0" smtClean="0"/>
              <a:t>buňky.</a:t>
            </a:r>
          </a:p>
          <a:p>
            <a:pPr lvl="0"/>
            <a:r>
              <a:rPr lang="cs-CZ" sz="2800" dirty="0" smtClean="0"/>
              <a:t>Vzniká </a:t>
            </a:r>
            <a:r>
              <a:rPr lang="cs-CZ" sz="2800" dirty="0"/>
              <a:t>tak </a:t>
            </a:r>
            <a:r>
              <a:rPr lang="cs-CZ" sz="2800" dirty="0" smtClean="0"/>
              <a:t>zygota.</a:t>
            </a:r>
          </a:p>
          <a:p>
            <a:pPr lvl="0"/>
            <a:r>
              <a:rPr lang="cs-CZ" sz="2800" dirty="0" smtClean="0"/>
              <a:t>Pokud </a:t>
            </a:r>
            <a:r>
              <a:rPr lang="cs-CZ" sz="2800" dirty="0"/>
              <a:t>má obaly tak oocysta (bičíkovci, kořenonožci, výtrusovci).</a:t>
            </a:r>
          </a:p>
          <a:p>
            <a:pPr marL="0" lvl="0" indent="0" algn="ctr">
              <a:buNone/>
            </a:pPr>
            <a:r>
              <a:rPr lang="cs-CZ" sz="4000" b="1" dirty="0" smtClean="0"/>
              <a:t>Konjugace</a:t>
            </a:r>
          </a:p>
          <a:p>
            <a:pPr lvl="0"/>
            <a:r>
              <a:rPr lang="cs-CZ" sz="2800" dirty="0" smtClean="0"/>
              <a:t>Je </a:t>
            </a:r>
            <a:r>
              <a:rPr lang="cs-CZ" sz="2800" dirty="0"/>
              <a:t>zvláštní způsob rozmnožování u nálevníků, při kterém dochází k částečné výměně hmoty mikronukleů.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45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	Konjugace </a:t>
            </a:r>
            <a:r>
              <a:rPr lang="cs-CZ" sz="4000" b="1" dirty="0"/>
              <a:t>trepky velké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000" lvl="0" indent="-342000">
              <a:buFont typeface="+mj-lt"/>
              <a:buAutoNum type="arabicPeriod"/>
            </a:pPr>
            <a:r>
              <a:rPr lang="cs-CZ" sz="2800" dirty="0" err="1"/>
              <a:t>Konjuganti</a:t>
            </a:r>
            <a:r>
              <a:rPr lang="cs-CZ" sz="2800" dirty="0"/>
              <a:t> se k </a:t>
            </a:r>
            <a:r>
              <a:rPr lang="cs-CZ" sz="2800" dirty="0" smtClean="0"/>
              <a:t>sobě</a:t>
            </a:r>
            <a:br>
              <a:rPr lang="cs-CZ" sz="2800" dirty="0" smtClean="0"/>
            </a:br>
            <a:r>
              <a:rPr lang="cs-CZ" sz="2800" dirty="0" smtClean="0"/>
              <a:t>přiloží </a:t>
            </a:r>
            <a:r>
              <a:rPr lang="cs-CZ" sz="2800" dirty="0"/>
              <a:t>buněčnými ústy</a:t>
            </a:r>
            <a:r>
              <a:rPr lang="cs-CZ" sz="2800" dirty="0" smtClean="0"/>
              <a:t>.</a:t>
            </a:r>
          </a:p>
          <a:p>
            <a:pPr marL="342000" lvl="0" indent="-342000">
              <a:buFont typeface="+mj-lt"/>
              <a:buAutoNum type="alphaLcParenR"/>
            </a:pPr>
            <a:r>
              <a:rPr lang="cs-CZ" sz="2800" dirty="0" smtClean="0"/>
              <a:t>mikronukleus   b)  makronukleus</a:t>
            </a:r>
            <a:endParaRPr lang="cs-CZ" sz="2800" dirty="0"/>
          </a:p>
          <a:p>
            <a:pPr marL="342000" indent="-514350">
              <a:buFont typeface="+mj-lt"/>
              <a:buAutoNum type="arabicPeriod" startAt="2"/>
            </a:pPr>
            <a:r>
              <a:rPr lang="cs-CZ" sz="2800" dirty="0" smtClean="0"/>
              <a:t>-  3 Makronukleus</a:t>
            </a:r>
            <a:br>
              <a:rPr lang="cs-CZ" sz="2800" dirty="0" smtClean="0"/>
            </a:br>
            <a:r>
              <a:rPr lang="cs-CZ" sz="2800" dirty="0" smtClean="0"/>
              <a:t>se rozpadne a rozpustí.</a:t>
            </a:r>
            <a:br>
              <a:rPr lang="cs-CZ" sz="2800" dirty="0" smtClean="0"/>
            </a:br>
            <a:r>
              <a:rPr lang="cs-CZ" sz="2800" dirty="0" smtClean="0"/>
              <a:t>Mikronukleus</a:t>
            </a:r>
            <a:br>
              <a:rPr lang="cs-CZ" sz="2800" dirty="0" smtClean="0"/>
            </a:br>
            <a:r>
              <a:rPr lang="cs-CZ" sz="2800" dirty="0" smtClean="0"/>
              <a:t>se dvakrát po sobě </a:t>
            </a:r>
            <a:br>
              <a:rPr lang="cs-CZ" sz="2800" dirty="0" smtClean="0"/>
            </a:br>
            <a:r>
              <a:rPr lang="cs-CZ" sz="2800" dirty="0" smtClean="0"/>
              <a:t>rozdělí. a vzniknou</a:t>
            </a:r>
            <a:br>
              <a:rPr lang="cs-CZ" sz="2800" dirty="0" smtClean="0"/>
            </a:br>
            <a:r>
              <a:rPr lang="cs-CZ" sz="2800" dirty="0" smtClean="0"/>
              <a:t>4 haploidní jádra.</a:t>
            </a:r>
            <a:endParaRPr lang="cs-CZ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6" t="9998"/>
          <a:stretch/>
        </p:blipFill>
        <p:spPr bwMode="auto">
          <a:xfrm>
            <a:off x="6012160" y="1124744"/>
            <a:ext cx="2452084" cy="233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94" r="9736"/>
          <a:stretch/>
        </p:blipFill>
        <p:spPr bwMode="auto">
          <a:xfrm>
            <a:off x="4758686" y="3789040"/>
            <a:ext cx="4053160" cy="23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 flipH="1">
            <a:off x="5724128" y="6309320"/>
            <a:ext cx="1514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Obr. 1 a 2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6692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	Konjugace </a:t>
            </a:r>
            <a:r>
              <a:rPr lang="cs-CZ" sz="4000" b="1" dirty="0"/>
              <a:t>trepky </a:t>
            </a:r>
            <a:r>
              <a:rPr lang="cs-CZ" sz="4000" b="1" dirty="0" smtClean="0"/>
              <a:t>velké	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cs-CZ" sz="2800" dirty="0" smtClean="0"/>
              <a:t>Vzniknou 4 </a:t>
            </a:r>
            <a:r>
              <a:rPr lang="cs-CZ" sz="2800" dirty="0"/>
              <a:t>haploidní jádra</a:t>
            </a:r>
            <a:r>
              <a:rPr lang="cs-CZ" sz="2800" dirty="0" smtClean="0"/>
              <a:t>.</a:t>
            </a:r>
          </a:p>
          <a:p>
            <a:pPr marL="514350" indent="-514350">
              <a:buFont typeface="+mj-lt"/>
              <a:buAutoNum type="alphaLcParenR" startAt="3"/>
            </a:pPr>
            <a:r>
              <a:rPr lang="cs-CZ" sz="2800" dirty="0" smtClean="0"/>
              <a:t>Haploidní jádra,</a:t>
            </a:r>
            <a:br>
              <a:rPr lang="cs-CZ" sz="2800" dirty="0" smtClean="0"/>
            </a:br>
            <a:r>
              <a:rPr lang="cs-CZ" sz="2800" dirty="0" smtClean="0"/>
              <a:t>která postupně zanikají.</a:t>
            </a:r>
          </a:p>
          <a:p>
            <a:pPr marL="514350" indent="-514350">
              <a:buFont typeface="+mj-lt"/>
              <a:buAutoNum type="alphaLcParenR" startAt="3"/>
            </a:pPr>
            <a:r>
              <a:rPr lang="cs-CZ" sz="2800" dirty="0" smtClean="0"/>
              <a:t>Haploidní jádro,</a:t>
            </a:r>
            <a:br>
              <a:rPr lang="cs-CZ" sz="2800" dirty="0" smtClean="0"/>
            </a:br>
            <a:r>
              <a:rPr lang="cs-CZ" sz="2800" dirty="0" smtClean="0"/>
              <a:t>které se mitoticky dělí.</a:t>
            </a:r>
          </a:p>
          <a:p>
            <a:pPr marL="0" indent="0">
              <a:buNone/>
            </a:pPr>
            <a:endParaRPr lang="cs-CZ" sz="28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cs-CZ" sz="2800" dirty="0" smtClean="0"/>
              <a:t>Jádro, které zůstává</a:t>
            </a:r>
            <a:br>
              <a:rPr lang="cs-CZ" sz="2800" dirty="0" smtClean="0"/>
            </a:br>
            <a:r>
              <a:rPr lang="cs-CZ" sz="2800" dirty="0" smtClean="0"/>
              <a:t>se mitoticky dělí.</a:t>
            </a:r>
            <a:endParaRPr lang="cs-CZ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7"/>
          <a:stretch/>
        </p:blipFill>
        <p:spPr bwMode="auto">
          <a:xfrm>
            <a:off x="6256267" y="1556792"/>
            <a:ext cx="2243143" cy="23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934" y="4216576"/>
            <a:ext cx="1797807" cy="23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788024" y="614491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Obr. 3 a 4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2023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/>
              <a:t>Konjugace trepky velké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cs-CZ" sz="2800" dirty="0" smtClean="0"/>
              <a:t>Jedinci si vymění</a:t>
            </a:r>
            <a:br>
              <a:rPr lang="cs-CZ" sz="2800" dirty="0" smtClean="0"/>
            </a:br>
            <a:r>
              <a:rPr lang="cs-CZ" sz="2800" dirty="0" smtClean="0"/>
              <a:t>samčí </a:t>
            </a:r>
            <a:r>
              <a:rPr lang="cs-CZ" sz="2800" dirty="0" err="1" smtClean="0"/>
              <a:t>migratorní</a:t>
            </a:r>
            <a:r>
              <a:rPr lang="cs-CZ" sz="2800" dirty="0" smtClean="0"/>
              <a:t> jádro.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cs-CZ" sz="2800" dirty="0" smtClean="0"/>
              <a:t>samčí (</a:t>
            </a:r>
            <a:r>
              <a:rPr lang="cs-CZ" sz="2800" dirty="0" err="1" smtClean="0"/>
              <a:t>migratorní</a:t>
            </a:r>
            <a:r>
              <a:rPr lang="cs-CZ" sz="2800" dirty="0" smtClean="0"/>
              <a:t>) jádro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cs-CZ" sz="2800" dirty="0" smtClean="0"/>
              <a:t>samičí (stacionární) jádro</a:t>
            </a:r>
          </a:p>
          <a:p>
            <a:pPr marL="514350" indent="-514350">
              <a:buFont typeface="+mj-lt"/>
              <a:buAutoNum type="alphaLcParenR" startAt="5"/>
            </a:pPr>
            <a:endParaRPr lang="cs-CZ" sz="2800" dirty="0"/>
          </a:p>
          <a:p>
            <a:pPr marL="514350" indent="-514350">
              <a:buFont typeface="+mj-lt"/>
              <a:buAutoNum type="arabicPeriod" startAt="7"/>
            </a:pPr>
            <a:r>
              <a:rPr lang="cs-CZ" sz="2800" dirty="0" smtClean="0"/>
              <a:t>Vyměněná jádra</a:t>
            </a:r>
            <a:br>
              <a:rPr lang="cs-CZ" sz="2800" dirty="0" smtClean="0"/>
            </a:br>
            <a:r>
              <a:rPr lang="cs-CZ" sz="2800" dirty="0" smtClean="0"/>
              <a:t>splynou se stálým jádrem,</a:t>
            </a:r>
            <a:br>
              <a:rPr lang="cs-CZ" sz="2800" dirty="0" smtClean="0"/>
            </a:br>
            <a:r>
              <a:rPr lang="cs-CZ" sz="2800" dirty="0" smtClean="0"/>
              <a:t>vzniká synkaryon.</a:t>
            </a:r>
          </a:p>
          <a:p>
            <a:pPr marL="514350" indent="-514350">
              <a:buFont typeface="+mj-lt"/>
              <a:buAutoNum type="alphaLcParenR" startAt="7"/>
            </a:pPr>
            <a:r>
              <a:rPr lang="cs-CZ" sz="2800" dirty="0" smtClean="0"/>
              <a:t>vzniklé diploidní jádro</a:t>
            </a:r>
            <a:endParaRPr lang="cs-CZ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7"/>
          <a:stretch/>
        </p:blipFill>
        <p:spPr bwMode="auto">
          <a:xfrm>
            <a:off x="5580112" y="908720"/>
            <a:ext cx="2645287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43" b="5987"/>
          <a:stretch/>
        </p:blipFill>
        <p:spPr bwMode="auto">
          <a:xfrm>
            <a:off x="5420749" y="3537288"/>
            <a:ext cx="2897425" cy="24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100392" y="4365104"/>
            <a:ext cx="251075" cy="16561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228184" y="62373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sz="1600" dirty="0" smtClean="0"/>
              <a:t>5  a  6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63549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Konjugace trepky velké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3563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cs-CZ" sz="2800" dirty="0" err="1" smtClean="0"/>
              <a:t>Konjuganti</a:t>
            </a:r>
            <a:r>
              <a:rPr lang="cs-CZ" sz="2800" dirty="0" smtClean="0"/>
              <a:t> se rozcházejí</a:t>
            </a:r>
            <a:br>
              <a:rPr lang="cs-CZ" sz="2800" dirty="0" smtClean="0"/>
            </a:br>
            <a:r>
              <a:rPr lang="cs-CZ" sz="2800" dirty="0" smtClean="0"/>
              <a:t>a synkaryon se mitoticky dělí.</a:t>
            </a:r>
          </a:p>
          <a:p>
            <a:pPr marL="514350" indent="-514350">
              <a:buFont typeface="+mj-lt"/>
              <a:buAutoNum type="arabicPeriod" startAt="8"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9. - 10.  Vzniká nové generativní</a:t>
            </a:r>
            <a:br>
              <a:rPr lang="cs-CZ" sz="2800" dirty="0" smtClean="0"/>
            </a:br>
            <a:r>
              <a:rPr lang="cs-CZ" sz="2800" dirty="0" smtClean="0"/>
              <a:t>a vegetativní jádro.</a:t>
            </a:r>
            <a:endParaRPr lang="cs-CZ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6"/>
          <a:stretch/>
        </p:blipFill>
        <p:spPr bwMode="auto">
          <a:xfrm>
            <a:off x="6660232" y="1412776"/>
            <a:ext cx="1437113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13" r="13016"/>
          <a:stretch/>
        </p:blipFill>
        <p:spPr bwMode="auto">
          <a:xfrm>
            <a:off x="3707903" y="3972909"/>
            <a:ext cx="2895993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660232" y="1628800"/>
            <a:ext cx="164373" cy="2926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24605" y="4863577"/>
            <a:ext cx="1272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</a:t>
            </a:r>
            <a:r>
              <a:rPr lang="cs-CZ" sz="1600" dirty="0" smtClean="0"/>
              <a:t>. 7 a 8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3289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 smtClean="0"/>
              <a:t>Dokončení konjugace </a:t>
            </a:r>
            <a:r>
              <a:rPr lang="cs-CZ" sz="4000" b="1" dirty="0"/>
              <a:t>trepky velké po oddělení prvoků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Následují tři za sebou jdoucí jaderná dělení. Vznikne 4x makronukleus a 4x </a:t>
            </a:r>
            <a:r>
              <a:rPr lang="cs-CZ" dirty="0" smtClean="0"/>
              <a:t>mikronukleus.</a:t>
            </a:r>
          </a:p>
          <a:p>
            <a:pPr lvl="0"/>
            <a:r>
              <a:rPr lang="cs-CZ" dirty="0" err="1" smtClean="0"/>
              <a:t>Makronukleje</a:t>
            </a:r>
            <a:r>
              <a:rPr lang="cs-CZ" dirty="0" smtClean="0"/>
              <a:t> </a:t>
            </a:r>
            <a:r>
              <a:rPr lang="cs-CZ" dirty="0"/>
              <a:t>zůstávají, tři </a:t>
            </a:r>
            <a:r>
              <a:rPr lang="cs-CZ" dirty="0" err="1"/>
              <a:t>mikronukleje</a:t>
            </a:r>
            <a:r>
              <a:rPr lang="cs-CZ" dirty="0"/>
              <a:t> degenerují a čtvrtý se mitoticky rozdělí</a:t>
            </a:r>
            <a:r>
              <a:rPr lang="cs-CZ" dirty="0" smtClean="0"/>
              <a:t>.</a:t>
            </a:r>
          </a:p>
          <a:p>
            <a:pPr lvl="0"/>
            <a:r>
              <a:rPr lang="cs-CZ" dirty="0" smtClean="0"/>
              <a:t>Buňka </a:t>
            </a:r>
            <a:r>
              <a:rPr lang="cs-CZ" dirty="0"/>
              <a:t>se příčně rozdělí. V každé trepce </a:t>
            </a:r>
            <a:r>
              <a:rPr lang="cs-CZ" dirty="0" err="1"/>
              <a:t>zůstávájí</a:t>
            </a:r>
            <a:r>
              <a:rPr lang="cs-CZ" dirty="0"/>
              <a:t> dva </a:t>
            </a:r>
            <a:r>
              <a:rPr lang="cs-CZ" dirty="0" err="1"/>
              <a:t>makronukleje</a:t>
            </a:r>
            <a:r>
              <a:rPr lang="cs-CZ" dirty="0"/>
              <a:t> jeden </a:t>
            </a:r>
            <a:r>
              <a:rPr lang="cs-CZ" dirty="0" smtClean="0"/>
              <a:t>mikronukleus.</a:t>
            </a:r>
          </a:p>
          <a:p>
            <a:pPr lvl="0"/>
            <a:r>
              <a:rPr lang="cs-CZ" dirty="0" smtClean="0"/>
              <a:t>Mikronukleus </a:t>
            </a:r>
            <a:r>
              <a:rPr lang="cs-CZ" dirty="0"/>
              <a:t>se opět rozdělí a zase nastává příčné dělení </a:t>
            </a:r>
            <a:r>
              <a:rPr lang="cs-CZ" dirty="0" smtClean="0"/>
              <a:t>buňky.</a:t>
            </a:r>
          </a:p>
          <a:p>
            <a:pPr lvl="0"/>
            <a:r>
              <a:rPr lang="cs-CZ" dirty="0" smtClean="0"/>
              <a:t>Takto </a:t>
            </a:r>
            <a:r>
              <a:rPr lang="cs-CZ" dirty="0"/>
              <a:t>vzniklá buňka obsahuje jeden makronukleus a jeden mikronukleus</a:t>
            </a:r>
            <a:r>
              <a:rPr lang="cs-CZ" dirty="0" smtClean="0"/>
              <a:t>.</a:t>
            </a:r>
          </a:p>
          <a:p>
            <a:pPr lvl="0"/>
            <a:r>
              <a:rPr lang="cs-CZ" dirty="0" smtClean="0"/>
              <a:t>Výsledkem </a:t>
            </a:r>
            <a:r>
              <a:rPr lang="cs-CZ" dirty="0"/>
              <a:t>konjugace je vznik 8 trepek.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403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Funkce</a:t>
            </a:r>
            <a:r>
              <a:rPr lang="cs-CZ" sz="4000" b="1" dirty="0"/>
              <a:t> </a:t>
            </a:r>
            <a:r>
              <a:rPr lang="cs-CZ" sz="4000" b="1" dirty="0" smtClean="0"/>
              <a:t>rozmnožovací soustavy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Schopnost rozmnožování patří k základním vlastnostem živých organismů. Je to vlastnost, která zabezpečuje reprodukci organismu a zachování živočišného druhu.</a:t>
            </a:r>
          </a:p>
          <a:p>
            <a:r>
              <a:rPr lang="cs-CZ" sz="2800" dirty="0" smtClean="0"/>
              <a:t>Může </a:t>
            </a:r>
            <a:r>
              <a:rPr lang="cs-CZ" sz="2800" dirty="0"/>
              <a:t>docházet k střídání </a:t>
            </a:r>
            <a:r>
              <a:rPr lang="cs-CZ" sz="2800" dirty="0" smtClean="0"/>
              <a:t>pohlavního a nepohlavního rozmnožování </a:t>
            </a:r>
            <a:r>
              <a:rPr lang="cs-CZ" sz="2800" dirty="0"/>
              <a:t>a nastává tzv. </a:t>
            </a:r>
            <a:r>
              <a:rPr lang="cs-CZ" sz="2800" b="1" dirty="0"/>
              <a:t>rodozměna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V </a:t>
            </a:r>
            <a:r>
              <a:rPr lang="cs-CZ" sz="2800" dirty="0"/>
              <a:t>případě pohlavního rozmnožování se vytváří generativní (pohlavní) orgány.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959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561</Words>
  <Application>Microsoft Office PowerPoint</Application>
  <PresentationFormat>Předvádění na obrazovce (4:3)</PresentationFormat>
  <Paragraphs>88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Pohlavní rozmnožování prvoků</vt:lpstr>
      <vt:lpstr>Pohlavní rozmnožování</vt:lpstr>
      <vt:lpstr>Kopulace</vt:lpstr>
      <vt:lpstr> Konjugace trepky velké </vt:lpstr>
      <vt:lpstr> Konjugace trepky velké </vt:lpstr>
      <vt:lpstr>Konjugace trepky velké</vt:lpstr>
      <vt:lpstr>Konjugace trepky velké</vt:lpstr>
      <vt:lpstr>Dokončení konjugace trepky velké po oddělení prvoků </vt:lpstr>
      <vt:lpstr>Funkce rozmnožovací soustavy</vt:lpstr>
      <vt:lpstr>Rodozměna kokocidie kočičí</vt:lpstr>
      <vt:lpstr>Řešte úkol</vt:lpstr>
      <vt:lpstr>Řešte úkol</vt:lpstr>
      <vt:lpstr>Řešení</vt:lpstr>
      <vt:lpstr>Informační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Houšková, Ilona</cp:lastModifiedBy>
  <cp:revision>73</cp:revision>
  <dcterms:created xsi:type="dcterms:W3CDTF">2012-06-18T15:15:37Z</dcterms:created>
  <dcterms:modified xsi:type="dcterms:W3CDTF">2013-10-08T09:37:20Z</dcterms:modified>
</cp:coreProperties>
</file>