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65" r:id="rId4"/>
    <p:sldId id="266" r:id="rId5"/>
    <p:sldId id="267" r:id="rId6"/>
    <p:sldId id="268" r:id="rId7"/>
    <p:sldId id="270" r:id="rId8"/>
    <p:sldId id="271" r:id="rId9"/>
    <p:sldId id="272" r:id="rId10"/>
    <p:sldId id="277" r:id="rId11"/>
    <p:sldId id="278" r:id="rId12"/>
    <p:sldId id="274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469BD-6B9D-4B7C-867C-9F6CAD483E98}" type="datetimeFigureOut">
              <a:rPr lang="cs-CZ" smtClean="0"/>
              <a:t>19.9.2013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61A29-5940-4B2A-8750-BD806A8BC4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124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kubištová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61A29-5940-4B2A-8750-BD806A8BC4C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5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Altman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61A29-5940-4B2A-8750-BD806A8BC4C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506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61A29-5940-4B2A-8750-BD806A8BC4C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003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19.9.2013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19.9.2013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5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19.9.2013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19.9.2013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19.9.2013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2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19.9.2013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2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19.9.2013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3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19.9.2013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19.9.2013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3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19.9.2013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19.9.2013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66FF">
                <a:lumMod val="31000"/>
                <a:lumOff val="69000"/>
                <a:alpha val="29000"/>
              </a:srgbClr>
            </a:gs>
            <a:gs pos="37000">
              <a:schemeClr val="accent1">
                <a:lumMod val="40000"/>
                <a:lumOff val="60000"/>
                <a:alpha val="22000"/>
              </a:schemeClr>
            </a:gs>
            <a:gs pos="46000">
              <a:schemeClr val="accent5">
                <a:lumMod val="20000"/>
                <a:lumOff val="80000"/>
              </a:schemeClr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t>19.9.2013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7000">
              <a:schemeClr val="bg1"/>
            </a:gs>
            <a:gs pos="46000">
              <a:schemeClr val="bg1"/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Rozmnožování hub </a:t>
            </a:r>
            <a:r>
              <a:rPr lang="cs-CZ" sz="3600" b="1" smtClean="0"/>
              <a:t>a žahavců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610133"/>
              </p:ext>
            </p:extLst>
          </p:nvPr>
        </p:nvGraphicFramePr>
        <p:xfrm>
          <a:off x="729020" y="2492896"/>
          <a:ext cx="7666515" cy="3114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mtClean="0"/>
                        <a:t>  Biologie - biologie živočichů</a:t>
                      </a: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ročník  čtyřletého G a 7. </a:t>
                      </a:r>
                      <a:r>
                        <a:rPr lang="cs-CZ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ročník osmiletého G</a:t>
                      </a:r>
                      <a:endParaRPr lang="cs-CZ" smtClean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Prezentace je určena  k doplnění a procvičení  rozmnožování hub a žahavců.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Postupně procházíme listy prezentace . Úkoly  pro samostatné procvičení jsou na straně 9 až 11.</a:t>
                      </a:r>
                      <a:endParaRPr lang="cs-CZ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RNDr. </a:t>
                      </a:r>
                      <a:r>
                        <a:rPr lang="cs-CZ" smtClean="0"/>
                        <a:t>Ilona Houšková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VY_32_INOVACE_33_BHOU12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53" y="116632"/>
            <a:ext cx="774858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                          Řešte </a:t>
            </a:r>
            <a:r>
              <a:rPr lang="cs-CZ" sz="4000" b="1" dirty="0"/>
              <a:t>úkol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3568" y="548680"/>
            <a:ext cx="4038600" cy="54334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800" b="1" dirty="0" smtClean="0"/>
              <a:t>Úkol: </a:t>
            </a:r>
            <a:r>
              <a:rPr lang="cs-CZ" sz="2800" dirty="0" smtClean="0"/>
              <a:t>Popište zárodečný </a:t>
            </a:r>
            <a:r>
              <a:rPr lang="cs-CZ" sz="2800" dirty="0"/>
              <a:t>vývoj houby.</a:t>
            </a:r>
          </a:p>
          <a:p>
            <a:pPr marL="0" indent="0">
              <a:buNone/>
            </a:pPr>
            <a:r>
              <a:rPr lang="cs-CZ" sz="2800" b="1" dirty="0" smtClean="0"/>
              <a:t>Řešení:</a:t>
            </a:r>
          </a:p>
          <a:p>
            <a:pPr marL="342000" indent="-342000">
              <a:buFont typeface="+mj-lt"/>
              <a:buAutoNum type="arabicPeriod"/>
            </a:pPr>
            <a:r>
              <a:rPr lang="cs-CZ" dirty="0"/>
              <a:t>Oplození vajíčka</a:t>
            </a:r>
          </a:p>
          <a:p>
            <a:pPr marL="342000" indent="-342000">
              <a:buFont typeface="+mj-lt"/>
              <a:buAutoNum type="arabicPeriod" startAt="3"/>
            </a:pPr>
            <a:r>
              <a:rPr lang="cs-CZ" dirty="0"/>
              <a:t>- 6.   Rýhování vajíčka (morula)</a:t>
            </a:r>
          </a:p>
          <a:p>
            <a:pPr marL="342000" indent="-342000">
              <a:buFont typeface="+mj-lt"/>
              <a:buAutoNum type="arabicPeriod" startAt="7"/>
            </a:pPr>
            <a:r>
              <a:rPr lang="cs-CZ" dirty="0"/>
              <a:t>Blastula (</a:t>
            </a:r>
            <a:r>
              <a:rPr lang="cs-CZ" dirty="0" err="1"/>
              <a:t>amfiblastula</a:t>
            </a:r>
            <a:r>
              <a:rPr lang="cs-CZ" dirty="0"/>
              <a:t>)</a:t>
            </a:r>
          </a:p>
          <a:p>
            <a:pPr marL="342000" indent="-342000">
              <a:buFont typeface="+mj-lt"/>
              <a:buAutoNum type="alphaLcParenR"/>
            </a:pPr>
            <a:r>
              <a:rPr lang="cs-CZ" dirty="0"/>
              <a:t>blastoderm </a:t>
            </a:r>
            <a:r>
              <a:rPr lang="cs-CZ" dirty="0" smtClean="0"/>
              <a:t>   b</a:t>
            </a:r>
            <a:r>
              <a:rPr lang="cs-CZ" dirty="0"/>
              <a:t>) </a:t>
            </a:r>
            <a:r>
              <a:rPr lang="cs-CZ" dirty="0" err="1"/>
              <a:t>blastocoel</a:t>
            </a:r>
            <a:endParaRPr lang="cs-CZ" dirty="0"/>
          </a:p>
          <a:p>
            <a:pPr marL="342000" indent="-342000">
              <a:buFont typeface="+mj-lt"/>
              <a:buAutoNum type="arabicPeriod" startAt="8"/>
            </a:pPr>
            <a:r>
              <a:rPr lang="cs-CZ" dirty="0"/>
              <a:t>Gastrula</a:t>
            </a:r>
          </a:p>
          <a:p>
            <a:pPr marL="342000" indent="-342000">
              <a:buFont typeface="+mj-lt"/>
              <a:buAutoNum type="alphaLcParenR" startAt="3"/>
            </a:pPr>
            <a:r>
              <a:rPr lang="cs-CZ" dirty="0"/>
              <a:t>ektoderm</a:t>
            </a:r>
          </a:p>
          <a:p>
            <a:pPr marL="342000" indent="-342000">
              <a:buFont typeface="+mj-lt"/>
              <a:buAutoNum type="alphaLcParenR" startAt="4"/>
            </a:pPr>
            <a:r>
              <a:rPr lang="cs-CZ" dirty="0"/>
              <a:t>entoderm </a:t>
            </a:r>
            <a:r>
              <a:rPr lang="cs-CZ" dirty="0" smtClean="0"/>
              <a:t>     e</a:t>
            </a:r>
            <a:r>
              <a:rPr lang="cs-CZ" dirty="0"/>
              <a:t>) prvoústa</a:t>
            </a:r>
          </a:p>
          <a:p>
            <a:pPr marL="342000" indent="-342000">
              <a:buFont typeface="+mj-lt"/>
              <a:buAutoNum type="arabicPeriod" startAt="9"/>
            </a:pPr>
            <a:r>
              <a:rPr lang="cs-CZ" dirty="0"/>
              <a:t>Gastrula přisedlá prvoústy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cs-CZ" dirty="0"/>
              <a:t>Vzniká </a:t>
            </a:r>
            <a:r>
              <a:rPr lang="cs-CZ" dirty="0" err="1"/>
              <a:t>osculum</a:t>
            </a:r>
            <a:r>
              <a:rPr lang="cs-CZ" dirty="0"/>
              <a:t> (f)</a:t>
            </a:r>
          </a:p>
          <a:p>
            <a:pPr marL="342000" indent="-342000">
              <a:buFont typeface="+mj-lt"/>
              <a:buAutoNum type="arabicPeriod" startAt="10"/>
            </a:pPr>
            <a:r>
              <a:rPr lang="cs-CZ" dirty="0"/>
              <a:t>Houba </a:t>
            </a:r>
            <a:r>
              <a:rPr lang="cs-CZ" dirty="0" err="1"/>
              <a:t>askonního</a:t>
            </a:r>
            <a:r>
              <a:rPr lang="cs-CZ" dirty="0"/>
              <a:t> typu</a:t>
            </a:r>
          </a:p>
          <a:p>
            <a:pPr marL="0" indent="0">
              <a:buNone/>
            </a:pPr>
            <a:r>
              <a:rPr lang="cs-CZ" sz="2800" b="1" dirty="0" smtClean="0"/>
              <a:t> 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4048" y="1268760"/>
            <a:ext cx="3682752" cy="48574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3810215" cy="389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70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                                       Řešte </a:t>
            </a:r>
            <a:r>
              <a:rPr lang="cs-CZ" sz="4000" b="1" dirty="0"/>
              <a:t>úkol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764704"/>
            <a:ext cx="4392488" cy="53614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 smtClean="0"/>
              <a:t>Úkol:</a:t>
            </a:r>
          </a:p>
          <a:p>
            <a:r>
              <a:rPr lang="cs-CZ" dirty="0" smtClean="0"/>
              <a:t>Popište zárodečný </a:t>
            </a:r>
            <a:r>
              <a:rPr lang="cs-CZ" dirty="0"/>
              <a:t>vývoj </a:t>
            </a:r>
            <a:r>
              <a:rPr lang="cs-CZ" dirty="0" err="1"/>
              <a:t>skyfomedúzy</a:t>
            </a:r>
            <a:r>
              <a:rPr lang="cs-CZ" dirty="0" smtClean="0"/>
              <a:t>.</a:t>
            </a:r>
            <a:endParaRPr lang="cs-CZ" b="1" dirty="0"/>
          </a:p>
          <a:p>
            <a:pPr marL="0" indent="0">
              <a:buNone/>
            </a:pPr>
            <a:r>
              <a:rPr lang="cs-CZ" b="1" dirty="0"/>
              <a:t>Řešení: </a:t>
            </a:r>
            <a:endParaRPr lang="cs-CZ" b="1" dirty="0" smtClean="0"/>
          </a:p>
          <a:p>
            <a:pPr marL="342000" indent="-342000">
              <a:buFont typeface="+mj-lt"/>
              <a:buAutoNum type="arabicPeriod"/>
            </a:pPr>
            <a:r>
              <a:rPr lang="cs-CZ" dirty="0"/>
              <a:t>Oplození</a:t>
            </a:r>
          </a:p>
          <a:p>
            <a:pPr marL="342000" indent="-342000">
              <a:buFont typeface="+mj-lt"/>
              <a:buAutoNum type="arabicPeriod"/>
            </a:pPr>
            <a:r>
              <a:rPr lang="cs-CZ" dirty="0" smtClean="0"/>
              <a:t>Blastula</a:t>
            </a:r>
            <a:endParaRPr lang="cs-CZ" dirty="0"/>
          </a:p>
          <a:p>
            <a:pPr marL="342000" indent="-342000">
              <a:buFont typeface="+mj-lt"/>
              <a:buAutoNum type="arabicPeriod"/>
            </a:pPr>
            <a:r>
              <a:rPr lang="cs-CZ" dirty="0"/>
              <a:t>Planula</a:t>
            </a:r>
          </a:p>
          <a:p>
            <a:pPr marL="342000" indent="-342000">
              <a:buFont typeface="+mj-lt"/>
              <a:buAutoNum type="arabicPeriod"/>
            </a:pPr>
            <a:r>
              <a:rPr lang="cs-CZ" dirty="0"/>
              <a:t> - 5.  Vznik polypa </a:t>
            </a:r>
            <a:r>
              <a:rPr lang="cs-CZ" dirty="0" smtClean="0"/>
              <a:t>– </a:t>
            </a:r>
            <a:r>
              <a:rPr lang="cs-CZ" dirty="0" err="1" smtClean="0"/>
              <a:t>strobily</a:t>
            </a:r>
            <a:endParaRPr lang="cs-CZ" dirty="0"/>
          </a:p>
          <a:p>
            <a:pPr marL="342000" indent="-342000">
              <a:buFont typeface="+mj-lt"/>
              <a:buAutoNum type="arabicPeriod" startAt="6"/>
            </a:pPr>
            <a:r>
              <a:rPr lang="cs-CZ" dirty="0" err="1"/>
              <a:t>Strobila</a:t>
            </a:r>
            <a:endParaRPr lang="cs-CZ" dirty="0"/>
          </a:p>
          <a:p>
            <a:pPr marL="342000" indent="-342000">
              <a:buFont typeface="+mj-lt"/>
              <a:buAutoNum type="arabicPeriod" startAt="6"/>
            </a:pPr>
            <a:r>
              <a:rPr lang="cs-CZ" dirty="0"/>
              <a:t>Mladá </a:t>
            </a:r>
            <a:r>
              <a:rPr lang="cs-CZ" dirty="0" err="1"/>
              <a:t>medúzka</a:t>
            </a:r>
            <a:r>
              <a:rPr lang="cs-CZ" dirty="0"/>
              <a:t> </a:t>
            </a:r>
            <a:r>
              <a:rPr lang="cs-CZ" dirty="0" smtClean="0"/>
              <a:t> - </a:t>
            </a:r>
            <a:r>
              <a:rPr lang="cs-CZ" dirty="0" err="1" smtClean="0"/>
              <a:t>ephyra</a:t>
            </a:r>
            <a:endParaRPr lang="cs-CZ" dirty="0"/>
          </a:p>
          <a:p>
            <a:pPr marL="342000" indent="-342000">
              <a:buFont typeface="+mj-lt"/>
              <a:buAutoNum type="arabicPeriod" startAt="6"/>
            </a:pPr>
            <a:r>
              <a:rPr lang="cs-CZ" dirty="0"/>
              <a:t>- 9.  Dospělá medúza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2" descr="C:\Users\Uzivatel\Documents\Naskenováno\houby a žahavci4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38" t="3955" r="25232" b="40430"/>
          <a:stretch/>
        </p:blipFill>
        <p:spPr bwMode="auto">
          <a:xfrm>
            <a:off x="4932040" y="1412776"/>
            <a:ext cx="4036473" cy="449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03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Informační zdroje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600" dirty="0"/>
              <a:t>JELÍNEK, Jan; ZICHÁČEK, Vladimír. </a:t>
            </a:r>
            <a:r>
              <a:rPr lang="cs-CZ" sz="1600" i="1" dirty="0"/>
              <a:t>Biologie pro gymnázia</a:t>
            </a:r>
            <a:r>
              <a:rPr lang="cs-CZ" sz="1600" dirty="0"/>
              <a:t>. Olomouc: Nakladatelství Olomouc, 2007, ISBN 978-80-7182-213-4. </a:t>
            </a:r>
          </a:p>
          <a:p>
            <a:pPr marL="0" indent="0">
              <a:buNone/>
            </a:pPr>
            <a:r>
              <a:rPr lang="cs-CZ" sz="1600" dirty="0" smtClean="0"/>
              <a:t>KUBIŠTOVÁ</a:t>
            </a:r>
            <a:r>
              <a:rPr lang="cs-CZ" sz="1600" dirty="0"/>
              <a:t>, Iva; JŮVOVÁ, Alena. </a:t>
            </a:r>
            <a:r>
              <a:rPr lang="cs-CZ" sz="1600" i="1" dirty="0"/>
              <a:t>Přehled zoologie</a:t>
            </a:r>
            <a:r>
              <a:rPr lang="cs-CZ" sz="1600" dirty="0"/>
              <a:t>. Brno: </a:t>
            </a:r>
            <a:r>
              <a:rPr lang="cs-CZ" sz="1600" dirty="0" err="1"/>
              <a:t>Paido</a:t>
            </a:r>
            <a:r>
              <a:rPr lang="cs-CZ" sz="1600" dirty="0"/>
              <a:t>, 1984, ISBN 80-901737-4-8.</a:t>
            </a:r>
          </a:p>
          <a:p>
            <a:pPr marL="0" indent="0">
              <a:buNone/>
            </a:pPr>
            <a:r>
              <a:rPr lang="cs-CZ" sz="1600" dirty="0"/>
              <a:t>ALTMANN,  Antonín; KUBÍKOVÁ,  Marie, </a:t>
            </a:r>
            <a:r>
              <a:rPr lang="cs-CZ" sz="1600" i="1" dirty="0"/>
              <a:t>Biologický náčrtník – zoologie.</a:t>
            </a:r>
            <a:r>
              <a:rPr lang="cs-CZ" sz="1600" dirty="0"/>
              <a:t> Praha: SPN, 1971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 smtClean="0"/>
              <a:t>Obr. 1: převzato z </a:t>
            </a:r>
            <a:r>
              <a:rPr lang="cs-CZ" sz="1600" dirty="0"/>
              <a:t>KUBIŠTOVÁ, Iva; JŮVOVÁ, Alena. </a:t>
            </a:r>
            <a:r>
              <a:rPr lang="cs-CZ" sz="1600" i="1" dirty="0"/>
              <a:t>Přehled zoologie</a:t>
            </a:r>
            <a:r>
              <a:rPr lang="cs-CZ" sz="1600" dirty="0"/>
              <a:t>. Brno: </a:t>
            </a:r>
            <a:r>
              <a:rPr lang="cs-CZ" sz="1600" dirty="0" err="1"/>
              <a:t>Paido</a:t>
            </a:r>
            <a:r>
              <a:rPr lang="cs-CZ" sz="1600" dirty="0"/>
              <a:t>, 1984, ISBN 80-901737-4-8.</a:t>
            </a:r>
          </a:p>
          <a:p>
            <a:pPr marL="0" indent="0">
              <a:buNone/>
            </a:pPr>
            <a:r>
              <a:rPr lang="cs-CZ" sz="1600" dirty="0" smtClean="0"/>
              <a:t>Obr. 2, 3, 4: převzato z </a:t>
            </a:r>
            <a:r>
              <a:rPr lang="cs-CZ" sz="1600" dirty="0"/>
              <a:t>ALTMANN,  Antonín; KUBÍKOVÁ,  Marie, </a:t>
            </a:r>
            <a:r>
              <a:rPr lang="cs-CZ" sz="1600" i="1" dirty="0"/>
              <a:t>Biologický náčrtník – zoologie.</a:t>
            </a:r>
            <a:r>
              <a:rPr lang="cs-CZ" sz="1600" dirty="0"/>
              <a:t> Praha: SPN, 1971.</a:t>
            </a:r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5331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1772816"/>
            <a:ext cx="7772400" cy="566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Houby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000" dirty="0"/>
              <a:t>Nepohlavně se rozmnožují pučením vnějším i vnitřním</a:t>
            </a:r>
            <a:r>
              <a:rPr lang="cs-CZ" sz="3000" dirty="0" smtClean="0"/>
              <a:t>.</a:t>
            </a:r>
          </a:p>
          <a:p>
            <a:r>
              <a:rPr lang="cs-CZ" sz="3000" dirty="0" smtClean="0"/>
              <a:t>Druhý </a:t>
            </a:r>
            <a:r>
              <a:rPr lang="cs-CZ" sz="3000" dirty="0"/>
              <a:t>typ pučení je pouze u hub sladkovodních</a:t>
            </a:r>
            <a:r>
              <a:rPr lang="cs-CZ" sz="3000" dirty="0" smtClean="0"/>
              <a:t>.</a:t>
            </a:r>
          </a:p>
          <a:p>
            <a:r>
              <a:rPr lang="cs-CZ" sz="3000" dirty="0" smtClean="0"/>
              <a:t>V </a:t>
            </a:r>
            <a:r>
              <a:rPr lang="cs-CZ" sz="3000" dirty="0"/>
              <a:t>mezenchymu se vytvoří shluky </a:t>
            </a:r>
            <a:r>
              <a:rPr lang="cs-CZ" sz="3000" dirty="0" err="1"/>
              <a:t>archeocytů</a:t>
            </a:r>
            <a:r>
              <a:rPr lang="cs-CZ" sz="3000" dirty="0"/>
              <a:t>, které se obalí se dvojitou vrstvou </a:t>
            </a:r>
            <a:r>
              <a:rPr lang="cs-CZ" sz="3000" dirty="0" err="1"/>
              <a:t>sponginu</a:t>
            </a:r>
            <a:r>
              <a:rPr lang="cs-CZ" sz="3000" dirty="0"/>
              <a:t>, </a:t>
            </a:r>
            <a:r>
              <a:rPr lang="cs-CZ" sz="3000" dirty="0" smtClean="0"/>
              <a:t>vyztuženou </a:t>
            </a:r>
            <a:r>
              <a:rPr lang="cs-CZ" sz="3000" dirty="0" err="1"/>
              <a:t>amfidisky</a:t>
            </a:r>
            <a:r>
              <a:rPr lang="cs-CZ" sz="3000" dirty="0" smtClean="0"/>
              <a:t>.</a:t>
            </a:r>
          </a:p>
          <a:p>
            <a:r>
              <a:rPr lang="cs-CZ" sz="3000" dirty="0" smtClean="0"/>
              <a:t>Pouze </a:t>
            </a:r>
            <a:r>
              <a:rPr lang="cs-CZ" sz="3000" dirty="0"/>
              <a:t>v jednom místě zůstává tenká blanka (</a:t>
            </a:r>
            <a:r>
              <a:rPr lang="cs-CZ" sz="3000" dirty="0" err="1"/>
              <a:t>porus</a:t>
            </a:r>
            <a:r>
              <a:rPr lang="cs-CZ" sz="3000" dirty="0" smtClean="0"/>
              <a:t>).</a:t>
            </a:r>
          </a:p>
          <a:p>
            <a:r>
              <a:rPr lang="cs-CZ" sz="3000" dirty="0" smtClean="0"/>
              <a:t>Tento </a:t>
            </a:r>
            <a:r>
              <a:rPr lang="cs-CZ" sz="3000" dirty="0"/>
              <a:t>útvar nazýváme gemule</a:t>
            </a:r>
            <a:r>
              <a:rPr lang="cs-CZ" sz="3000" dirty="0" smtClean="0"/>
              <a:t>.</a:t>
            </a:r>
          </a:p>
          <a:p>
            <a:r>
              <a:rPr lang="cs-CZ" sz="3000" dirty="0" smtClean="0"/>
              <a:t>Gemule </a:t>
            </a:r>
            <a:r>
              <a:rPr lang="cs-CZ" sz="3000" dirty="0"/>
              <a:t>přečká zimu, na jaře se pórem uvolní </a:t>
            </a:r>
            <a:r>
              <a:rPr lang="cs-CZ" sz="3000" dirty="0" err="1"/>
              <a:t>archeocyty</a:t>
            </a:r>
            <a:r>
              <a:rPr lang="cs-CZ" sz="3000" dirty="0"/>
              <a:t> a z nich vyroste nová houba.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329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Houby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3300" dirty="0"/>
              <a:t>Houby jsou hermafrodité i </a:t>
            </a:r>
            <a:r>
              <a:rPr lang="cs-CZ" sz="3300" dirty="0" err="1" smtClean="0"/>
              <a:t>gonochoristé</a:t>
            </a:r>
            <a:r>
              <a:rPr lang="cs-CZ" sz="3300" dirty="0" smtClean="0"/>
              <a:t>.</a:t>
            </a:r>
          </a:p>
          <a:p>
            <a:r>
              <a:rPr lang="cs-CZ" sz="3300" dirty="0" smtClean="0"/>
              <a:t>Pohlavní </a:t>
            </a:r>
            <a:r>
              <a:rPr lang="cs-CZ" sz="3300" dirty="0"/>
              <a:t>buňky vznikají z </a:t>
            </a:r>
            <a:r>
              <a:rPr lang="cs-CZ" sz="3300" dirty="0" err="1"/>
              <a:t>archeocytů</a:t>
            </a:r>
            <a:r>
              <a:rPr lang="cs-CZ" sz="3300" dirty="0"/>
              <a:t> kdekoliv v mezoglei</a:t>
            </a:r>
            <a:r>
              <a:rPr lang="cs-CZ" sz="3300" dirty="0" smtClean="0"/>
              <a:t>.</a:t>
            </a:r>
          </a:p>
          <a:p>
            <a:r>
              <a:rPr lang="cs-CZ" sz="3300" dirty="0" smtClean="0"/>
              <a:t>Z </a:t>
            </a:r>
            <a:r>
              <a:rPr lang="cs-CZ" sz="3300" dirty="0"/>
              <a:t>jednoho </a:t>
            </a:r>
            <a:r>
              <a:rPr lang="cs-CZ" sz="3300" dirty="0" err="1"/>
              <a:t>archeocytu</a:t>
            </a:r>
            <a:r>
              <a:rPr lang="cs-CZ" sz="3300" dirty="0"/>
              <a:t> vzniká jedno vajíčko nebo více spermií</a:t>
            </a:r>
            <a:r>
              <a:rPr lang="cs-CZ" sz="3300" dirty="0" smtClean="0"/>
              <a:t>.</a:t>
            </a:r>
          </a:p>
          <a:p>
            <a:r>
              <a:rPr lang="cs-CZ" sz="3300" dirty="0" smtClean="0"/>
              <a:t>Spermie </a:t>
            </a:r>
            <a:r>
              <a:rPr lang="cs-CZ" sz="3300" dirty="0"/>
              <a:t>opouštějí tělo houby s proudem vody, potom jsou nasány </a:t>
            </a:r>
            <a:r>
              <a:rPr lang="cs-CZ" sz="3300" dirty="0" err="1"/>
              <a:t>ostiemi</a:t>
            </a:r>
            <a:r>
              <a:rPr lang="cs-CZ" sz="3300" dirty="0"/>
              <a:t> jiné houby téhož druhu. </a:t>
            </a:r>
            <a:endParaRPr lang="cs-CZ" sz="3300" dirty="0" smtClean="0"/>
          </a:p>
          <a:p>
            <a:r>
              <a:rPr lang="cs-CZ" sz="3300" dirty="0" smtClean="0"/>
              <a:t>K oplození dochází v mezenchymu.</a:t>
            </a:r>
          </a:p>
          <a:p>
            <a:r>
              <a:rPr lang="cs-CZ" sz="3300" dirty="0" smtClean="0"/>
              <a:t>Vývoj </a:t>
            </a:r>
            <a:r>
              <a:rPr lang="cs-CZ" sz="3300" dirty="0"/>
              <a:t>je nepřímý přes pohyblivou částečně obrvenou larvu </a:t>
            </a:r>
            <a:r>
              <a:rPr lang="cs-CZ" sz="3300" dirty="0" err="1"/>
              <a:t>amfiblastulu</a:t>
            </a:r>
            <a:r>
              <a:rPr lang="cs-CZ" sz="3300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076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Zárodečný vývoj houby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>
            <a:normAutofit/>
          </a:bodyPr>
          <a:lstStyle/>
          <a:p>
            <a:pPr marL="342000" indent="-342000">
              <a:buFont typeface="+mj-lt"/>
              <a:buAutoNum type="arabicPeriod"/>
            </a:pPr>
            <a:r>
              <a:rPr lang="cs-CZ" sz="2600" dirty="0" smtClean="0"/>
              <a:t>- 2. </a:t>
            </a:r>
            <a:r>
              <a:rPr lang="cs-CZ" sz="2400" dirty="0"/>
              <a:t>Oplození vajíčka</a:t>
            </a:r>
          </a:p>
          <a:p>
            <a:pPr marL="342000" indent="-342000">
              <a:buFont typeface="+mj-lt"/>
              <a:buAutoNum type="arabicPeriod" startAt="3"/>
            </a:pPr>
            <a:r>
              <a:rPr lang="cs-CZ" sz="2400" dirty="0"/>
              <a:t>- 6.   Rýhování vajíčka (morula)</a:t>
            </a:r>
          </a:p>
          <a:p>
            <a:pPr marL="342000" indent="-342000">
              <a:buFont typeface="+mj-lt"/>
              <a:buAutoNum type="arabicPeriod" startAt="7"/>
            </a:pPr>
            <a:r>
              <a:rPr lang="cs-CZ" sz="2400" dirty="0"/>
              <a:t>Blastula (</a:t>
            </a:r>
            <a:r>
              <a:rPr lang="cs-CZ" sz="2400" dirty="0" err="1"/>
              <a:t>amfiblastula</a:t>
            </a:r>
            <a:r>
              <a:rPr lang="cs-CZ" sz="2400" dirty="0"/>
              <a:t>)</a:t>
            </a:r>
          </a:p>
          <a:p>
            <a:pPr marL="342000" indent="-342000">
              <a:buFont typeface="+mj-lt"/>
              <a:buAutoNum type="alphaLcParenR"/>
            </a:pPr>
            <a:r>
              <a:rPr lang="cs-CZ" sz="2400" dirty="0"/>
              <a:t>blastoderm    b) </a:t>
            </a:r>
            <a:r>
              <a:rPr lang="cs-CZ" sz="2400" dirty="0" err="1"/>
              <a:t>blastocoel</a:t>
            </a:r>
            <a:endParaRPr lang="cs-CZ" sz="2400" dirty="0"/>
          </a:p>
          <a:p>
            <a:pPr marL="342000" indent="-342000">
              <a:buFont typeface="+mj-lt"/>
              <a:buAutoNum type="arabicPeriod" startAt="8"/>
            </a:pPr>
            <a:r>
              <a:rPr lang="cs-CZ" sz="2400" dirty="0"/>
              <a:t>Gastrula</a:t>
            </a:r>
          </a:p>
          <a:p>
            <a:pPr marL="342000" indent="-342000">
              <a:buFont typeface="+mj-lt"/>
              <a:buAutoNum type="alphaLcParenR" startAt="3"/>
            </a:pPr>
            <a:r>
              <a:rPr lang="cs-CZ" sz="2400" dirty="0"/>
              <a:t>ektoderm</a:t>
            </a:r>
          </a:p>
          <a:p>
            <a:pPr marL="342000" indent="-342000">
              <a:buFont typeface="+mj-lt"/>
              <a:buAutoNum type="alphaLcParenR" startAt="4"/>
            </a:pPr>
            <a:r>
              <a:rPr lang="cs-CZ" sz="2400" dirty="0"/>
              <a:t>entoderm      e) prvoústa</a:t>
            </a:r>
          </a:p>
          <a:p>
            <a:pPr marL="342000" indent="-342000">
              <a:buFont typeface="+mj-lt"/>
              <a:buAutoNum type="arabicPeriod" startAt="9"/>
            </a:pPr>
            <a:r>
              <a:rPr lang="cs-CZ" sz="2400" dirty="0"/>
              <a:t>Gastrula přisedlá prvoústy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cs-CZ" sz="2400" dirty="0"/>
              <a:t>Vzniká </a:t>
            </a:r>
            <a:r>
              <a:rPr lang="cs-CZ" sz="2400" dirty="0" err="1"/>
              <a:t>osculum</a:t>
            </a:r>
            <a:r>
              <a:rPr lang="cs-CZ" sz="2400" dirty="0"/>
              <a:t> (f)</a:t>
            </a:r>
          </a:p>
          <a:p>
            <a:pPr marL="342000" indent="-342000">
              <a:buFont typeface="+mj-lt"/>
              <a:buAutoNum type="arabicPeriod" startAt="10"/>
            </a:pPr>
            <a:r>
              <a:rPr lang="cs-CZ" sz="2400" dirty="0"/>
              <a:t>Houba </a:t>
            </a:r>
            <a:r>
              <a:rPr lang="cs-CZ" sz="2400" dirty="0" err="1"/>
              <a:t>askonního</a:t>
            </a:r>
            <a:r>
              <a:rPr lang="cs-CZ" sz="2400" dirty="0"/>
              <a:t> typu</a:t>
            </a:r>
          </a:p>
          <a:p>
            <a:pPr marL="0" indent="0">
              <a:buNone/>
            </a:pPr>
            <a:endParaRPr lang="cs-CZ" sz="2600" dirty="0" smtClean="0"/>
          </a:p>
          <a:p>
            <a:pPr marL="514350" indent="-514350">
              <a:buFont typeface="+mj-lt"/>
              <a:buAutoNum type="arabicPeriod" startAt="10"/>
            </a:pPr>
            <a:endParaRPr lang="cs-CZ" sz="2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1026" name="Picture 2" descr="C:\Users\Uzivatel\Documents\Naskenováno\houby a žahavc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6" t="10369" r="38041" b="53228"/>
          <a:stretch/>
        </p:blipFill>
        <p:spPr bwMode="auto">
          <a:xfrm rot="16200000">
            <a:off x="4277677" y="1433750"/>
            <a:ext cx="4658139" cy="476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012160" y="622275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279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Žahavci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000" dirty="0"/>
              <a:t>Dochází k téměř pravidelnému střídání nepohlavního a pohlavního </a:t>
            </a:r>
            <a:r>
              <a:rPr lang="cs-CZ" sz="3000" dirty="0" smtClean="0"/>
              <a:t>rozmnožování.</a:t>
            </a:r>
          </a:p>
          <a:p>
            <a:r>
              <a:rPr lang="cs-CZ" sz="3000" dirty="0" smtClean="0"/>
              <a:t>Nepohlavní </a:t>
            </a:r>
            <a:r>
              <a:rPr lang="cs-CZ" sz="3000" dirty="0"/>
              <a:t>generace je totožná se stadiem </a:t>
            </a:r>
            <a:r>
              <a:rPr lang="cs-CZ" sz="3000" dirty="0" smtClean="0"/>
              <a:t>polypa.</a:t>
            </a:r>
          </a:p>
          <a:p>
            <a:r>
              <a:rPr lang="cs-CZ" sz="3000" dirty="0" smtClean="0"/>
              <a:t>Pohlavní je totožná se </a:t>
            </a:r>
            <a:r>
              <a:rPr lang="cs-CZ" sz="3000" dirty="0"/>
              <a:t>stadiem </a:t>
            </a:r>
            <a:r>
              <a:rPr lang="cs-CZ" sz="3000" dirty="0" smtClean="0"/>
              <a:t>medúzy.</a:t>
            </a:r>
          </a:p>
          <a:p>
            <a:r>
              <a:rPr lang="cs-CZ" sz="3000" dirty="0" smtClean="0"/>
              <a:t>Nepohlavně </a:t>
            </a:r>
            <a:r>
              <a:rPr lang="cs-CZ" sz="3000" dirty="0"/>
              <a:t>se </a:t>
            </a:r>
            <a:r>
              <a:rPr lang="cs-CZ" sz="3000" dirty="0" smtClean="0"/>
              <a:t>rozmnožují: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3000" dirty="0" smtClean="0"/>
              <a:t>pučením </a:t>
            </a:r>
            <a:r>
              <a:rPr lang="cs-CZ" sz="3000" dirty="0"/>
              <a:t>(polypovci, korálnatci</a:t>
            </a:r>
            <a:r>
              <a:rPr lang="cs-CZ" sz="3000" dirty="0" smtClean="0"/>
              <a:t>),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3000" dirty="0" smtClean="0"/>
              <a:t>strobilací </a:t>
            </a:r>
            <a:r>
              <a:rPr lang="cs-CZ" sz="3000" dirty="0"/>
              <a:t>(</a:t>
            </a:r>
            <a:r>
              <a:rPr lang="cs-CZ" sz="3000" dirty="0" err="1"/>
              <a:t>medůzovci</a:t>
            </a:r>
            <a:r>
              <a:rPr lang="cs-CZ" sz="3000" dirty="0" smtClean="0"/>
              <a:t>),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3000" dirty="0" smtClean="0"/>
              <a:t>některé </a:t>
            </a:r>
            <a:r>
              <a:rPr lang="cs-CZ" sz="3000" dirty="0"/>
              <a:t>sasanky i fragmentací.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977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                        Žahavci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217443"/>
          </a:xfrm>
        </p:spPr>
        <p:txBody>
          <a:bodyPr>
            <a:normAutofit fontScale="92500" lnSpcReduction="10000"/>
          </a:bodyPr>
          <a:lstStyle/>
          <a:p>
            <a:r>
              <a:rPr lang="cs-CZ" sz="3000" dirty="0"/>
              <a:t>Pohlavní buňky vznikají na určitém místě v </a:t>
            </a:r>
            <a:r>
              <a:rPr lang="cs-CZ" sz="3000" dirty="0" smtClean="0"/>
              <a:t>mezoglei.</a:t>
            </a:r>
          </a:p>
          <a:p>
            <a:r>
              <a:rPr lang="cs-CZ" sz="3000" dirty="0" smtClean="0"/>
              <a:t>Vývoj </a:t>
            </a:r>
            <a:r>
              <a:rPr lang="cs-CZ" sz="3000" dirty="0"/>
              <a:t>je </a:t>
            </a:r>
            <a:r>
              <a:rPr lang="cs-CZ" sz="3000" dirty="0" smtClean="0"/>
              <a:t>nepřímý.</a:t>
            </a:r>
          </a:p>
          <a:p>
            <a:pPr>
              <a:spcAft>
                <a:spcPts val="1200"/>
              </a:spcAft>
            </a:pPr>
            <a:r>
              <a:rPr lang="cs-CZ" sz="3000" dirty="0" smtClean="0"/>
              <a:t>Obrvená larva se nazývá planula.</a:t>
            </a:r>
            <a:endParaRPr lang="cs-CZ" sz="2800" dirty="0" smtClean="0"/>
          </a:p>
          <a:p>
            <a:pPr>
              <a:spcAft>
                <a:spcPts val="1200"/>
              </a:spcAft>
            </a:pPr>
            <a:r>
              <a:rPr lang="cs-CZ" dirty="0" smtClean="0"/>
              <a:t>Popis obrázku:</a:t>
            </a:r>
          </a:p>
          <a:p>
            <a:pPr marL="720000" indent="-342000">
              <a:spcBef>
                <a:spcPts val="0"/>
              </a:spcBef>
              <a:buFont typeface="+mj-lt"/>
              <a:buAutoNum type="alphaLcParenR"/>
            </a:pPr>
            <a:r>
              <a:rPr lang="cs-CZ" dirty="0" smtClean="0"/>
              <a:t>  nožní </a:t>
            </a:r>
            <a:r>
              <a:rPr lang="cs-CZ" dirty="0" smtClean="0"/>
              <a:t>terč</a:t>
            </a:r>
          </a:p>
          <a:p>
            <a:pPr marL="892350" indent="-514350">
              <a:spcBef>
                <a:spcPts val="0"/>
              </a:spcBef>
              <a:buFont typeface="+mj-lt"/>
              <a:buAutoNum type="alphaLcParenR" startAt="4"/>
            </a:pPr>
            <a:r>
              <a:rPr lang="cs-CZ" dirty="0" smtClean="0"/>
              <a:t>láčka</a:t>
            </a:r>
          </a:p>
          <a:p>
            <a:pPr marL="720000" indent="-342000">
              <a:spcBef>
                <a:spcPts val="0"/>
              </a:spcBef>
              <a:buFont typeface="+mj-lt"/>
              <a:buAutoNum type="alphaLcParenR" startAt="4"/>
            </a:pPr>
            <a:r>
              <a:rPr lang="cs-CZ" dirty="0" smtClean="0"/>
              <a:t>  pupen</a:t>
            </a:r>
            <a:endParaRPr lang="cs-CZ" dirty="0" smtClean="0"/>
          </a:p>
          <a:p>
            <a:pPr marL="720000" indent="-342000">
              <a:spcBef>
                <a:spcPts val="0"/>
              </a:spcBef>
              <a:buFont typeface="+mj-lt"/>
              <a:buAutoNum type="alphaLcParenR" startAt="6"/>
            </a:pPr>
            <a:r>
              <a:rPr lang="cs-CZ" sz="2800" dirty="0" smtClean="0"/>
              <a:t>  vajíčko</a:t>
            </a:r>
            <a:endParaRPr lang="cs-CZ" sz="2800" dirty="0" smtClean="0"/>
          </a:p>
          <a:p>
            <a:pPr marL="720000" indent="-342000">
              <a:spcBef>
                <a:spcPts val="0"/>
              </a:spcBef>
              <a:buFont typeface="+mj-lt"/>
              <a:buAutoNum type="alphaLcParenR" startAt="9"/>
            </a:pPr>
            <a:r>
              <a:rPr lang="cs-CZ" dirty="0" smtClean="0"/>
              <a:t>  varle</a:t>
            </a:r>
            <a:endParaRPr lang="cs-CZ" sz="2800" dirty="0"/>
          </a:p>
          <a:p>
            <a:endParaRPr lang="cs-CZ" dirty="0"/>
          </a:p>
        </p:txBody>
      </p:sp>
      <p:pic>
        <p:nvPicPr>
          <p:cNvPr id="2050" name="Picture 2" descr="C:\Users\Uzivatel\Documents\Naskenováno\houby a žahavci1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" t="27825" r="53127" b="43385"/>
          <a:stretch/>
        </p:blipFill>
        <p:spPr bwMode="auto">
          <a:xfrm>
            <a:off x="4790364" y="1988840"/>
            <a:ext cx="4200088" cy="381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917480" y="2596262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953202" y="2308230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156176" y="5301208"/>
            <a:ext cx="2880320" cy="504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532440" y="3178626"/>
            <a:ext cx="472763" cy="19065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768822" y="2965594"/>
            <a:ext cx="154195" cy="2911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180510" y="6137969"/>
            <a:ext cx="1127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475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Popište schéma vývoje </a:t>
            </a:r>
            <a:r>
              <a:rPr lang="cs-CZ" sz="4000" b="1" dirty="0" err="1" smtClean="0"/>
              <a:t>nezmara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000" indent="-342000">
              <a:buFont typeface="+mj-lt"/>
              <a:buAutoNum type="arabicPeriod"/>
            </a:pPr>
            <a:r>
              <a:rPr lang="cs-CZ" sz="2600" dirty="0" smtClean="0"/>
              <a:t> - 2. Vznik vajíček a varlat</a:t>
            </a:r>
          </a:p>
          <a:p>
            <a:pPr marL="342000" indent="-342000">
              <a:buFont typeface="+mj-lt"/>
              <a:buAutoNum type="arabicPeriod" startAt="3"/>
            </a:pPr>
            <a:r>
              <a:rPr lang="cs-CZ" sz="2600" dirty="0" smtClean="0"/>
              <a:t>Oplození</a:t>
            </a:r>
          </a:p>
          <a:p>
            <a:pPr marL="342000" indent="-342000">
              <a:buFont typeface="+mj-lt"/>
              <a:buAutoNum type="arabicPeriod" startAt="3"/>
            </a:pPr>
            <a:r>
              <a:rPr lang="cs-CZ" sz="2600" dirty="0" smtClean="0"/>
              <a:t>Rýhování</a:t>
            </a:r>
          </a:p>
          <a:p>
            <a:pPr marL="342000" indent="-342000">
              <a:buFont typeface="+mj-lt"/>
              <a:buAutoNum type="arabicPeriod" startAt="3"/>
            </a:pPr>
            <a:r>
              <a:rPr lang="cs-CZ" sz="2600" dirty="0" smtClean="0"/>
              <a:t>Morula</a:t>
            </a:r>
          </a:p>
          <a:p>
            <a:pPr marL="342000" indent="-342000">
              <a:buFont typeface="+mj-lt"/>
              <a:buAutoNum type="arabicPeriod" startAt="3"/>
            </a:pPr>
            <a:r>
              <a:rPr lang="cs-CZ" sz="2600" dirty="0" smtClean="0"/>
              <a:t>- 7.  Podlouhlá</a:t>
            </a:r>
            <a:br>
              <a:rPr lang="cs-CZ" sz="2600" dirty="0" smtClean="0"/>
            </a:br>
            <a:r>
              <a:rPr lang="cs-CZ" sz="2600" dirty="0" smtClean="0"/>
              <a:t> jednovrstevná blastula</a:t>
            </a:r>
          </a:p>
          <a:p>
            <a:pPr marL="342000" indent="-342000">
              <a:buFont typeface="+mj-lt"/>
              <a:buAutoNum type="arabicPeriod" startAt="8"/>
            </a:pPr>
            <a:r>
              <a:rPr lang="cs-CZ" sz="2600" dirty="0" smtClean="0"/>
              <a:t>- 9.  Vznik dvouvrstevné</a:t>
            </a:r>
            <a:br>
              <a:rPr lang="cs-CZ" sz="2600" dirty="0" smtClean="0"/>
            </a:br>
            <a:r>
              <a:rPr lang="cs-CZ" sz="2600" dirty="0" smtClean="0"/>
              <a:t> gastruly</a:t>
            </a:r>
          </a:p>
          <a:p>
            <a:pPr marL="342000" indent="-342000">
              <a:buFont typeface="+mj-lt"/>
              <a:buAutoNum type="arabicPeriod" startAt="10"/>
            </a:pPr>
            <a:r>
              <a:rPr lang="cs-CZ" sz="2800" dirty="0" smtClean="0"/>
              <a:t>- 11</a:t>
            </a:r>
            <a:r>
              <a:rPr lang="cs-CZ" sz="2600" dirty="0" smtClean="0"/>
              <a:t>. Vývoj dospělého </a:t>
            </a:r>
            <a:br>
              <a:rPr lang="cs-CZ" sz="2600" dirty="0" smtClean="0"/>
            </a:br>
            <a:r>
              <a:rPr lang="cs-CZ" sz="2600" dirty="0" smtClean="0"/>
              <a:t>jedince</a:t>
            </a:r>
          </a:p>
          <a:p>
            <a:pPr marL="342000" indent="-342000">
              <a:buFont typeface="+mj-lt"/>
              <a:buAutoNum type="arabicPeriod" startAt="10"/>
            </a:pPr>
            <a:endParaRPr lang="cs-CZ" sz="2600" dirty="0" smtClean="0"/>
          </a:p>
          <a:p>
            <a:pPr marL="0" indent="0">
              <a:buNone/>
            </a:pPr>
            <a:endParaRPr lang="cs-CZ" sz="2800" dirty="0" smtClean="0"/>
          </a:p>
          <a:p>
            <a:endParaRPr lang="cs-CZ" sz="2800" dirty="0"/>
          </a:p>
        </p:txBody>
      </p:sp>
      <p:pic>
        <p:nvPicPr>
          <p:cNvPr id="3074" name="Picture 2" descr="C:\Users\Uzivatel\Documents\Naskenováno\houby a žahavci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" r="28638" b="44710"/>
          <a:stretch/>
        </p:blipFill>
        <p:spPr bwMode="auto">
          <a:xfrm>
            <a:off x="4367360" y="1425031"/>
            <a:ext cx="4769351" cy="490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940152" y="632555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587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Schéma vývoje </a:t>
            </a:r>
            <a:r>
              <a:rPr lang="cs-CZ" sz="4000" b="1" dirty="0" err="1" smtClean="0"/>
              <a:t>skyfomedúzy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000" indent="-342000">
              <a:buFont typeface="+mj-lt"/>
              <a:buAutoNum type="arabicPeriod"/>
            </a:pPr>
            <a:r>
              <a:rPr lang="cs-CZ" sz="2800" dirty="0" smtClean="0"/>
              <a:t>Oplození</a:t>
            </a:r>
          </a:p>
          <a:p>
            <a:pPr marL="342000" indent="-342000">
              <a:buFont typeface="+mj-lt"/>
              <a:buAutoNum type="arabicPeriod"/>
            </a:pPr>
            <a:r>
              <a:rPr lang="cs-CZ" sz="2800" dirty="0" smtClean="0"/>
              <a:t>Blastula</a:t>
            </a:r>
            <a:endParaRPr lang="cs-CZ" sz="2800" dirty="0" smtClean="0"/>
          </a:p>
          <a:p>
            <a:pPr marL="342000" indent="-342000">
              <a:buFont typeface="+mj-lt"/>
              <a:buAutoNum type="arabicPeriod"/>
            </a:pPr>
            <a:r>
              <a:rPr lang="cs-CZ" sz="2800" dirty="0" smtClean="0"/>
              <a:t>Planula</a:t>
            </a:r>
          </a:p>
          <a:p>
            <a:pPr marL="342000" indent="-342000">
              <a:buFont typeface="+mj-lt"/>
              <a:buAutoNum type="arabicPeriod"/>
            </a:pPr>
            <a:r>
              <a:rPr lang="cs-CZ" sz="2800" dirty="0" smtClean="0"/>
              <a:t> - 5.  Vznik polypa –</a:t>
            </a:r>
            <a:br>
              <a:rPr lang="cs-CZ" sz="2800" dirty="0" smtClean="0"/>
            </a:br>
            <a:r>
              <a:rPr lang="cs-CZ" sz="2800" dirty="0" err="1" smtClean="0"/>
              <a:t>strobily</a:t>
            </a:r>
            <a:endParaRPr lang="cs-CZ" sz="2800" dirty="0" smtClean="0"/>
          </a:p>
          <a:p>
            <a:pPr marL="342000" indent="-342000">
              <a:buFont typeface="+mj-lt"/>
              <a:buAutoNum type="arabicPeriod" startAt="6"/>
            </a:pPr>
            <a:r>
              <a:rPr lang="cs-CZ" sz="2800" dirty="0" err="1" smtClean="0"/>
              <a:t>Strobila</a:t>
            </a:r>
            <a:endParaRPr lang="cs-CZ" sz="2800" dirty="0" smtClean="0"/>
          </a:p>
          <a:p>
            <a:pPr marL="342000" indent="-342000">
              <a:buFont typeface="+mj-lt"/>
              <a:buAutoNum type="arabicPeriod" startAt="6"/>
            </a:pPr>
            <a:r>
              <a:rPr lang="cs-CZ" sz="2800" dirty="0" smtClean="0"/>
              <a:t>Mladá </a:t>
            </a:r>
            <a:r>
              <a:rPr lang="cs-CZ" sz="2800" dirty="0" err="1" smtClean="0"/>
              <a:t>medúzka</a:t>
            </a:r>
            <a:r>
              <a:rPr lang="cs-CZ" sz="2800" dirty="0" smtClean="0"/>
              <a:t> </a:t>
            </a:r>
            <a:br>
              <a:rPr lang="cs-CZ" sz="2800" dirty="0" smtClean="0"/>
            </a:br>
            <a:r>
              <a:rPr lang="cs-CZ" sz="2800" dirty="0" err="1" smtClean="0"/>
              <a:t>ephyra</a:t>
            </a:r>
            <a:endParaRPr lang="cs-CZ" sz="2800" dirty="0" smtClean="0"/>
          </a:p>
          <a:p>
            <a:pPr marL="342000" indent="-342000">
              <a:buFont typeface="+mj-lt"/>
              <a:buAutoNum type="arabicPeriod" startAt="6"/>
            </a:pPr>
            <a:r>
              <a:rPr lang="cs-CZ" sz="2800" dirty="0" smtClean="0"/>
              <a:t>- 9.  Dospělá medúza</a:t>
            </a:r>
          </a:p>
          <a:p>
            <a:pPr marL="514350" indent="-514350">
              <a:buFont typeface="+mj-lt"/>
              <a:buAutoNum type="arabicPeriod" startAt="6"/>
            </a:pPr>
            <a:endParaRPr lang="cs-CZ" dirty="0"/>
          </a:p>
        </p:txBody>
      </p:sp>
      <p:pic>
        <p:nvPicPr>
          <p:cNvPr id="4098" name="Picture 2" descr="C:\Users\Uzivatel\Documents\Naskenováno\houby a žahavci4.jpg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38" t="3955" r="25232" b="40430"/>
          <a:stretch/>
        </p:blipFill>
        <p:spPr bwMode="auto">
          <a:xfrm>
            <a:off x="4024785" y="1484784"/>
            <a:ext cx="4435945" cy="493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76256" y="60932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527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Řešte úkol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139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800" b="1" dirty="0" smtClean="0"/>
              <a:t>Úkol:</a:t>
            </a:r>
            <a:r>
              <a:rPr lang="cs-CZ" sz="2800" dirty="0" smtClean="0"/>
              <a:t> </a:t>
            </a:r>
          </a:p>
          <a:p>
            <a:pPr>
              <a:spcAft>
                <a:spcPts val="1800"/>
              </a:spcAft>
            </a:pPr>
            <a:r>
              <a:rPr lang="cs-CZ" sz="2800" dirty="0" smtClean="0"/>
              <a:t>Jaké jsou typy rozmnožování u žahavců? </a:t>
            </a:r>
          </a:p>
          <a:p>
            <a:pPr marL="0" indent="0">
              <a:buNone/>
            </a:pPr>
            <a:r>
              <a:rPr lang="cs-CZ" sz="2800" b="1" dirty="0" smtClean="0"/>
              <a:t>Řešení: </a:t>
            </a:r>
          </a:p>
          <a:p>
            <a:r>
              <a:rPr lang="cs-CZ" sz="2800" dirty="0"/>
              <a:t>U žahavců se setkáváme s těmito typy rozmnožování</a:t>
            </a:r>
            <a:r>
              <a:rPr lang="cs-CZ" sz="2800" dirty="0" smtClean="0"/>
              <a:t>:</a:t>
            </a:r>
            <a:endParaRPr lang="cs-CZ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dirty="0"/>
              <a:t>Rozmnožování </a:t>
            </a:r>
            <a:r>
              <a:rPr lang="cs-CZ" sz="2800" dirty="0" smtClean="0"/>
              <a:t>je nepohlavní i pohlavní.</a:t>
            </a:r>
            <a:endParaRPr lang="cs-CZ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dirty="0"/>
              <a:t>Nepohlavní generace je totožná se stadiem polypa.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dirty="0"/>
              <a:t>Nepohlavně se rozmnožují:</a:t>
            </a:r>
          </a:p>
          <a:p>
            <a:pPr marL="834300" indent="-457200">
              <a:buFont typeface="Courier New" panose="02070309020205020404" pitchFamily="49" charset="0"/>
              <a:buChar char="o"/>
            </a:pPr>
            <a:r>
              <a:rPr lang="cs-CZ" sz="2800" dirty="0"/>
              <a:t>pučením (polypovci, korálnatci</a:t>
            </a:r>
            <a:r>
              <a:rPr lang="cs-CZ" sz="2800" dirty="0" smtClean="0"/>
              <a:t>),</a:t>
            </a:r>
            <a:endParaRPr lang="cs-CZ" sz="2800" dirty="0"/>
          </a:p>
          <a:p>
            <a:pPr marL="834300" indent="-457200">
              <a:buFont typeface="Courier New" panose="02070309020205020404" pitchFamily="49" charset="0"/>
              <a:buChar char="o"/>
            </a:pPr>
            <a:r>
              <a:rPr lang="cs-CZ" sz="2800" dirty="0"/>
              <a:t>strobilací (</a:t>
            </a:r>
            <a:r>
              <a:rPr lang="cs-CZ" sz="2800" dirty="0" err="1"/>
              <a:t>medůzovci</a:t>
            </a:r>
            <a:r>
              <a:rPr lang="cs-CZ" sz="2800" dirty="0" smtClean="0"/>
              <a:t>),</a:t>
            </a:r>
            <a:endParaRPr lang="cs-CZ" sz="2800" dirty="0"/>
          </a:p>
          <a:p>
            <a:pPr marL="834300" indent="-457200">
              <a:buFont typeface="Courier New" panose="02070309020205020404" pitchFamily="49" charset="0"/>
              <a:buChar char="o"/>
            </a:pPr>
            <a:r>
              <a:rPr lang="cs-CZ" sz="2800" dirty="0"/>
              <a:t>některé sasanky i fragmentací.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dirty="0"/>
              <a:t>Pohlavní je totožná se stadiem medúzy.</a:t>
            </a:r>
          </a:p>
          <a:p>
            <a:pPr marL="0" indent="0">
              <a:spcAft>
                <a:spcPts val="1800"/>
              </a:spcAft>
              <a:buNone/>
            </a:pPr>
            <a:endParaRPr lang="cs-CZ" sz="2800" b="1" dirty="0" smtClean="0"/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55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627</Words>
  <Application>Microsoft Office PowerPoint</Application>
  <PresentationFormat>Předvádění na obrazovce (4:3)</PresentationFormat>
  <Paragraphs>129</Paragraphs>
  <Slides>12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Rozmnožování hub a žahavců</vt:lpstr>
      <vt:lpstr>Houby</vt:lpstr>
      <vt:lpstr>Houby</vt:lpstr>
      <vt:lpstr>Zárodečný vývoj houby</vt:lpstr>
      <vt:lpstr>Žahavci</vt:lpstr>
      <vt:lpstr>                        Žahavci</vt:lpstr>
      <vt:lpstr>Popište schéma vývoje nezmara</vt:lpstr>
      <vt:lpstr>Schéma vývoje skyfomedúzy</vt:lpstr>
      <vt:lpstr>Řešte úkol</vt:lpstr>
      <vt:lpstr>                          Řešte úkol</vt:lpstr>
      <vt:lpstr>                                       Řešte úkol</vt:lpstr>
      <vt:lpstr>Informační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Houšková, Ilona</cp:lastModifiedBy>
  <cp:revision>72</cp:revision>
  <dcterms:created xsi:type="dcterms:W3CDTF">2012-06-18T15:15:37Z</dcterms:created>
  <dcterms:modified xsi:type="dcterms:W3CDTF">2013-09-19T14:02:23Z</dcterms:modified>
</cp:coreProperties>
</file>