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71" r:id="rId4"/>
    <p:sldId id="264" r:id="rId5"/>
    <p:sldId id="276" r:id="rId6"/>
    <p:sldId id="265" r:id="rId7"/>
    <p:sldId id="277" r:id="rId8"/>
    <p:sldId id="273" r:id="rId9"/>
    <p:sldId id="275" r:id="rId10"/>
    <p:sldId id="278" r:id="rId11"/>
    <p:sldId id="279" r:id="rId12"/>
    <p:sldId id="282" r:id="rId13"/>
    <p:sldId id="280" r:id="rId14"/>
    <p:sldId id="28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60"/>
  </p:normalViewPr>
  <p:slideViewPr>
    <p:cSldViewPr>
      <p:cViewPr>
        <p:scale>
          <a:sx n="70" d="100"/>
          <a:sy n="70" d="100"/>
        </p:scale>
        <p:origin x="-136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7A101-A910-41B2-8033-3CE8734B09E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51F64-3CBC-4D14-9F43-B475D653AD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01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KRISTIAN PETERS. </a:t>
            </a:r>
            <a:r>
              <a:rPr lang="nl-NL" i="1" dirty="0" smtClean="0"/>
              <a:t>http://cs.wikipedia.org</a:t>
            </a:r>
            <a:r>
              <a:rPr lang="nl-NL" dirty="0" smtClean="0"/>
              <a:t> [online]. [cit. 29.9.2012]. Dostupný na WWW: &lt;http://cs.wikipedia.org/wiki/Soubor:Argiope_bruennichi.jpeg&gt;.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10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 smtClean="0"/>
              <a:t>http://commons.wikimedia.org</a:t>
            </a:r>
            <a:r>
              <a:rPr lang="nl-NL" dirty="0" smtClean="0"/>
              <a:t> [online]. [cit. 29.9.2012]. Dostupný na WWW: &lt;http://commons.wikimedia.org/wiki/File:Pandinus_imperator_iii.PNG?uselang=cs&gt;. </a:t>
            </a:r>
            <a:endParaRPr lang="cs-CZ" dirty="0" smtClean="0"/>
          </a:p>
          <a:p>
            <a:r>
              <a:rPr lang="cs-CZ" dirty="0" smtClean="0"/>
              <a:t>DDC</a:t>
            </a:r>
            <a:r>
              <a:rPr lang="nl-NL" dirty="0" smtClean="0"/>
              <a:t>. </a:t>
            </a:r>
            <a:r>
              <a:rPr lang="nl-NL" i="1" dirty="0" smtClean="0"/>
              <a:t>http://commons.wikimedia.org</a:t>
            </a:r>
            <a:r>
              <a:rPr lang="nl-NL" dirty="0" smtClean="0"/>
              <a:t> [online]. [cit. 29.9.2012]. Dostupný na WWW: &lt;http://commons.wikimedia.org/wiki/File:Life_cycle_of_ticks_family_ixodidae.PNG?uselang=cs&gt;.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67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32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NOAA.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29.9.2012]. Dostupný na WWW: &lt;http://commons.wikimedia.org/wiki/</a:t>
            </a:r>
            <a:r>
              <a:rPr lang="cs-CZ" dirty="0" err="1" smtClean="0"/>
              <a:t>File:Shrimp_nauplius.jpg</a:t>
            </a:r>
            <a:r>
              <a:rPr lang="cs-CZ" dirty="0" smtClean="0"/>
              <a:t>&gt;. </a:t>
            </a:r>
          </a:p>
          <a:p>
            <a:r>
              <a:rPr lang="cs-CZ" dirty="0" smtClean="0"/>
              <a:t>Sedlák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33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HAECKEL, Ernst.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29.9.2012]. Dostupný na WWW: &lt;http://cs.wikipedia.org/wiki/Soubor:Carcinus_</a:t>
            </a:r>
            <a:r>
              <a:rPr lang="cs-CZ" dirty="0" err="1" smtClean="0"/>
              <a:t>maenas</a:t>
            </a:r>
            <a:r>
              <a:rPr lang="cs-CZ" dirty="0" smtClean="0"/>
              <a:t>,_zoea_larva.png&gt;.</a:t>
            </a:r>
          </a:p>
          <a:p>
            <a:r>
              <a:rPr lang="cs-CZ" dirty="0" smtClean="0"/>
              <a:t>Sedlák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13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MIKE KRÜGER.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29.9.2012]. Dostupný na WWW: &lt;http://commons.wikimedia.org/wiki/</a:t>
            </a:r>
            <a:r>
              <a:rPr lang="cs-CZ" dirty="0" err="1" smtClean="0"/>
              <a:t>File:Daphnia_spec.jpg?uselang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MIKE KRÜGER.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29.9.2012]. Dostupný na WWW: &lt;http://commons.wikimedia.org/wiki/</a:t>
            </a:r>
            <a:r>
              <a:rPr lang="cs-CZ" dirty="0" err="1" smtClean="0"/>
              <a:t>File:Daphnia_spec.jpg?uselang</a:t>
            </a:r>
            <a:r>
              <a:rPr lang="cs-CZ" dirty="0" smtClean="0"/>
              <a:t>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97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93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PLOS.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29.9.2012]. Dostupný na WWW: &lt;http://cs.wikipedia.org/wiki/</a:t>
            </a:r>
            <a:r>
              <a:rPr lang="cs-CZ" dirty="0" err="1" smtClean="0"/>
              <a:t>Soubor:Daphnia_magna.png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1F64-3CBC-4D14-9F43-B475D653AD0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50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5">
                <a:lumMod val="40000"/>
                <a:lumOff val="60000"/>
                <a:alpha val="50000"/>
              </a:schemeClr>
            </a:gs>
            <a:gs pos="60000">
              <a:srgbClr val="FFC000">
                <a:lumMod val="62000"/>
                <a:lumOff val="38000"/>
                <a:alpha val="5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Rozmnožování klepítkatců a korýšů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65917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29. 9. </a:t>
                      </a:r>
                      <a:r>
                        <a:rPr lang="cs-CZ" smtClean="0"/>
                        <a:t>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 rozmnožování dvou podkmenů členovců.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pro samostatné procvičení jsou na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stranách 10 až 12.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VY_32_INOVACE_33_BHOU013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6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smtClean="0"/>
              <a:t>Úkol: </a:t>
            </a:r>
            <a:endParaRPr lang="cs-CZ" sz="3000" dirty="0" smtClean="0"/>
          </a:p>
          <a:p>
            <a:pPr>
              <a:spcAft>
                <a:spcPts val="1200"/>
              </a:spcAft>
            </a:pPr>
            <a:r>
              <a:rPr lang="cs-CZ" sz="3000" dirty="0" smtClean="0"/>
              <a:t>Uveďte </a:t>
            </a:r>
            <a:r>
              <a:rPr lang="cs-CZ" sz="3000" dirty="0" smtClean="0"/>
              <a:t>základní charakteristiku rozmnožování  klepítkatců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  <a:endParaRPr lang="cs-CZ" sz="3000" dirty="0" smtClean="0"/>
          </a:p>
          <a:p>
            <a:pPr>
              <a:spcAft>
                <a:spcPts val="1200"/>
              </a:spcAft>
            </a:pPr>
            <a:r>
              <a:rPr lang="cs-CZ" sz="3000" dirty="0"/>
              <a:t>Jsou odděleného pohlaví se zřetelným pohlavním dimorfismem (samečkové výrazně menší</a:t>
            </a:r>
            <a:r>
              <a:rPr lang="cs-CZ" sz="3000" dirty="0" smtClean="0"/>
              <a:t>).</a:t>
            </a:r>
          </a:p>
          <a:p>
            <a:pPr>
              <a:spcAft>
                <a:spcPts val="1200"/>
              </a:spcAft>
            </a:pPr>
            <a:r>
              <a:rPr lang="cs-CZ" sz="3000" dirty="0" smtClean="0"/>
              <a:t>Spermie </a:t>
            </a:r>
            <a:r>
              <a:rPr lang="cs-CZ" sz="3000" dirty="0"/>
              <a:t>ve </a:t>
            </a:r>
            <a:r>
              <a:rPr lang="cs-CZ" sz="3000" dirty="0" err="1"/>
              <a:t>spermatoforech</a:t>
            </a:r>
            <a:r>
              <a:rPr lang="cs-CZ" sz="3000" dirty="0"/>
              <a:t> přenáší samečci pedipalpami do semenného vaku </a:t>
            </a:r>
            <a:r>
              <a:rPr lang="cs-CZ" sz="3000" dirty="0" smtClean="0"/>
              <a:t>samice.</a:t>
            </a:r>
          </a:p>
          <a:p>
            <a:pPr>
              <a:spcAft>
                <a:spcPts val="1200"/>
              </a:spcAft>
            </a:pPr>
            <a:r>
              <a:rPr lang="cs-CZ" sz="3000" dirty="0" smtClean="0"/>
              <a:t>U </a:t>
            </a:r>
            <a:r>
              <a:rPr lang="cs-CZ" sz="3000" dirty="0"/>
              <a:t>pavouků je běžný manželský </a:t>
            </a:r>
            <a:r>
              <a:rPr lang="cs-CZ" sz="3000" dirty="0" smtClean="0"/>
              <a:t>kanibalismus. </a:t>
            </a:r>
            <a:endParaRPr lang="cs-CZ" sz="3000" dirty="0"/>
          </a:p>
          <a:p>
            <a:pPr marL="0" indent="0">
              <a:spcAft>
                <a:spcPts val="1200"/>
              </a:spcAft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616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800" b="1" dirty="0"/>
              <a:t>Úkol: </a:t>
            </a:r>
            <a:endParaRPr lang="cs-CZ" sz="2800" dirty="0" smtClean="0"/>
          </a:p>
          <a:p>
            <a:pPr>
              <a:spcAft>
                <a:spcPts val="1800"/>
              </a:spcAft>
            </a:pPr>
            <a:r>
              <a:rPr lang="cs-CZ" sz="2800" dirty="0" smtClean="0"/>
              <a:t>Jakým </a:t>
            </a:r>
            <a:r>
              <a:rPr lang="cs-CZ" sz="2800" dirty="0"/>
              <a:t>způsobem se rozmnožují roztoči</a:t>
            </a:r>
            <a:r>
              <a:rPr lang="cs-CZ" sz="2800" dirty="0" smtClean="0"/>
              <a:t>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cs-CZ" sz="2800" dirty="0"/>
              <a:t>Jsou to </a:t>
            </a:r>
            <a:r>
              <a:rPr lang="cs-CZ" sz="2800" dirty="0" err="1"/>
              <a:t>gonochoristé</a:t>
            </a:r>
            <a:r>
              <a:rPr lang="cs-CZ" sz="2800" dirty="0"/>
              <a:t> s vývojem </a:t>
            </a:r>
            <a:r>
              <a:rPr lang="cs-CZ" sz="2800" dirty="0" smtClean="0"/>
              <a:t>nepřímým.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Larva </a:t>
            </a:r>
            <a:r>
              <a:rPr lang="cs-CZ" sz="2800" dirty="0"/>
              <a:t>má 6 nohou a nymfa 8 nohou</a:t>
            </a:r>
            <a:r>
              <a:rPr lang="cs-CZ" sz="2800" dirty="0" smtClean="0"/>
              <a:t>.</a:t>
            </a:r>
            <a:endParaRPr lang="cs-CZ" sz="2800" dirty="0"/>
          </a:p>
          <a:p>
            <a:pPr marL="0" indent="0">
              <a:spcAft>
                <a:spcPts val="1200"/>
              </a:spcAft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3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/>
              <a:t>Úkol: </a:t>
            </a:r>
            <a:endParaRPr lang="cs-CZ" sz="3000" b="1" dirty="0" smtClean="0"/>
          </a:p>
          <a:p>
            <a:pPr>
              <a:spcAft>
                <a:spcPts val="1800"/>
              </a:spcAft>
            </a:pPr>
            <a:r>
              <a:rPr lang="cs-CZ" sz="3000" dirty="0"/>
              <a:t>Popište partenogenezi </a:t>
            </a:r>
            <a:r>
              <a:rPr lang="cs-CZ" sz="3000" dirty="0" smtClean="0"/>
              <a:t>perlooček.</a:t>
            </a:r>
            <a:endParaRPr lang="cs-CZ" sz="3000" b="1" dirty="0" smtClean="0"/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  <a:endParaRPr lang="cs-CZ" sz="3000" dirty="0" smtClean="0"/>
          </a:p>
          <a:p>
            <a:r>
              <a:rPr lang="cs-CZ" sz="3000" dirty="0" smtClean="0"/>
              <a:t>V </a:t>
            </a:r>
            <a:r>
              <a:rPr lang="cs-CZ" sz="3000" dirty="0"/>
              <a:t>létě vznikají z diploidních samiček bez oplození zase samičky. </a:t>
            </a:r>
            <a:endParaRPr lang="cs-CZ" sz="3000" dirty="0"/>
          </a:p>
          <a:p>
            <a:r>
              <a:rPr lang="cs-CZ" sz="3000" dirty="0" smtClean="0"/>
              <a:t>Na </a:t>
            </a:r>
            <a:r>
              <a:rPr lang="cs-CZ" sz="3000" dirty="0"/>
              <a:t>podzim dochází k redukčnímu dělení a líhnou se samičky i samečkové, kteří brzy oplodní mladé </a:t>
            </a:r>
            <a:r>
              <a:rPr lang="cs-CZ" sz="3000" dirty="0" smtClean="0"/>
              <a:t>samičky.</a:t>
            </a:r>
          </a:p>
          <a:p>
            <a:r>
              <a:rPr lang="cs-CZ" sz="3000" dirty="0" smtClean="0"/>
              <a:t>Oplozená </a:t>
            </a:r>
            <a:r>
              <a:rPr lang="cs-CZ" sz="3000" dirty="0"/>
              <a:t>vajíčka </a:t>
            </a:r>
            <a:r>
              <a:rPr lang="cs-CZ" sz="3000" dirty="0" smtClean="0"/>
              <a:t>přezimují.</a:t>
            </a:r>
          </a:p>
          <a:p>
            <a:r>
              <a:rPr lang="cs-CZ" sz="3000" dirty="0" smtClean="0"/>
              <a:t>Na </a:t>
            </a:r>
            <a:r>
              <a:rPr lang="cs-CZ" sz="3000" dirty="0"/>
              <a:t>jaře se z nich líhnou opět partenogenetické samičky.</a:t>
            </a:r>
          </a:p>
          <a:p>
            <a:pPr marL="514350" indent="-514350">
              <a:buFont typeface="+mj-lt"/>
              <a:buAutoNum type="arabicPeriod" startAt="3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400" dirty="0"/>
              <a:t>JELÍNEK, Jan; ZICHÁČEK, Vladimír. </a:t>
            </a:r>
            <a:r>
              <a:rPr lang="cs-CZ" sz="6400" i="1" dirty="0"/>
              <a:t>Biologie pro gymnázia</a:t>
            </a:r>
            <a:r>
              <a:rPr lang="cs-CZ" sz="6400" dirty="0"/>
              <a:t>. Olomouc: Nakladatelství Olomouc, 2007, ISBN 978-80-7182-213-4. 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SEDLÁK</a:t>
            </a:r>
            <a:r>
              <a:rPr lang="cs-CZ" sz="6400" dirty="0"/>
              <a:t>, Edmund. </a:t>
            </a:r>
            <a:r>
              <a:rPr lang="cs-CZ" sz="6400" i="1" dirty="0"/>
              <a:t>Zoologie bezobratlých</a:t>
            </a:r>
            <a:r>
              <a:rPr lang="cs-CZ" sz="6400" dirty="0"/>
              <a:t>. Brno: Masarykova universita, 2003, ISBN 80-210-2892-0. 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Obr. 1: </a:t>
            </a:r>
            <a:r>
              <a:rPr lang="nl-NL" sz="6400" dirty="0"/>
              <a:t>KRISTIAN PETERS. </a:t>
            </a:r>
            <a:r>
              <a:rPr lang="nl-NL" sz="6400" i="1" dirty="0"/>
              <a:t>http://cs.wikipedia.org</a:t>
            </a:r>
            <a:r>
              <a:rPr lang="nl-NL" sz="6400" dirty="0"/>
              <a:t> [online]. [cit. 29.9.2012]. Dostupný </a:t>
            </a:r>
            <a:r>
              <a:rPr lang="cs-CZ" sz="6400" dirty="0" smtClean="0"/>
              <a:t>podle licence </a:t>
            </a:r>
            <a:r>
              <a:rPr lang="cs-CZ" sz="6400" dirty="0" err="1" smtClean="0"/>
              <a:t>Creative</a:t>
            </a:r>
            <a:r>
              <a:rPr lang="cs-CZ" sz="6400" dirty="0" smtClean="0"/>
              <a:t> </a:t>
            </a:r>
            <a:r>
              <a:rPr lang="cs-CZ" sz="6400" dirty="0" err="1" smtClean="0"/>
              <a:t>commons</a:t>
            </a:r>
            <a:r>
              <a:rPr lang="cs-CZ" sz="6400" dirty="0" smtClean="0"/>
              <a:t> </a:t>
            </a:r>
            <a:r>
              <a:rPr lang="nl-NL" sz="6400" dirty="0" smtClean="0"/>
              <a:t>na </a:t>
            </a:r>
            <a:r>
              <a:rPr lang="nl-NL" sz="6400" dirty="0"/>
              <a:t>WWW: &lt;http://cs.wikipedia.org/wiki/Soubor:Argiope_bruennichi.jpeg&gt;. 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Obr. 2: </a:t>
            </a:r>
            <a:r>
              <a:rPr lang="nl-NL" sz="6400" i="1" dirty="0"/>
              <a:t>http://commons.wikimedia.org</a:t>
            </a:r>
            <a:r>
              <a:rPr lang="nl-NL" sz="6400" dirty="0"/>
              <a:t> [online]. [cit. 29.9.2012]. Dostupný </a:t>
            </a:r>
            <a:r>
              <a:rPr lang="cs-CZ" sz="6400" dirty="0"/>
              <a:t>podle licence </a:t>
            </a:r>
            <a:r>
              <a:rPr lang="cs-CZ" sz="6400" dirty="0" err="1"/>
              <a:t>Creative</a:t>
            </a:r>
            <a:r>
              <a:rPr lang="cs-CZ" sz="6400" dirty="0"/>
              <a:t> </a:t>
            </a:r>
            <a:r>
              <a:rPr lang="cs-CZ" sz="6400" dirty="0" err="1"/>
              <a:t>commons</a:t>
            </a:r>
            <a:r>
              <a:rPr lang="cs-CZ" sz="6400" dirty="0"/>
              <a:t> </a:t>
            </a:r>
            <a:r>
              <a:rPr lang="nl-NL" sz="6400" dirty="0" smtClean="0"/>
              <a:t>na </a:t>
            </a:r>
            <a:r>
              <a:rPr lang="nl-NL" sz="6400" dirty="0"/>
              <a:t>WWW: &lt;http://commons.wikimedia.org/wiki/File:Pandinus_imperator_iii.PNG?uselang=cs&gt;. </a:t>
            </a:r>
            <a:endParaRPr lang="cs-CZ" sz="6400" dirty="0"/>
          </a:p>
          <a:p>
            <a:pPr marL="0" indent="0">
              <a:buNone/>
            </a:pPr>
            <a:r>
              <a:rPr lang="cs-CZ" sz="6400" dirty="0" smtClean="0"/>
              <a:t>Obr. 3: DDC</a:t>
            </a:r>
            <a:r>
              <a:rPr lang="nl-NL" sz="6400" dirty="0"/>
              <a:t>. </a:t>
            </a:r>
            <a:r>
              <a:rPr lang="nl-NL" sz="6400" i="1" dirty="0"/>
              <a:t>http://commons.wikimedia.org</a:t>
            </a:r>
            <a:r>
              <a:rPr lang="nl-NL" sz="6400" dirty="0"/>
              <a:t> [online]. [cit. 29.9.2012]. Dostupný </a:t>
            </a:r>
            <a:r>
              <a:rPr lang="cs-CZ" sz="6400" dirty="0" smtClean="0"/>
              <a:t>jako volné dílo </a:t>
            </a:r>
            <a:r>
              <a:rPr lang="nl-NL" sz="6400" dirty="0" smtClean="0"/>
              <a:t>na </a:t>
            </a:r>
            <a:r>
              <a:rPr lang="nl-NL" sz="6400" dirty="0"/>
              <a:t>WWW: &lt;http://commons.wikimedia.org/wiki/File:Life_cycle_of_ticks_family_ixodidae.PNG?uselang=cs</a:t>
            </a:r>
            <a:r>
              <a:rPr lang="nl-NL" sz="6400" dirty="0" smtClean="0"/>
              <a:t>&gt;.</a:t>
            </a:r>
            <a:endParaRPr lang="cs-CZ" sz="6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6400" dirty="0" smtClean="0"/>
              <a:t>Obr. 4: </a:t>
            </a:r>
            <a:r>
              <a:rPr lang="cs-CZ" sz="6400" dirty="0"/>
              <a:t>NOAA. </a:t>
            </a:r>
            <a:r>
              <a:rPr lang="cs-CZ" sz="6400" i="1" dirty="0"/>
              <a:t>http://commons.wikimedia.org</a:t>
            </a:r>
            <a:r>
              <a:rPr lang="cs-CZ" sz="6400" dirty="0"/>
              <a:t> [online]. [cit. 29.9.2012]. Dostupný jako volné dílo </a:t>
            </a:r>
            <a:r>
              <a:rPr lang="cs-CZ" sz="6400" dirty="0" smtClean="0"/>
              <a:t> na </a:t>
            </a:r>
            <a:r>
              <a:rPr lang="cs-CZ" sz="6400" dirty="0"/>
              <a:t>WWW: &lt;http://commons.wikimedia.org/wiki/</a:t>
            </a:r>
            <a:r>
              <a:rPr lang="cs-CZ" sz="6400" dirty="0" err="1"/>
              <a:t>File:Shrimp_nauplius.jpg</a:t>
            </a:r>
            <a:r>
              <a:rPr lang="cs-CZ" sz="6400" dirty="0"/>
              <a:t>&gt;. </a:t>
            </a:r>
          </a:p>
          <a:p>
            <a:pPr marL="0" indent="0">
              <a:buNone/>
            </a:pPr>
            <a:r>
              <a:rPr lang="cs-CZ" sz="6400" dirty="0" smtClean="0"/>
              <a:t>Obr. 5, 7: převzato z </a:t>
            </a:r>
            <a:r>
              <a:rPr lang="cs-CZ" sz="6400" dirty="0"/>
              <a:t>SEDLÁK, Edmund. </a:t>
            </a:r>
            <a:r>
              <a:rPr lang="cs-CZ" sz="6400" i="1" dirty="0"/>
              <a:t>Zoologie bezobratlých</a:t>
            </a:r>
            <a:r>
              <a:rPr lang="cs-CZ" sz="6400" dirty="0"/>
              <a:t>. Brno: Masarykova universita, 2003, ISBN 80-210-2892-0. 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Obr. 6: </a:t>
            </a:r>
            <a:r>
              <a:rPr lang="cs-CZ" sz="6400" dirty="0"/>
              <a:t>HAECKEL, Ernst. </a:t>
            </a:r>
            <a:r>
              <a:rPr lang="cs-CZ" sz="6400" i="1" dirty="0"/>
              <a:t>http://cs.wikipedia.org</a:t>
            </a:r>
            <a:r>
              <a:rPr lang="cs-CZ" sz="6400" dirty="0"/>
              <a:t> [online]. [cit. 29.9.2012]. Dostupný </a:t>
            </a:r>
            <a:r>
              <a:rPr lang="cs-CZ" sz="6400" dirty="0" smtClean="0"/>
              <a:t>jako volné dílo na </a:t>
            </a:r>
            <a:r>
              <a:rPr lang="cs-CZ" sz="6400" dirty="0"/>
              <a:t>WWW: &lt;http://cs.wikipedia.org/wiki/Soubor:Carcinus_</a:t>
            </a:r>
            <a:r>
              <a:rPr lang="cs-CZ" sz="6400" dirty="0" err="1"/>
              <a:t>maenas</a:t>
            </a:r>
            <a:r>
              <a:rPr lang="cs-CZ" sz="6400" dirty="0"/>
              <a:t>,_zoea_larva.png</a:t>
            </a:r>
            <a:r>
              <a:rPr lang="cs-CZ" sz="6400" dirty="0" smtClean="0"/>
              <a:t>&gt;.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 </a:t>
            </a:r>
            <a:r>
              <a:rPr lang="nl-NL" sz="1600" dirty="0" smtClean="0"/>
              <a:t> 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26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Obr. 8: převzato z 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Obr. 9: PLOS.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29.9.2012].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Soubor:Daphnia_magna.png</a:t>
            </a:r>
            <a:r>
              <a:rPr lang="cs-CZ" sz="1600" dirty="0"/>
              <a:t>&gt;.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1600" dirty="0"/>
              <a:t>Obr. </a:t>
            </a:r>
            <a:r>
              <a:rPr lang="cs-CZ" sz="1600" dirty="0" smtClean="0"/>
              <a:t>10:  </a:t>
            </a:r>
            <a:r>
              <a:rPr lang="cs-CZ" sz="1600" dirty="0"/>
              <a:t>MIKE KRÜGER.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29.9.2012].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File:Daphnia_spec.jpg?uselang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288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Klepítkatci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Jsou odděleného pohlaví se zřetelným pohlavním dimorfismem (samečkové výrazně menší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Spermie </a:t>
            </a:r>
            <a:r>
              <a:rPr lang="cs-CZ" sz="2800" dirty="0"/>
              <a:t>ve </a:t>
            </a:r>
            <a:r>
              <a:rPr lang="cs-CZ" sz="2800" dirty="0" err="1"/>
              <a:t>spermatoforech</a:t>
            </a:r>
            <a:r>
              <a:rPr lang="cs-CZ" sz="2800" dirty="0"/>
              <a:t> přenáší samečci pedipalpami do </a:t>
            </a:r>
            <a:r>
              <a:rPr lang="cs-CZ" sz="2800" dirty="0" smtClean="0"/>
              <a:t>semenného</a:t>
            </a:r>
            <a:br>
              <a:rPr lang="cs-CZ" sz="2800" dirty="0" smtClean="0"/>
            </a:br>
            <a:r>
              <a:rPr lang="cs-CZ" sz="2800" dirty="0" smtClean="0"/>
              <a:t>vaku </a:t>
            </a:r>
            <a:r>
              <a:rPr lang="cs-CZ" sz="2800" dirty="0"/>
              <a:t>samice.</a:t>
            </a:r>
          </a:p>
          <a:p>
            <a:r>
              <a:rPr lang="cs-CZ" sz="2800" dirty="0"/>
              <a:t>U pavouků je </a:t>
            </a:r>
            <a:r>
              <a:rPr lang="cs-CZ" sz="2800" dirty="0" smtClean="0"/>
              <a:t>běžný</a:t>
            </a:r>
            <a:br>
              <a:rPr lang="cs-CZ" sz="2800" dirty="0" smtClean="0"/>
            </a:br>
            <a:r>
              <a:rPr lang="cs-CZ" sz="2800" dirty="0" smtClean="0"/>
              <a:t>manželský kanibalismus - </a:t>
            </a:r>
            <a:br>
              <a:rPr lang="cs-CZ" sz="2800" dirty="0" smtClean="0"/>
            </a:br>
            <a:r>
              <a:rPr lang="cs-CZ" sz="2800" dirty="0" smtClean="0"/>
              <a:t>u </a:t>
            </a:r>
            <a:r>
              <a:rPr lang="cs-CZ" sz="2800" dirty="0"/>
              <a:t>křižáka pruhovaného až </a:t>
            </a:r>
            <a:r>
              <a:rPr lang="cs-CZ" sz="2800" dirty="0" smtClean="0"/>
              <a:t>z 50%.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16027" r="30320" b="13787"/>
          <a:stretch/>
        </p:blipFill>
        <p:spPr bwMode="auto">
          <a:xfrm>
            <a:off x="6026623" y="3212976"/>
            <a:ext cx="2371169" cy="28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860032" y="5741991"/>
            <a:ext cx="832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Klepítkatci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Častá je péče o potomstvo.</a:t>
            </a:r>
          </a:p>
          <a:p>
            <a:r>
              <a:rPr lang="cs-CZ" sz="2800" dirty="0"/>
              <a:t>Samičky štírů jsou </a:t>
            </a:r>
            <a:r>
              <a:rPr lang="cs-CZ" sz="2800" dirty="0" err="1"/>
              <a:t>vejcoživorodé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mláďata </a:t>
            </a:r>
            <a:r>
              <a:rPr lang="cs-CZ" sz="2800" dirty="0"/>
              <a:t>nosí na </a:t>
            </a:r>
            <a:r>
              <a:rPr lang="cs-CZ" sz="2800" dirty="0" smtClean="0"/>
              <a:t>těle</a:t>
            </a:r>
            <a:br>
              <a:rPr lang="cs-CZ" sz="2800" dirty="0" smtClean="0"/>
            </a:br>
            <a:r>
              <a:rPr lang="cs-CZ" sz="2800" dirty="0" smtClean="0"/>
              <a:t>až </a:t>
            </a:r>
            <a:r>
              <a:rPr lang="cs-CZ" sz="2800" dirty="0"/>
              <a:t>do jejich 4 svlékání.</a:t>
            </a:r>
          </a:p>
          <a:p>
            <a:r>
              <a:rPr lang="cs-CZ" sz="2800" dirty="0"/>
              <a:t>Roztoči </a:t>
            </a:r>
            <a:r>
              <a:rPr lang="cs-CZ" sz="2800" dirty="0" smtClean="0"/>
              <a:t>mají</a:t>
            </a:r>
            <a:br>
              <a:rPr lang="cs-CZ" sz="2800" dirty="0" smtClean="0"/>
            </a:br>
            <a:r>
              <a:rPr lang="cs-CZ" sz="2800" dirty="0" smtClean="0"/>
              <a:t>vývoj nepřímý</a:t>
            </a:r>
            <a:br>
              <a:rPr lang="cs-CZ" sz="2800" dirty="0" smtClean="0"/>
            </a:br>
            <a:r>
              <a:rPr lang="cs-CZ" sz="2800" dirty="0" smtClean="0"/>
              <a:t>(</a:t>
            </a:r>
            <a:r>
              <a:rPr lang="cs-CZ" sz="2800" dirty="0"/>
              <a:t>larva má 6 noh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nymfa </a:t>
            </a:r>
            <a:r>
              <a:rPr lang="cs-CZ" sz="2800" dirty="0"/>
              <a:t>8 noh).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1570" r="11844"/>
          <a:stretch/>
        </p:blipFill>
        <p:spPr bwMode="auto">
          <a:xfrm>
            <a:off x="5803529" y="970063"/>
            <a:ext cx="2584895" cy="26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47" y="3789040"/>
            <a:ext cx="5039648" cy="26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8024" y="310031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87824" y="606552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747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Korýši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/>
              <a:t>Jsou většinou </a:t>
            </a:r>
            <a:r>
              <a:rPr lang="cs-CZ" sz="3000" dirty="0" err="1"/>
              <a:t>gonochoristé</a:t>
            </a:r>
            <a:r>
              <a:rPr lang="cs-CZ" sz="3000" dirty="0" smtClean="0"/>
              <a:t>.</a:t>
            </a:r>
          </a:p>
          <a:p>
            <a:r>
              <a:rPr lang="cs-CZ" sz="3000" dirty="0"/>
              <a:t>Výjimku tvoří přisedlé druhy a někteří cizopasníci</a:t>
            </a:r>
            <a:r>
              <a:rPr lang="cs-CZ" sz="3000" dirty="0" smtClean="0"/>
              <a:t>.</a:t>
            </a:r>
          </a:p>
          <a:p>
            <a:r>
              <a:rPr lang="cs-CZ" sz="3000" dirty="0"/>
              <a:t>Vývin je často nepřímý.</a:t>
            </a:r>
          </a:p>
          <a:p>
            <a:r>
              <a:rPr lang="cs-CZ" sz="3000" dirty="0"/>
              <a:t>U nižších korýšů je </a:t>
            </a:r>
            <a:r>
              <a:rPr lang="cs-CZ" sz="3000" dirty="0" smtClean="0"/>
              <a:t>larva nauplius: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má </a:t>
            </a:r>
            <a:r>
              <a:rPr lang="cs-CZ" sz="3000" dirty="0"/>
              <a:t>oválný </a:t>
            </a:r>
            <a:r>
              <a:rPr lang="cs-CZ" sz="3000" dirty="0" smtClean="0"/>
              <a:t>tvar,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3 </a:t>
            </a:r>
            <a:r>
              <a:rPr lang="cs-CZ" sz="3000" dirty="0"/>
              <a:t>páry plovacích </a:t>
            </a:r>
            <a:r>
              <a:rPr lang="cs-CZ" sz="3000" dirty="0" smtClean="0"/>
              <a:t>končetin (</a:t>
            </a:r>
            <a:r>
              <a:rPr lang="cs-CZ" sz="3000" dirty="0" err="1" smtClean="0"/>
              <a:t>antenuly</a:t>
            </a:r>
            <a:r>
              <a:rPr lang="cs-CZ" sz="3000" dirty="0"/>
              <a:t>, </a:t>
            </a:r>
            <a:r>
              <a:rPr lang="cs-CZ" sz="3000" dirty="0" smtClean="0"/>
              <a:t>antény, mandibuly),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nepárové </a:t>
            </a:r>
            <a:r>
              <a:rPr lang="cs-CZ" sz="3000" dirty="0"/>
              <a:t>naupliové </a:t>
            </a:r>
            <a:r>
              <a:rPr lang="cs-CZ" sz="3000" dirty="0" smtClean="0"/>
              <a:t>očko.</a:t>
            </a:r>
          </a:p>
          <a:p>
            <a:pPr marL="342000" indent="-342000"/>
            <a:r>
              <a:rPr lang="cs-CZ" sz="3000" dirty="0" smtClean="0"/>
              <a:t>Později </a:t>
            </a:r>
            <a:r>
              <a:rPr lang="cs-CZ" sz="3000" dirty="0"/>
              <a:t>se další </a:t>
            </a:r>
            <a:r>
              <a:rPr lang="cs-CZ" sz="3000" dirty="0" smtClean="0"/>
              <a:t>články vytvářejí </a:t>
            </a:r>
            <a:r>
              <a:rPr lang="cs-CZ" sz="3000" dirty="0"/>
              <a:t>v zadní části těla</a:t>
            </a:r>
            <a:r>
              <a:rPr lang="cs-CZ" sz="3000" dirty="0" smtClean="0"/>
              <a:t>,</a:t>
            </a:r>
            <a:br>
              <a:rPr lang="cs-CZ" sz="3000" dirty="0" smtClean="0"/>
            </a:br>
            <a:r>
              <a:rPr lang="cs-CZ" sz="3000" dirty="0" smtClean="0"/>
              <a:t>až </a:t>
            </a:r>
            <a:r>
              <a:rPr lang="cs-CZ" sz="3000" dirty="0"/>
              <a:t>vznikne dospělec</a:t>
            </a:r>
            <a:r>
              <a:rPr lang="cs-CZ" sz="3000" dirty="0" smtClean="0"/>
              <a:t>.</a:t>
            </a:r>
            <a:endParaRPr lang="cs-CZ" sz="3000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2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Larva nauplius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cs-CZ" sz="2800" dirty="0" smtClean="0"/>
              <a:t>Larva nauplius žábronožky solné.</a:t>
            </a:r>
            <a:endParaRPr lang="cs-CZ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0464"/>
            <a:ext cx="286543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08304" y="5085184"/>
            <a:ext cx="576064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4" name="Picture 6" descr="C:\Users\Uzivatel\Documents\Naskenováno\hmyz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42342" r="57302" b="44139"/>
          <a:stretch/>
        </p:blipFill>
        <p:spPr bwMode="auto">
          <a:xfrm rot="10800000">
            <a:off x="4691594" y="2628083"/>
            <a:ext cx="3227215" cy="25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60302" y="5537568"/>
            <a:ext cx="94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12160" y="546513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6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Korýši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U </a:t>
            </a:r>
            <a:r>
              <a:rPr lang="cs-CZ" sz="2800" dirty="0"/>
              <a:t>některých vyšších  </a:t>
            </a:r>
            <a:r>
              <a:rPr lang="cs-CZ" sz="2800" dirty="0" smtClean="0"/>
              <a:t>korýšů </a:t>
            </a:r>
            <a:r>
              <a:rPr lang="cs-CZ" sz="2800" dirty="0"/>
              <a:t>(</a:t>
            </a:r>
            <a:r>
              <a:rPr lang="cs-CZ" sz="2800" dirty="0" smtClean="0"/>
              <a:t>krabi) je </a:t>
            </a:r>
            <a:r>
              <a:rPr lang="cs-CZ" sz="2800" dirty="0"/>
              <a:t>vývoj přes larvu </a:t>
            </a:r>
            <a:r>
              <a:rPr lang="cs-CZ" sz="2800" dirty="0" err="1"/>
              <a:t>zöeu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" b="9101"/>
          <a:stretch/>
        </p:blipFill>
        <p:spPr bwMode="auto">
          <a:xfrm>
            <a:off x="5148064" y="3280448"/>
            <a:ext cx="2676525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91804"/>
            <a:ext cx="2808312" cy="269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 flipH="1">
            <a:off x="6588224" y="5589240"/>
            <a:ext cx="477766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95736" y="57692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24340" y="5679887"/>
            <a:ext cx="90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44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Korýši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Raci a perloočky </a:t>
            </a:r>
            <a:r>
              <a:rPr lang="cs-CZ" sz="2800" dirty="0" smtClean="0"/>
              <a:t>mají vývin </a:t>
            </a:r>
            <a:r>
              <a:rPr lang="cs-CZ" sz="2800" dirty="0"/>
              <a:t>přímý.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 smtClean="0"/>
              <a:t>Perloočka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Perloočky se rozmnožují partenogenezí. 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36" y="2564904"/>
            <a:ext cx="3974888" cy="2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51721" y="42210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5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Partenogeneze perlooček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 </a:t>
            </a:r>
            <a:r>
              <a:rPr lang="cs-CZ" sz="2800" dirty="0"/>
              <a:t>létě vznikají z diploidních samiček bez oplození zase samičky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Tyto samičky mívají různý tvar těla.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spcAft>
                <a:spcPts val="600"/>
              </a:spcAft>
            </a:pPr>
            <a:r>
              <a:rPr lang="cs-CZ" sz="2600" dirty="0" smtClean="0"/>
              <a:t>Popis obrázku: </a:t>
            </a:r>
          </a:p>
          <a:p>
            <a:pPr marL="342000" indent="-34200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jarní forma se zaoblenou</a:t>
            </a:r>
            <a:br>
              <a:rPr lang="cs-CZ" sz="2600" dirty="0" smtClean="0"/>
            </a:br>
            <a:r>
              <a:rPr lang="cs-CZ" sz="2600" dirty="0" smtClean="0"/>
              <a:t> hlavou </a:t>
            </a:r>
          </a:p>
          <a:p>
            <a:pPr marL="342000" indent="-34200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přechodná forma</a:t>
            </a:r>
          </a:p>
          <a:p>
            <a:pPr marL="342000" indent="-34200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letní forma s hrotitou </a:t>
            </a:r>
            <a:br>
              <a:rPr lang="cs-CZ" sz="2600" dirty="0" smtClean="0"/>
            </a:br>
            <a:r>
              <a:rPr lang="cs-CZ" sz="2600" dirty="0" smtClean="0"/>
              <a:t>hlavou</a:t>
            </a:r>
            <a:endParaRPr lang="cs-CZ" sz="2600" dirty="0"/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pic>
        <p:nvPicPr>
          <p:cNvPr id="4" name="Picture 2" descr="C:\Users\Uzivatel\Documents\Naskenováno\hmyz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t="26245" r="57701" b="62810"/>
          <a:stretch/>
        </p:blipFill>
        <p:spPr bwMode="auto">
          <a:xfrm>
            <a:off x="4644008" y="4005064"/>
            <a:ext cx="2749221" cy="17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08104" y="5989930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7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76" b="7815"/>
          <a:stretch/>
        </p:blipFill>
        <p:spPr bwMode="auto">
          <a:xfrm>
            <a:off x="2987824" y="4509120"/>
            <a:ext cx="3312368" cy="18970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Partenogeneze perlooček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Na podzim dochází k redukčnímu dělení a líhnou se samičky i samečkové, kteří brzy oplodní mladé samičky.</a:t>
            </a:r>
          </a:p>
          <a:p>
            <a:r>
              <a:rPr lang="cs-CZ" sz="2800" dirty="0" smtClean="0"/>
              <a:t>Oplozená </a:t>
            </a:r>
            <a:r>
              <a:rPr lang="cs-CZ" sz="2800" dirty="0"/>
              <a:t>vajíčka mají obaly z chitinu, které je chrání před vyschnutím přes zimu.</a:t>
            </a:r>
          </a:p>
          <a:p>
            <a:r>
              <a:rPr lang="cs-CZ" sz="2800" dirty="0"/>
              <a:t>Na jaře se z nich líhnou opět partenogenetické samičky.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77247" y="6033703"/>
            <a:ext cx="1008112" cy="37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4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923</Words>
  <Application>Microsoft Office PowerPoint</Application>
  <PresentationFormat>Předvádění na obrazovce (4:3)</PresentationFormat>
  <Paragraphs>129</Paragraphs>
  <Slides>14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Rozmnožování klepítkatců a korýšů</vt:lpstr>
      <vt:lpstr>Klepítkatci</vt:lpstr>
      <vt:lpstr> Klepítkatci</vt:lpstr>
      <vt:lpstr>Korýši</vt:lpstr>
      <vt:lpstr>Larva nauplius</vt:lpstr>
      <vt:lpstr>Korýši</vt:lpstr>
      <vt:lpstr>Korýši</vt:lpstr>
      <vt:lpstr>Partenogeneze perlooček</vt:lpstr>
      <vt:lpstr>Partenogeneze perlooček</vt:lpstr>
      <vt:lpstr>Řešte úkol</vt:lpstr>
      <vt:lpstr>Řešte úkol</vt:lpstr>
      <vt:lpstr>Řešte úkol</vt:lpstr>
      <vt:lpstr>Informační 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72</cp:revision>
  <dcterms:created xsi:type="dcterms:W3CDTF">2012-06-18T15:15:37Z</dcterms:created>
  <dcterms:modified xsi:type="dcterms:W3CDTF">2013-09-15T16:50:47Z</dcterms:modified>
</cp:coreProperties>
</file>