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1" r:id="rId3"/>
    <p:sldId id="257" r:id="rId4"/>
    <p:sldId id="263" r:id="rId5"/>
    <p:sldId id="258" r:id="rId6"/>
    <p:sldId id="264" r:id="rId7"/>
    <p:sldId id="266" r:id="rId8"/>
    <p:sldId id="267" r:id="rId9"/>
    <p:sldId id="268" r:id="rId10"/>
    <p:sldId id="269" r:id="rId11"/>
    <p:sldId id="273" r:id="rId12"/>
    <p:sldId id="272" r:id="rId13"/>
    <p:sldId id="262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5" autoAdjust="0"/>
    <p:restoredTop sz="94660"/>
  </p:normalViewPr>
  <p:slideViewPr>
    <p:cSldViewPr>
      <p:cViewPr>
        <p:scale>
          <a:sx n="70" d="100"/>
          <a:sy n="70" d="100"/>
        </p:scale>
        <p:origin x="-130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534C7-6D7E-4ABC-A568-F3A30D95DB2B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A4B1C-089F-4529-AA25-5251A549AC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14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OPIOŁA, Jerzy. </a:t>
            </a:r>
            <a:r>
              <a:rPr lang="pl-PL" i="1" dirty="0" smtClean="0"/>
              <a:t>http://commons.wikimedia.org</a:t>
            </a:r>
            <a:r>
              <a:rPr lang="pl-PL" dirty="0" smtClean="0"/>
              <a:t> [online]. [cit. 29.9.2012]. Dostupný na WWW: &lt;http://commons.wikimedia.org/wiki/File:Plebeius_argus_BS17.jpg?uselang=cs&gt;.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A4B1C-089F-4529-AA25-5251A549ACD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17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Papáček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A4B1C-089F-4529-AA25-5251A549ACD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4712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A4B1C-089F-4529-AA25-5251A549ACD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49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FDC7F1">
                <a:alpha val="42745"/>
              </a:srgbClr>
            </a:gs>
            <a:gs pos="73000">
              <a:srgbClr val="FFC000">
                <a:lumMod val="88000"/>
                <a:lumOff val="12000"/>
                <a:alpha val="24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bg1"/>
            </a:gs>
            <a:gs pos="73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Rozmnožování hmyzu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942327"/>
              </p:ext>
            </p:extLst>
          </p:nvPr>
        </p:nvGraphicFramePr>
        <p:xfrm>
          <a:off x="729020" y="2492896"/>
          <a:ext cx="7666515" cy="3114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/>
                        <a:t>  Biologie - biologie živočichů</a:t>
                      </a: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ročník  čtyřletého G a 7. </a:t>
                      </a:r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ročník osmiletého G</a:t>
                      </a:r>
                      <a:endParaRPr lang="cs-CZ" smtClean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Prezentace je určena  k doplnění a procvičení  rozmnožování hmyzu.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Postupně procházíme listy prezentace . Úkoly  pro samostatné procvičení jsou </a:t>
                      </a:r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 </a:t>
                      </a:r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stranách až 12.</a:t>
                      </a:r>
                      <a:endParaRPr lang="cs-CZ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RNDr. </a:t>
                      </a:r>
                      <a:r>
                        <a:rPr lang="cs-CZ" smtClean="0"/>
                        <a:t>Ilona Houšková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VY_32_INOVACE_33_BHOU014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77" y="188640"/>
            <a:ext cx="774858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25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úkol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/>
              <a:t>Úkol: </a:t>
            </a:r>
            <a:endParaRPr lang="cs-CZ" dirty="0" smtClean="0"/>
          </a:p>
          <a:p>
            <a:pPr>
              <a:spcAft>
                <a:spcPts val="1800"/>
              </a:spcAft>
            </a:pPr>
            <a:r>
              <a:rPr lang="cs-CZ" dirty="0" smtClean="0"/>
              <a:t>Charakterizujte </a:t>
            </a:r>
            <a:r>
              <a:rPr lang="cs-CZ" dirty="0" smtClean="0"/>
              <a:t>proměnu nedokonalou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b="1" dirty="0"/>
              <a:t>Řešení</a:t>
            </a:r>
            <a:r>
              <a:rPr lang="cs-CZ" b="1" dirty="0" smtClean="0"/>
              <a:t>:</a:t>
            </a:r>
          </a:p>
          <a:p>
            <a:r>
              <a:rPr lang="cs-CZ" dirty="0"/>
              <a:t>Proměna nedokonalá má tyto </a:t>
            </a:r>
            <a:r>
              <a:rPr lang="cs-CZ" dirty="0" smtClean="0"/>
              <a:t>fáze: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Oplozené vajíčko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Larva </a:t>
            </a:r>
            <a:r>
              <a:rPr lang="cs-CZ" dirty="0"/>
              <a:t>= nymfa podobná dospělci (vytváří se základy křídel, složené oči, většinou shodné ústní ústrojí s dospělcem, článkované nohy). Při posledním svlékání se u nich vyvíjejí pohlavní </a:t>
            </a:r>
            <a:r>
              <a:rPr lang="cs-CZ" dirty="0" smtClean="0"/>
              <a:t>orgány.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Imago </a:t>
            </a:r>
            <a:r>
              <a:rPr lang="cs-CZ" dirty="0"/>
              <a:t>– pohlavně dospělí jedinec.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833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Řešte úkol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000" b="1" dirty="0"/>
              <a:t>Úkol: </a:t>
            </a:r>
            <a:endParaRPr lang="cs-CZ" sz="3000" dirty="0" smtClean="0"/>
          </a:p>
          <a:p>
            <a:pPr>
              <a:spcAft>
                <a:spcPts val="1800"/>
              </a:spcAft>
            </a:pPr>
            <a:r>
              <a:rPr lang="cs-CZ" sz="3000" dirty="0" smtClean="0"/>
              <a:t>Charakterizujte </a:t>
            </a:r>
            <a:r>
              <a:rPr lang="cs-CZ" sz="3000" dirty="0"/>
              <a:t>proměnu dokonalou</a:t>
            </a:r>
            <a:r>
              <a:rPr lang="cs-CZ" sz="3000" dirty="0" smtClean="0"/>
              <a:t>.</a:t>
            </a:r>
          </a:p>
          <a:p>
            <a:pPr marL="0" indent="0">
              <a:buNone/>
            </a:pPr>
            <a:r>
              <a:rPr lang="cs-CZ" sz="3000" b="1" dirty="0" smtClean="0"/>
              <a:t>Řešení:</a:t>
            </a:r>
          </a:p>
          <a:p>
            <a:r>
              <a:rPr lang="cs-CZ" sz="3000" dirty="0"/>
              <a:t>Proměna dokonalá má tyto fáze:</a:t>
            </a:r>
          </a:p>
          <a:p>
            <a:pPr lvl="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3000" dirty="0"/>
              <a:t>Oplozené vajíčko</a:t>
            </a:r>
          </a:p>
          <a:p>
            <a:pPr lvl="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3000" dirty="0"/>
              <a:t>Dospělci nepodobná larva (jednoduché oči, nemá viditelné základy křídel, často jiné ústní ústrojí).</a:t>
            </a:r>
          </a:p>
          <a:p>
            <a:pPr lvl="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3000" dirty="0"/>
              <a:t>Larva několikrát se svléká a mění se na klidové stádium kuklu.</a:t>
            </a:r>
          </a:p>
          <a:p>
            <a:pPr lvl="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3000" dirty="0"/>
              <a:t>Kukla praská a objevuje se imago =dospělec.</a:t>
            </a:r>
          </a:p>
          <a:p>
            <a:pPr marL="514350" indent="-514350">
              <a:buFont typeface="+mj-lt"/>
              <a:buAutoNum type="arabicPeriod"/>
            </a:pPr>
            <a:endParaRPr lang="cs-CZ" sz="28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418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úkol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/>
              <a:t>Úkol: </a:t>
            </a:r>
            <a:endParaRPr lang="cs-CZ" sz="2800" dirty="0" smtClean="0"/>
          </a:p>
          <a:p>
            <a:r>
              <a:rPr lang="cs-CZ" sz="2800" dirty="0" smtClean="0"/>
              <a:t>Popište </a:t>
            </a:r>
            <a:r>
              <a:rPr lang="cs-CZ" sz="2800" dirty="0"/>
              <a:t>obrázek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b="1" dirty="0" smtClean="0"/>
              <a:t>Řešení:</a:t>
            </a:r>
            <a:endParaRPr lang="cs-CZ" sz="2800" dirty="0" smtClean="0"/>
          </a:p>
          <a:p>
            <a:pPr marL="457200" indent="-457200">
              <a:buFont typeface="+mj-lt"/>
              <a:buAutoNum type="alphaLcParenR"/>
            </a:pPr>
            <a:r>
              <a:rPr lang="cs-CZ" sz="2800" dirty="0" smtClean="0"/>
              <a:t>housenka</a:t>
            </a:r>
            <a:endParaRPr lang="cs-CZ" sz="2800" dirty="0"/>
          </a:p>
          <a:p>
            <a:pPr marL="457200" indent="-457200">
              <a:buFont typeface="+mj-lt"/>
              <a:buAutoNum type="alphaLcParenR"/>
            </a:pPr>
            <a:r>
              <a:rPr lang="cs-CZ" sz="2800" dirty="0"/>
              <a:t>zámotek (kokon)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800" dirty="0"/>
              <a:t>kukla vyjmutá ze zámotku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800" dirty="0"/>
              <a:t>sameček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800" dirty="0"/>
              <a:t>samička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62265"/>
            <a:ext cx="3810000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15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Informační zdroje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600" dirty="0"/>
              <a:t>JELÍNEK, Jan; ZICHÁČEK, Vladimír. </a:t>
            </a:r>
            <a:r>
              <a:rPr lang="cs-CZ" sz="1600" i="1" dirty="0"/>
              <a:t>Biologie pro gymnázia</a:t>
            </a:r>
            <a:r>
              <a:rPr lang="cs-CZ" sz="1600" dirty="0"/>
              <a:t>. Olomouc: Nakladatelství Olomouc, 2007, ISBN 978-80-7182-213-4. </a:t>
            </a:r>
          </a:p>
          <a:p>
            <a:pPr marL="0" indent="0">
              <a:buNone/>
            </a:pPr>
            <a:r>
              <a:rPr lang="cs-CZ" sz="1600" dirty="0"/>
              <a:t>PAPÁČEK, Miroslav; MATĚNOVI, Vlasta A Josef; SOLDÁN, Tomáš. </a:t>
            </a:r>
            <a:r>
              <a:rPr lang="cs-CZ" sz="1600" i="1" dirty="0"/>
              <a:t>Zoologie</a:t>
            </a:r>
            <a:r>
              <a:rPr lang="cs-CZ" sz="1600" dirty="0"/>
              <a:t>. Praha: </a:t>
            </a:r>
            <a:r>
              <a:rPr lang="cs-CZ" sz="1600" dirty="0" err="1"/>
              <a:t>Scientia</a:t>
            </a:r>
            <a:r>
              <a:rPr lang="cs-CZ" sz="1600" dirty="0"/>
              <a:t>, 2000, ISBN 80-7183-203-0. </a:t>
            </a:r>
          </a:p>
          <a:p>
            <a:pPr marL="0" indent="0">
              <a:buNone/>
            </a:pPr>
            <a:r>
              <a:rPr lang="cs-CZ" sz="1600" dirty="0"/>
              <a:t>KUBIŠTOVÁ, Iva; JŮVOVÁ, Alena. </a:t>
            </a:r>
            <a:r>
              <a:rPr lang="cs-CZ" sz="1600" i="1" dirty="0"/>
              <a:t>Přehled zoologie</a:t>
            </a:r>
            <a:r>
              <a:rPr lang="cs-CZ" sz="1600" dirty="0"/>
              <a:t>. Brno: </a:t>
            </a:r>
            <a:r>
              <a:rPr lang="cs-CZ" sz="1600" dirty="0" err="1"/>
              <a:t>Paido</a:t>
            </a:r>
            <a:r>
              <a:rPr lang="cs-CZ" sz="1600" dirty="0"/>
              <a:t>, 1984, ISBN 80-901737-4-8.</a:t>
            </a:r>
          </a:p>
          <a:p>
            <a:pPr marL="0" indent="0">
              <a:buNone/>
            </a:pPr>
            <a:r>
              <a:rPr lang="cs-CZ" sz="1600" dirty="0"/>
              <a:t>ALTMANN,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1971.</a:t>
            </a:r>
          </a:p>
          <a:p>
            <a:pPr marL="0" indent="0">
              <a:buNone/>
            </a:pPr>
            <a:r>
              <a:rPr lang="cs-CZ" sz="1600" dirty="0"/>
              <a:t>SEDLÁK, Edmund. </a:t>
            </a:r>
            <a:r>
              <a:rPr lang="cs-CZ" sz="1600" i="1" dirty="0"/>
              <a:t>Zoologie bezobratlých</a:t>
            </a:r>
            <a:r>
              <a:rPr lang="cs-CZ" sz="1600" dirty="0"/>
              <a:t>. Brno: Masarykova universita, 2003, ISBN 80-210-2892-0.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1: </a:t>
            </a:r>
            <a:r>
              <a:rPr lang="cs-CZ" sz="1600" dirty="0"/>
              <a:t>KARWATH, André. </a:t>
            </a:r>
            <a:r>
              <a:rPr lang="cs-CZ" sz="1600" i="1" dirty="0"/>
              <a:t>http://cs.wikipedia.org</a:t>
            </a:r>
            <a:r>
              <a:rPr lang="cs-CZ" sz="1600" dirty="0"/>
              <a:t> [online]. [cit. 29.9.2012]. Dostupný </a:t>
            </a:r>
            <a:r>
              <a:rPr lang="cs-CZ" sz="1600" dirty="0" smtClean="0"/>
              <a:t>podle licence </a:t>
            </a:r>
            <a:r>
              <a:rPr lang="cs-CZ" sz="1600" dirty="0" err="1" smtClean="0"/>
              <a:t>Creative</a:t>
            </a:r>
            <a:r>
              <a:rPr lang="cs-CZ" sz="1600" dirty="0" smtClean="0"/>
              <a:t> </a:t>
            </a:r>
            <a:r>
              <a:rPr lang="cs-CZ" sz="1600" dirty="0" err="1" smtClean="0"/>
              <a:t>commons</a:t>
            </a:r>
            <a:r>
              <a:rPr lang="cs-CZ" sz="1600" dirty="0" smtClean="0"/>
              <a:t> na </a:t>
            </a:r>
            <a:r>
              <a:rPr lang="cs-CZ" sz="1600" dirty="0"/>
              <a:t>WWW: &lt;http://cs.wikipedia.org/wiki/Soubor:Aphididae_%28aka%29.jpg&gt;.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2, 3: převzato </a:t>
            </a:r>
            <a:r>
              <a:rPr lang="cs-CZ" sz="1600" dirty="0"/>
              <a:t>z PAPÁČEK, Miroslav; MATĚNOVI, Vlasta A Josef; SOLDÁN, Tomáš. </a:t>
            </a:r>
            <a:r>
              <a:rPr lang="cs-CZ" sz="1600" i="1" dirty="0"/>
              <a:t>Zoologie</a:t>
            </a:r>
            <a:r>
              <a:rPr lang="cs-CZ" sz="1600" dirty="0"/>
              <a:t>. Praha: </a:t>
            </a:r>
            <a:r>
              <a:rPr lang="cs-CZ" sz="1600" dirty="0" err="1"/>
              <a:t>Scientia</a:t>
            </a:r>
            <a:r>
              <a:rPr lang="cs-CZ" sz="1600" dirty="0"/>
              <a:t>, 2000, ISBN 80-7183-203-0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Obr. 4, 6, 8 : převzato z  </a:t>
            </a:r>
            <a:r>
              <a:rPr lang="cs-CZ" sz="1600" dirty="0"/>
              <a:t>SEDLÁK, Edmund. </a:t>
            </a:r>
            <a:r>
              <a:rPr lang="cs-CZ" sz="1600" i="1" dirty="0"/>
              <a:t>Zoologie bezobratlých</a:t>
            </a:r>
            <a:r>
              <a:rPr lang="cs-CZ" sz="1600" dirty="0"/>
              <a:t>. Brno: Masarykova universita, 2003, ISBN 80-210-2892-0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Obr. 5, 7: převzato z  </a:t>
            </a:r>
            <a:r>
              <a:rPr lang="cs-CZ" sz="1600" dirty="0"/>
              <a:t>JELÍNEK, Jan; ZICHÁČEK, Vladimír. </a:t>
            </a:r>
            <a:r>
              <a:rPr lang="cs-CZ" sz="1600" i="1" dirty="0"/>
              <a:t>Biologie pro gymnázia</a:t>
            </a:r>
            <a:r>
              <a:rPr lang="cs-CZ" sz="1600" dirty="0"/>
              <a:t>. Olomouc: Nakladatelství Olomouc, 2007, ISBN 978-80-7182-213-4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Obr. 9: </a:t>
            </a:r>
            <a:r>
              <a:rPr lang="pl-PL" sz="1600" dirty="0"/>
              <a:t>OPIOŁA, Jerzy. </a:t>
            </a:r>
            <a:r>
              <a:rPr lang="pl-PL" sz="1600" i="1" dirty="0"/>
              <a:t>http://commons.wikimedia.org</a:t>
            </a:r>
            <a:r>
              <a:rPr lang="pl-PL" sz="1600" dirty="0"/>
              <a:t> [online]. [cit. 29.9.2012]. </a:t>
            </a:r>
            <a:r>
              <a:rPr lang="pl-PL" sz="1600" dirty="0" smtClean="0"/>
              <a:t>Dostupný </a:t>
            </a:r>
            <a:r>
              <a:rPr lang="cs-CZ" sz="1600" dirty="0"/>
              <a:t>podle licence </a:t>
            </a:r>
            <a:r>
              <a:rPr lang="cs-CZ" sz="1600" dirty="0" err="1"/>
              <a:t>Creative</a:t>
            </a:r>
            <a:r>
              <a:rPr lang="cs-CZ" sz="1600" dirty="0"/>
              <a:t> </a:t>
            </a:r>
            <a:r>
              <a:rPr lang="cs-CZ" sz="1600" dirty="0" err="1"/>
              <a:t>commons</a:t>
            </a:r>
            <a:r>
              <a:rPr lang="pl-PL" sz="1600" dirty="0" smtClean="0"/>
              <a:t> </a:t>
            </a:r>
            <a:r>
              <a:rPr lang="pl-PL" sz="1600" dirty="0"/>
              <a:t>na WWW: &lt;http://commons.wikimedia.org/wiki/File:Plebeius_argus_BS17.jpg?uselang=cs</a:t>
            </a:r>
            <a:r>
              <a:rPr lang="pl-PL" sz="1600" dirty="0" smtClean="0"/>
              <a:t>&gt;.</a:t>
            </a:r>
          </a:p>
          <a:p>
            <a:pPr marL="0" indent="0">
              <a:buNone/>
            </a:pPr>
            <a:r>
              <a:rPr lang="pl-PL" sz="1600" dirty="0" smtClean="0"/>
              <a:t>Obr. 10: foto autorka</a:t>
            </a:r>
            <a:endParaRPr lang="cs-CZ" sz="1600" dirty="0"/>
          </a:p>
          <a:p>
            <a:pPr marL="0" indent="0">
              <a:buNone/>
            </a:pPr>
            <a:r>
              <a:rPr lang="cs-CZ" sz="1600" dirty="0" smtClean="0"/>
              <a:t> </a:t>
            </a: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4227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Vzdušnicovci</a:t>
            </a:r>
            <a:r>
              <a:rPr lang="cs-CZ" sz="4000" b="1" dirty="0"/>
              <a:t> - hmyz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Jsou vždy </a:t>
            </a:r>
            <a:r>
              <a:rPr lang="cs-CZ" sz="2800" dirty="0" err="1" smtClean="0"/>
              <a:t>gonochoristé</a:t>
            </a:r>
            <a:r>
              <a:rPr lang="cs-CZ" sz="2800" dirty="0" smtClean="0"/>
              <a:t>, </a:t>
            </a:r>
            <a:r>
              <a:rPr lang="cs-CZ" sz="2800" dirty="0"/>
              <a:t>často s výrazným pohlavním dimorfismem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4" r="3508"/>
          <a:stretch/>
        </p:blipFill>
        <p:spPr bwMode="auto">
          <a:xfrm>
            <a:off x="2699792" y="2924944"/>
            <a:ext cx="4203510" cy="356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092280" y="6237312"/>
            <a:ext cx="832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9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53288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Vzdušnicovci</a:t>
            </a:r>
            <a:r>
              <a:rPr lang="cs-CZ" sz="4000" b="1" dirty="0"/>
              <a:t> - </a:t>
            </a:r>
            <a:r>
              <a:rPr lang="cs-CZ" sz="4000" b="1" dirty="0" smtClean="0"/>
              <a:t>hmyz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Oplození </a:t>
            </a:r>
            <a:r>
              <a:rPr lang="cs-CZ" sz="2800" dirty="0"/>
              <a:t>je vnitřní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Často </a:t>
            </a:r>
            <a:r>
              <a:rPr lang="cs-CZ" sz="2800" dirty="0"/>
              <a:t>se setkáváme také </a:t>
            </a:r>
            <a:r>
              <a:rPr lang="cs-CZ" sz="2800" dirty="0" smtClean="0"/>
              <a:t>se střídáním </a:t>
            </a:r>
            <a:r>
              <a:rPr lang="cs-CZ" sz="2800" dirty="0"/>
              <a:t>partenogeneze s pohlavním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rozmnožováním </a:t>
            </a:r>
            <a:r>
              <a:rPr lang="cs-CZ" sz="2800" dirty="0"/>
              <a:t>(pakobylky</a:t>
            </a:r>
            <a:r>
              <a:rPr lang="cs-CZ" sz="2800" dirty="0" smtClean="0"/>
              <a:t>,</a:t>
            </a:r>
            <a:br>
              <a:rPr lang="cs-CZ" sz="2800" dirty="0" smtClean="0"/>
            </a:br>
            <a:r>
              <a:rPr lang="cs-CZ" sz="2800" dirty="0" smtClean="0"/>
              <a:t>mšice).</a:t>
            </a:r>
          </a:p>
          <a:p>
            <a:r>
              <a:rPr lang="cs-CZ" sz="2800" dirty="0"/>
              <a:t>Vývin je vždy nepřímý</a:t>
            </a:r>
            <a:r>
              <a:rPr lang="cs-CZ" sz="2800" dirty="0" smtClean="0"/>
              <a:t>,</a:t>
            </a:r>
            <a:br>
              <a:rPr lang="cs-CZ" sz="2800" dirty="0" smtClean="0"/>
            </a:br>
            <a:r>
              <a:rPr lang="cs-CZ" sz="2800" dirty="0" smtClean="0"/>
              <a:t>tzv</a:t>
            </a:r>
            <a:r>
              <a:rPr lang="cs-CZ" sz="2800" dirty="0"/>
              <a:t>. </a:t>
            </a:r>
            <a:r>
              <a:rPr lang="cs-CZ" sz="2800" dirty="0" smtClean="0"/>
              <a:t>metamorfóza.</a:t>
            </a:r>
          </a:p>
          <a:p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9" b="11445"/>
          <a:stretch/>
        </p:blipFill>
        <p:spPr bwMode="auto">
          <a:xfrm>
            <a:off x="5094882" y="3827859"/>
            <a:ext cx="2668340" cy="201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94882" y="6021288"/>
            <a:ext cx="1133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1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00682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Hmyz - metamorfóza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b="1" dirty="0" smtClean="0"/>
              <a:t>Proměna </a:t>
            </a:r>
            <a:r>
              <a:rPr lang="cs-CZ" sz="2800" b="1" dirty="0"/>
              <a:t>nedokonalá</a:t>
            </a:r>
            <a:r>
              <a:rPr lang="cs-CZ" sz="2800" dirty="0"/>
              <a:t> </a:t>
            </a:r>
            <a:endParaRPr lang="cs-CZ" sz="2800" dirty="0" smtClean="0"/>
          </a:p>
          <a:p>
            <a:endParaRPr lang="cs-CZ" dirty="0"/>
          </a:p>
          <a:p>
            <a:endParaRPr lang="cs-CZ" sz="2800" dirty="0" smtClean="0"/>
          </a:p>
          <a:p>
            <a:endParaRPr lang="cs-CZ" dirty="0"/>
          </a:p>
          <a:p>
            <a:endParaRPr lang="cs-CZ" sz="2800" dirty="0" smtClean="0"/>
          </a:p>
          <a:p>
            <a:endParaRPr lang="cs-CZ" dirty="0"/>
          </a:p>
          <a:p>
            <a:endParaRPr lang="cs-CZ" sz="2800" dirty="0" smtClean="0"/>
          </a:p>
          <a:p>
            <a:endParaRPr lang="cs-CZ" sz="2400" dirty="0" smtClean="0"/>
          </a:p>
          <a:p>
            <a:r>
              <a:rPr lang="cs-CZ" sz="2400" dirty="0" smtClean="0"/>
              <a:t>Popis obrázků: V – vajíčko, </a:t>
            </a:r>
            <a:br>
              <a:rPr lang="cs-CZ" sz="2400" dirty="0" smtClean="0"/>
            </a:br>
            <a:r>
              <a:rPr lang="cs-CZ" sz="2400" dirty="0" smtClean="0"/>
              <a:t>N - nymfa, D - dospělec</a:t>
            </a:r>
          </a:p>
          <a:p>
            <a:endParaRPr lang="cs-CZ" sz="2400" dirty="0"/>
          </a:p>
          <a:p>
            <a:endParaRPr lang="cs-CZ" sz="2800" dirty="0" smtClean="0"/>
          </a:p>
          <a:p>
            <a:endParaRPr lang="cs-CZ" dirty="0"/>
          </a:p>
          <a:p>
            <a:endParaRPr lang="cs-CZ" sz="2800" dirty="0" smtClean="0"/>
          </a:p>
          <a:p>
            <a:endParaRPr lang="cs-CZ" dirty="0"/>
          </a:p>
          <a:p>
            <a:endParaRPr lang="cs-CZ" sz="2800" dirty="0" smtClean="0"/>
          </a:p>
          <a:p>
            <a:endParaRPr lang="cs-CZ" dirty="0"/>
          </a:p>
          <a:p>
            <a:endParaRPr lang="cs-CZ" sz="2800" dirty="0" smtClean="0"/>
          </a:p>
          <a:p>
            <a:endParaRPr lang="cs-CZ" dirty="0"/>
          </a:p>
          <a:p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Proměna </a:t>
            </a:r>
            <a:r>
              <a:rPr lang="cs-CZ" b="1" dirty="0" smtClean="0"/>
              <a:t>dokonalá</a:t>
            </a:r>
            <a:r>
              <a:rPr lang="cs-CZ" dirty="0" smtClean="0"/>
              <a:t>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sz="2400" dirty="0" smtClean="0"/>
              <a:t>L – larva, K - kukla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8678"/>
          <a:stretch/>
        </p:blipFill>
        <p:spPr bwMode="auto">
          <a:xfrm>
            <a:off x="827584" y="2132856"/>
            <a:ext cx="3672408" cy="324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Uzivatel\Documents\Naskenováno\hmyza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8" t="13517" r="16946" b="63435"/>
          <a:stretch/>
        </p:blipFill>
        <p:spPr bwMode="auto">
          <a:xfrm rot="10800000">
            <a:off x="5076056" y="2346681"/>
            <a:ext cx="3024336" cy="303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187625" y="2668270"/>
            <a:ext cx="432048" cy="5447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220072" y="2843644"/>
            <a:ext cx="4048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779912" y="6093295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2 a 3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57765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Proměna nedokonalá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sz="3000" dirty="0" smtClean="0"/>
              <a:t>Oplozené vajíčko</a:t>
            </a:r>
          </a:p>
          <a:p>
            <a:pPr lvl="0"/>
            <a:r>
              <a:rPr lang="cs-CZ" sz="3000" dirty="0" smtClean="0"/>
              <a:t>Larva </a:t>
            </a:r>
            <a:r>
              <a:rPr lang="cs-CZ" sz="3000" dirty="0"/>
              <a:t>= nymfa podobná dospělci (vytváří se základy křídel, složené oči, většinou shodné ústní ústrojí s dospělcem, článkované nohy</a:t>
            </a:r>
            <a:r>
              <a:rPr lang="cs-CZ" sz="3000" dirty="0" smtClean="0"/>
              <a:t>).</a:t>
            </a:r>
          </a:p>
          <a:p>
            <a:r>
              <a:rPr lang="cs-CZ" sz="3000" dirty="0"/>
              <a:t>Nymfy se postupně stále více podobají dospělcům, při posledním svlékání se u nich vyvíjejí pohlavní orgány</a:t>
            </a:r>
            <a:r>
              <a:rPr lang="cs-CZ" sz="3000" dirty="0" smtClean="0"/>
              <a:t>.</a:t>
            </a:r>
          </a:p>
          <a:p>
            <a:pPr lvl="0"/>
            <a:r>
              <a:rPr lang="cs-CZ" sz="3000" dirty="0" smtClean="0"/>
              <a:t>Imago </a:t>
            </a:r>
            <a:r>
              <a:rPr lang="cs-CZ" sz="3000" dirty="0"/>
              <a:t>– pohlavně dospělí </a:t>
            </a:r>
            <a:r>
              <a:rPr lang="cs-CZ" sz="3000" dirty="0" smtClean="0"/>
              <a:t>jedinec.</a:t>
            </a:r>
          </a:p>
          <a:p>
            <a:pPr lvl="0"/>
            <a:r>
              <a:rPr lang="cs-CZ" sz="3000" dirty="0" smtClean="0"/>
              <a:t>Takto se rozmnožují např</a:t>
            </a:r>
            <a:r>
              <a:rPr lang="cs-CZ" sz="3000" dirty="0"/>
              <a:t>. vážky, jepice, </a:t>
            </a:r>
            <a:r>
              <a:rPr lang="cs-CZ" sz="3000" dirty="0" smtClean="0"/>
              <a:t>všekazi, </a:t>
            </a:r>
            <a:r>
              <a:rPr lang="cs-CZ" sz="2800" dirty="0" smtClean="0"/>
              <a:t>rovnokřídlý hmyz (kobylky, sarančata), švábi  </a:t>
            </a:r>
            <a:r>
              <a:rPr lang="cs-CZ" sz="2800" dirty="0"/>
              <a:t>a </a:t>
            </a:r>
            <a:r>
              <a:rPr lang="cs-CZ" sz="2800" dirty="0" smtClean="0"/>
              <a:t>ploštice</a:t>
            </a:r>
            <a:r>
              <a:rPr lang="cs-CZ" sz="3000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331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/>
              <a:t>Proměna </a:t>
            </a:r>
            <a:r>
              <a:rPr lang="cs-CZ" sz="4000" b="1" dirty="0" smtClean="0"/>
              <a:t>nedokonalá:</a:t>
            </a:r>
            <a:r>
              <a:rPr lang="cs-CZ" sz="4000" dirty="0" smtClean="0"/>
              <a:t>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cs-CZ" dirty="0" smtClean="0"/>
              <a:t>u švába</a:t>
            </a:r>
          </a:p>
          <a:p>
            <a:pPr>
              <a:buFont typeface="Courier New" pitchFamily="49" charset="0"/>
              <a:buChar char="o"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>
              <a:spcAft>
                <a:spcPts val="1200"/>
              </a:spcAft>
              <a:buFont typeface="Courier New" pitchFamily="49" charset="0"/>
              <a:buChar char="o"/>
            </a:pPr>
            <a:r>
              <a:rPr lang="cs-CZ" dirty="0" smtClean="0"/>
              <a:t> u ploštice: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cs-CZ" sz="2400" dirty="0" smtClean="0"/>
              <a:t>křídlové pochvy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cs-CZ" sz="2400" dirty="0" err="1" smtClean="0"/>
              <a:t>polokrovky</a:t>
            </a:r>
            <a:endParaRPr lang="cs-CZ" sz="24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cs-CZ" sz="2400" dirty="0" smtClean="0"/>
              <a:t>pachové žlázy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cs-CZ" sz="2400" dirty="0" smtClean="0"/>
              <a:t>- c nymfy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 startAt="4"/>
            </a:pPr>
            <a:r>
              <a:rPr lang="cs-CZ" sz="2400" dirty="0" smtClean="0"/>
              <a:t>dospělec</a:t>
            </a:r>
            <a:endParaRPr lang="cs-CZ" sz="2400" dirty="0"/>
          </a:p>
          <a:p>
            <a:pPr>
              <a:buFont typeface="Courier New" pitchFamily="49" charset="0"/>
              <a:buChar char="o"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33"/>
          <a:stretch/>
        </p:blipFill>
        <p:spPr bwMode="auto">
          <a:xfrm>
            <a:off x="3905153" y="3154848"/>
            <a:ext cx="413504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8"/>
          <a:stretch/>
        </p:blipFill>
        <p:spPr bwMode="auto">
          <a:xfrm>
            <a:off x="2591780" y="1088672"/>
            <a:ext cx="5616624" cy="197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236296" y="2780928"/>
            <a:ext cx="164373" cy="2926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067943" y="5085183"/>
            <a:ext cx="2232249" cy="16455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8208404" y="2492896"/>
            <a:ext cx="756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4</a:t>
            </a:r>
            <a:endParaRPr lang="cs-CZ" sz="16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208404" y="5907943"/>
            <a:ext cx="756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5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400669" y="2677562"/>
            <a:ext cx="267675" cy="383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364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Proměna dokonalá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sz="3000" dirty="0" smtClean="0"/>
              <a:t>Oplozené vajíčko.</a:t>
            </a:r>
          </a:p>
          <a:p>
            <a:pPr lvl="0"/>
            <a:r>
              <a:rPr lang="cs-CZ" sz="3000" dirty="0" smtClean="0"/>
              <a:t>Dospělci </a:t>
            </a:r>
            <a:r>
              <a:rPr lang="cs-CZ" sz="3000" dirty="0"/>
              <a:t>nepodobná </a:t>
            </a:r>
            <a:r>
              <a:rPr lang="cs-CZ" sz="3000" dirty="0" smtClean="0"/>
              <a:t>larva</a:t>
            </a:r>
            <a:br>
              <a:rPr lang="cs-CZ" sz="3000" dirty="0" smtClean="0"/>
            </a:br>
            <a:r>
              <a:rPr lang="cs-CZ" sz="3000" dirty="0" smtClean="0"/>
              <a:t>(</a:t>
            </a:r>
            <a:r>
              <a:rPr lang="cs-CZ" sz="3000" dirty="0"/>
              <a:t>jednoduché oči, </a:t>
            </a:r>
            <a:r>
              <a:rPr lang="cs-CZ" sz="3000" dirty="0" smtClean="0"/>
              <a:t>nemá</a:t>
            </a:r>
            <a:br>
              <a:rPr lang="cs-CZ" sz="3000" dirty="0" smtClean="0"/>
            </a:br>
            <a:r>
              <a:rPr lang="cs-CZ" sz="3000" dirty="0" smtClean="0"/>
              <a:t>viditelné </a:t>
            </a:r>
            <a:r>
              <a:rPr lang="cs-CZ" sz="3000" dirty="0"/>
              <a:t>základy křídel</a:t>
            </a:r>
            <a:r>
              <a:rPr lang="cs-CZ" sz="3000" dirty="0" smtClean="0"/>
              <a:t>,</a:t>
            </a:r>
            <a:br>
              <a:rPr lang="cs-CZ" sz="3000" dirty="0" smtClean="0"/>
            </a:br>
            <a:r>
              <a:rPr lang="cs-CZ" sz="3000" dirty="0" smtClean="0"/>
              <a:t> </a:t>
            </a:r>
            <a:r>
              <a:rPr lang="cs-CZ" sz="3000" dirty="0"/>
              <a:t>často jiné ústní ústrojí</a:t>
            </a:r>
            <a:r>
              <a:rPr lang="cs-CZ" sz="3000" dirty="0" smtClean="0"/>
              <a:t>).</a:t>
            </a:r>
          </a:p>
          <a:p>
            <a:pPr lvl="0"/>
            <a:r>
              <a:rPr lang="cs-CZ" sz="3000" dirty="0" smtClean="0"/>
              <a:t>Larva </a:t>
            </a:r>
            <a:r>
              <a:rPr lang="cs-CZ" sz="3000" dirty="0"/>
              <a:t>několikrát se svléká a mění se na klidové </a:t>
            </a:r>
            <a:r>
              <a:rPr lang="cs-CZ" sz="3000" dirty="0" smtClean="0"/>
              <a:t>stádium kuklu.</a:t>
            </a:r>
          </a:p>
          <a:p>
            <a:pPr lvl="0"/>
            <a:r>
              <a:rPr lang="cs-CZ" sz="3000" dirty="0" smtClean="0"/>
              <a:t>Nepohyblivá </a:t>
            </a:r>
            <a:r>
              <a:rPr lang="cs-CZ" sz="3000" dirty="0"/>
              <a:t>kukla (nepřijímá potravu, pohyb omezen, zanikají původní tkáně a vznikají tkáně nové charakteristické pro imago</a:t>
            </a:r>
            <a:r>
              <a:rPr lang="cs-CZ" sz="3000" dirty="0" smtClean="0"/>
              <a:t>).</a:t>
            </a:r>
          </a:p>
          <a:p>
            <a:pPr lvl="0"/>
            <a:r>
              <a:rPr lang="cs-CZ" sz="3000" dirty="0" smtClean="0"/>
              <a:t>Kukla </a:t>
            </a:r>
            <a:r>
              <a:rPr lang="cs-CZ" sz="3000" dirty="0"/>
              <a:t>praská a objevuje se imago =dospělec.</a:t>
            </a:r>
          </a:p>
          <a:p>
            <a:endParaRPr lang="cs-CZ" dirty="0"/>
          </a:p>
        </p:txBody>
      </p:sp>
      <p:pic>
        <p:nvPicPr>
          <p:cNvPr id="1026" name="Picture 2" descr="G:\zaloha NTB Asus\data\fotoDMC\102_PANA\P10202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7" t="22026" r="28193" b="50000"/>
          <a:stretch/>
        </p:blipFill>
        <p:spPr bwMode="auto">
          <a:xfrm>
            <a:off x="4838452" y="1268760"/>
            <a:ext cx="4067033" cy="150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084168" y="2770013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10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27536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/>
              <a:t>Proměna </a:t>
            </a:r>
            <a:r>
              <a:rPr lang="cs-CZ" sz="4000" b="1" dirty="0" smtClean="0"/>
              <a:t>dokonalá</a:t>
            </a:r>
            <a:r>
              <a:rPr lang="cs-CZ" sz="4000" dirty="0" smtClean="0"/>
              <a:t>: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endParaRPr lang="cs-CZ" sz="2800" dirty="0" smtClean="0"/>
          </a:p>
          <a:p>
            <a:pPr>
              <a:buFont typeface="Courier New" pitchFamily="49" charset="0"/>
              <a:buChar char="o"/>
            </a:pPr>
            <a:r>
              <a:rPr lang="cs-CZ" sz="2800" dirty="0" smtClean="0"/>
              <a:t>u můry sosnokaza</a:t>
            </a:r>
          </a:p>
          <a:p>
            <a:pPr>
              <a:buFont typeface="Courier New" pitchFamily="49" charset="0"/>
              <a:buChar char="o"/>
            </a:pPr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  <a:p>
            <a:pPr>
              <a:spcAft>
                <a:spcPts val="1200"/>
              </a:spcAft>
              <a:buFont typeface="Courier New" pitchFamily="49" charset="0"/>
              <a:buChar char="o"/>
            </a:pPr>
            <a:r>
              <a:rPr lang="cs-CZ" sz="2800" dirty="0" smtClean="0"/>
              <a:t>u bource morušového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400" dirty="0" smtClean="0"/>
              <a:t>housenka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400" dirty="0" smtClean="0"/>
              <a:t>zámotek (kokon)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400" dirty="0" smtClean="0"/>
              <a:t>kukla vyjmutá ze zámotku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400" dirty="0" smtClean="0"/>
              <a:t>sameček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400" dirty="0" smtClean="0"/>
              <a:t>samička</a:t>
            </a:r>
          </a:p>
          <a:p>
            <a:pPr marL="457200" indent="-457200">
              <a:buFont typeface="+mj-lt"/>
              <a:buAutoNum type="alphaLcParenR"/>
            </a:pPr>
            <a:endParaRPr lang="cs-CZ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1" b="74450"/>
          <a:stretch/>
        </p:blipFill>
        <p:spPr bwMode="auto">
          <a:xfrm>
            <a:off x="4189862" y="1353541"/>
            <a:ext cx="455259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7"/>
          <a:stretch/>
        </p:blipFill>
        <p:spPr bwMode="auto">
          <a:xfrm>
            <a:off x="4560950" y="3422834"/>
            <a:ext cx="3810415" cy="302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524329" y="2996952"/>
            <a:ext cx="1008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6</a:t>
            </a:r>
            <a:endParaRPr lang="cs-CZ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491881" y="594928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7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96048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Proměna dokonalá</a:t>
            </a:r>
            <a:r>
              <a:rPr lang="cs-CZ" sz="4000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000" dirty="0" smtClean="0"/>
              <a:t>Setkáváme s různými typy kukel:</a:t>
            </a:r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/>
          </a:p>
          <a:p>
            <a:endParaRPr lang="cs-CZ" sz="2800" dirty="0" smtClean="0"/>
          </a:p>
          <a:p>
            <a:pPr marL="0" indent="0">
              <a:buNone/>
            </a:pPr>
            <a:r>
              <a:rPr lang="cs-CZ" sz="2600" dirty="0" smtClean="0"/>
              <a:t>11 – volná kukla chrostíka 	14 – kukla krytá mumiová  motýlů</a:t>
            </a:r>
          </a:p>
          <a:p>
            <a:pPr marL="0" indent="0">
              <a:buNone/>
            </a:pPr>
            <a:r>
              <a:rPr lang="cs-CZ" sz="2600" dirty="0" smtClean="0"/>
              <a:t>12 – volná kukla tesaříka	15 – kukla krytá mumiová komára</a:t>
            </a:r>
          </a:p>
          <a:p>
            <a:pPr marL="0" indent="0">
              <a:buNone/>
            </a:pPr>
            <a:r>
              <a:rPr lang="cs-CZ" sz="2600" dirty="0" smtClean="0"/>
              <a:t>13 – kukla soudečkovitá dvoukřídlých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" r="3344" b="12670"/>
          <a:stretch/>
        </p:blipFill>
        <p:spPr bwMode="auto">
          <a:xfrm>
            <a:off x="1115616" y="2132856"/>
            <a:ext cx="6646459" cy="248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084168" y="551723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8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028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640</Words>
  <Application>Microsoft Office PowerPoint</Application>
  <PresentationFormat>Předvádění na obrazovce (4:3)</PresentationFormat>
  <Paragraphs>151</Paragraphs>
  <Slides>13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Rozmnožování hmyzu</vt:lpstr>
      <vt:lpstr>Vzdušnicovci - hmyz</vt:lpstr>
      <vt:lpstr>Vzdušnicovci - hmyz</vt:lpstr>
      <vt:lpstr>Hmyz - metamorfóza</vt:lpstr>
      <vt:lpstr>Proměna nedokonalá </vt:lpstr>
      <vt:lpstr>Proměna nedokonalá: </vt:lpstr>
      <vt:lpstr>Proměna dokonalá </vt:lpstr>
      <vt:lpstr>Proměna dokonalá:</vt:lpstr>
      <vt:lpstr>Proměna dokonalá </vt:lpstr>
      <vt:lpstr>Řešte úkol</vt:lpstr>
      <vt:lpstr>Řešte úkol</vt:lpstr>
      <vt:lpstr>Řešte úkol</vt:lpstr>
      <vt:lpstr>Informační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Rozmnožování členovců</dc:title>
  <dc:creator>Uzivatel</dc:creator>
  <cp:lastModifiedBy>Uzivatel</cp:lastModifiedBy>
  <cp:revision>28</cp:revision>
  <dcterms:created xsi:type="dcterms:W3CDTF">2012-09-29T15:33:36Z</dcterms:created>
  <dcterms:modified xsi:type="dcterms:W3CDTF">2013-09-15T17:02:51Z</dcterms:modified>
</cp:coreProperties>
</file>