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79" r:id="rId7"/>
    <p:sldId id="267" r:id="rId8"/>
    <p:sldId id="268" r:id="rId9"/>
    <p:sldId id="277" r:id="rId10"/>
    <p:sldId id="278" r:id="rId11"/>
    <p:sldId id="280" r:id="rId12"/>
    <p:sldId id="281" r:id="rId13"/>
    <p:sldId id="266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A8D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A8D6C0">
                <a:lumMod val="88000"/>
                <a:alpha val="9000"/>
              </a:srgbClr>
            </a:gs>
            <a:gs pos="50000">
              <a:srgbClr val="00CC99">
                <a:alpha val="3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Rozmnožování nižších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92444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16. 10 2012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nižších obratlovců.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10 až 12.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" y="116632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r>
              <a:rPr lang="cs-CZ" sz="2800" dirty="0"/>
              <a:t>Na jaké dvě skupiny rozdělujeme obratlovce</a:t>
            </a:r>
            <a:r>
              <a:rPr lang="cs-CZ" sz="2800" dirty="0" smtClean="0"/>
              <a:t>?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2800" dirty="0"/>
              <a:t>Podle prostředí, v němž se vyvíjejí zárodky, rozdělujeme obratlovce na: </a:t>
            </a:r>
            <a:r>
              <a:rPr lang="cs-CZ" sz="2800" dirty="0" err="1"/>
              <a:t>bezblanné</a:t>
            </a:r>
            <a:r>
              <a:rPr lang="cs-CZ" sz="2800" dirty="0"/>
              <a:t> </a:t>
            </a:r>
            <a:r>
              <a:rPr lang="cs-CZ" sz="2800" dirty="0" err="1"/>
              <a:t>Anamnia</a:t>
            </a:r>
            <a:r>
              <a:rPr lang="cs-CZ" sz="2800" dirty="0"/>
              <a:t> (kruhoústí, paryby, ryby, obojživelníci) a </a:t>
            </a:r>
            <a:r>
              <a:rPr lang="cs-CZ" sz="2800" dirty="0" err="1"/>
              <a:t>blanaté</a:t>
            </a:r>
            <a:r>
              <a:rPr lang="cs-CZ" sz="2800" dirty="0"/>
              <a:t> </a:t>
            </a:r>
            <a:r>
              <a:rPr lang="cs-CZ" sz="2800" dirty="0" err="1"/>
              <a:t>Amniota</a:t>
            </a:r>
            <a:r>
              <a:rPr lang="cs-CZ" sz="2800" dirty="0"/>
              <a:t> (plazi, ptáci, savci).</a:t>
            </a:r>
          </a:p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  <a:endParaRPr lang="cs-CZ" sz="2800" b="1" dirty="0" smtClean="0"/>
          </a:p>
          <a:p>
            <a:r>
              <a:rPr lang="cs-CZ" sz="2800" dirty="0" smtClean="0"/>
              <a:t>Charakterizujte </a:t>
            </a:r>
            <a:r>
              <a:rPr lang="cs-CZ" sz="2800" dirty="0" smtClean="0"/>
              <a:t>obě skupiny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r>
              <a:rPr lang="cs-CZ" sz="2800" dirty="0" err="1"/>
              <a:t>Bezblanní</a:t>
            </a:r>
            <a:r>
              <a:rPr lang="cs-CZ" sz="2800" dirty="0"/>
              <a:t> kladou vejce do vody, zárodky nemají zárodečné obaly. Vejce </a:t>
            </a:r>
            <a:r>
              <a:rPr lang="cs-CZ" sz="2800" dirty="0" err="1"/>
              <a:t>blanatých</a:t>
            </a:r>
            <a:r>
              <a:rPr lang="cs-CZ" sz="2800" dirty="0"/>
              <a:t> se vyvíjejí mimo vodu, vodní prostředí nahrazuje tekutina uvnitř zárodečných obalů.</a:t>
            </a:r>
          </a:p>
          <a:p>
            <a:pPr>
              <a:spcAft>
                <a:spcPts val="1200"/>
              </a:spcAft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5084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pPr>
              <a:spcAft>
                <a:spcPts val="1800"/>
              </a:spcAft>
            </a:pPr>
            <a:r>
              <a:rPr lang="cs-CZ" sz="2800" dirty="0"/>
              <a:t>Popište rozmnožování paryb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Oplození je vnitřní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Vejce </a:t>
            </a:r>
            <a:r>
              <a:rPr lang="cs-CZ" sz="2800" dirty="0"/>
              <a:t>jsou velká, bývají uchycena na rostlinách, ve štěrbinách skal nebo na dně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Každé </a:t>
            </a:r>
            <a:r>
              <a:rPr lang="cs-CZ" sz="2800" dirty="0"/>
              <a:t>vejce obsahuje žloutek, který zajišťuje výživu zárodku po dobu jeho </a:t>
            </a:r>
            <a:r>
              <a:rPr lang="cs-CZ" sz="2800" dirty="0" smtClean="0"/>
              <a:t>vývoje.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Mnohé </a:t>
            </a:r>
            <a:r>
              <a:rPr lang="cs-CZ" sz="2800" dirty="0"/>
              <a:t>druhy jsou živorodé, gonády jsou párové.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4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/>
              <a:t>Popište rozmnožování ryb.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Řešení:</a:t>
            </a:r>
            <a:endParaRPr lang="cs-CZ" sz="2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 smtClean="0"/>
              <a:t>Ryby </a:t>
            </a:r>
            <a:r>
              <a:rPr lang="cs-CZ" sz="2800" dirty="0" smtClean="0"/>
              <a:t>mají </a:t>
            </a:r>
            <a:r>
              <a:rPr lang="cs-CZ" sz="2800" dirty="0"/>
              <a:t>párové </a:t>
            </a:r>
            <a:r>
              <a:rPr lang="cs-CZ" sz="2800" dirty="0" smtClean="0"/>
              <a:t>gonády</a:t>
            </a:r>
            <a:r>
              <a:rPr lang="cs-CZ" sz="28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 smtClean="0"/>
              <a:t>Samčí </a:t>
            </a:r>
            <a:r>
              <a:rPr lang="cs-CZ" sz="2800" dirty="0"/>
              <a:t>produkují mlíčí, v samičích se vytváří </a:t>
            </a:r>
            <a:r>
              <a:rPr lang="cs-CZ" sz="2800" dirty="0" smtClean="0"/>
              <a:t>jikry.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 smtClean="0"/>
              <a:t>Oplození </a:t>
            </a:r>
            <a:r>
              <a:rPr lang="cs-CZ" sz="2800" dirty="0"/>
              <a:t>je vnější, vývoj je </a:t>
            </a:r>
            <a:r>
              <a:rPr lang="cs-CZ" sz="2800" dirty="0" smtClean="0"/>
              <a:t>přímý. </a:t>
            </a:r>
            <a:endParaRPr lang="cs-CZ" sz="2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 smtClean="0"/>
              <a:t>Plůdek </a:t>
            </a:r>
            <a:r>
              <a:rPr lang="cs-CZ" sz="2800" dirty="0"/>
              <a:t>je podobný dospělým rybám.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 smtClean="0"/>
              <a:t>ALTMANN</a:t>
            </a:r>
            <a:r>
              <a:rPr lang="cs-CZ" sz="1600" dirty="0"/>
              <a:t>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fr-FR" sz="1600" dirty="0"/>
              <a:t>EMBREUS. </a:t>
            </a:r>
            <a:r>
              <a:rPr lang="fr-FR" sz="1600" i="1" dirty="0"/>
              <a:t>http://commons.wikimedia.org</a:t>
            </a:r>
            <a:r>
              <a:rPr lang="fr-FR" sz="1600" dirty="0"/>
              <a:t> [online]. [cit. 29.9.2012]. Dostupný </a:t>
            </a:r>
            <a:r>
              <a:rPr lang="cs-CZ" sz="1600" dirty="0"/>
              <a:t>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fr-FR" sz="1600" dirty="0" smtClean="0"/>
              <a:t>na </a:t>
            </a:r>
            <a:r>
              <a:rPr lang="fr-FR" sz="1600" dirty="0"/>
              <a:t>WWW: &lt;http://commons.wikimedia.org/wiki/File:Boa_constrictor_constrictor_guyana.JPG?uselang=cs</a:t>
            </a:r>
            <a:r>
              <a:rPr lang="fr-FR" sz="1600" dirty="0" smtClean="0"/>
              <a:t>&gt;.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převzato </a:t>
            </a:r>
            <a:r>
              <a:rPr lang="cs-CZ" sz="1600" dirty="0"/>
              <a:t>z 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HARTLEY, William W..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29.9.2012]. Dostupný </a:t>
            </a:r>
            <a:r>
              <a:rPr lang="cs-CZ" sz="1600" dirty="0" err="1" smtClean="0"/>
              <a:t>jqko</a:t>
            </a:r>
            <a:r>
              <a:rPr lang="cs-CZ" sz="1600" dirty="0" smtClean="0"/>
              <a:t> volné dílo na </a:t>
            </a:r>
            <a:r>
              <a:rPr lang="cs-CZ" sz="1600" dirty="0"/>
              <a:t>WWW: </a:t>
            </a:r>
            <a:r>
              <a:rPr lang="cs-CZ" sz="1600" dirty="0" smtClean="0"/>
              <a:t>&lt;http</a:t>
            </a:r>
            <a:r>
              <a:rPr lang="cs-CZ" sz="1600" dirty="0"/>
              <a:t>://</a:t>
            </a:r>
            <a:r>
              <a:rPr lang="cs-CZ" sz="1600" dirty="0" smtClean="0"/>
              <a:t>cs.wikipedia.org/wiki/</a:t>
            </a:r>
            <a:r>
              <a:rPr lang="cs-CZ" sz="1600" dirty="0" err="1" smtClean="0"/>
              <a:t>Soubor:Atlantischer_Lachs.jpg</a:t>
            </a:r>
            <a:r>
              <a:rPr lang="cs-CZ" sz="1600" dirty="0" smtClean="0"/>
              <a:t>&gt;. </a:t>
            </a:r>
            <a:r>
              <a:rPr lang="fr-FR" sz="1600" dirty="0" smtClean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4: KILS.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16.10.2012].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Soubor:LeptocephalusConger.jpg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HANSON</a:t>
            </a:r>
            <a:r>
              <a:rPr lang="cs-CZ" sz="1600" dirty="0"/>
              <a:t>, Jon.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16.10.2012].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</a:t>
            </a:r>
            <a:r>
              <a:rPr lang="cs-CZ" sz="1600" dirty="0" err="1"/>
              <a:t>vhttp</a:t>
            </a:r>
            <a:r>
              <a:rPr lang="cs-CZ" sz="1600" dirty="0"/>
              <a:t>://cs.wikipedia.org/wiki/</a:t>
            </a:r>
            <a:r>
              <a:rPr lang="cs-CZ" sz="1600" dirty="0" err="1"/>
              <a:t>Soubor:Manta_birostris-Thailand.jpg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40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8: 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na WWW: &lt;http://commons.wikimedia.org/wiki/</a:t>
            </a:r>
            <a:r>
              <a:rPr lang="cs-CZ" sz="1600" dirty="0" err="1"/>
              <a:t>File:Salamander_Larve.jpg?uselang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9 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na WWW: &lt;http://commons.wikimedia.org/wiki/File:Feuersalamander_geb%C3%A4ndert1.jpg?uselang=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10: SPAANS, Piet.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na WWW: &lt;http://commons.wikimedia.org/wiki/File:MesotritonAlpestrisLarva1.JPG?uselang=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Obr.11: SPAANS, Piet.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30.9.2012]. Dostupný na WWW: &lt;http://cs.wikipedia.org/wiki/</a:t>
            </a:r>
            <a:r>
              <a:rPr lang="cs-CZ" sz="1600" dirty="0" err="1"/>
              <a:t>Soubor:TriturusCristatusMiddleSizedLarva.JPG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12: </a:t>
            </a:r>
            <a:r>
              <a:rPr lang="nl-NL" sz="1600" dirty="0"/>
              <a:t>ANEVRISME. </a:t>
            </a:r>
            <a:r>
              <a:rPr lang="nl-NL" sz="1600" i="1" dirty="0"/>
              <a:t>http://commons.wikimedia.org</a:t>
            </a:r>
            <a:r>
              <a:rPr lang="nl-NL" sz="1600" dirty="0"/>
              <a:t> [online]. [cit. 30.9.2012]. Dostupný na WWW: &lt;http://commons.wikimedia.org/wiki/File:Triturus_alpestris.jpg?uselang=cs&gt;.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06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Obratlovci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většinou </a:t>
            </a:r>
            <a:r>
              <a:rPr lang="cs-CZ" sz="2800" dirty="0" err="1" smtClean="0"/>
              <a:t>gonochoristé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Hermafroditismus </a:t>
            </a:r>
            <a:r>
              <a:rPr lang="cs-CZ" sz="2800" dirty="0"/>
              <a:t>se vyskytuje jen u některých sliznatek a velmi vzácně </a:t>
            </a:r>
            <a:r>
              <a:rPr lang="cs-CZ" sz="2800" dirty="0" smtClean="0"/>
              <a:t>u ryb </a:t>
            </a:r>
            <a:r>
              <a:rPr lang="cs-CZ" sz="2800" dirty="0"/>
              <a:t>a žab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Partenogeneze je vzácná.</a:t>
            </a:r>
          </a:p>
          <a:p>
            <a:r>
              <a:rPr lang="cs-CZ" sz="2800" dirty="0" smtClean="0"/>
              <a:t>Byla </a:t>
            </a:r>
            <a:r>
              <a:rPr lang="cs-CZ" sz="2800" dirty="0"/>
              <a:t>však popsána např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u </a:t>
            </a:r>
            <a:r>
              <a:rPr lang="cs-CZ" sz="2800" dirty="0"/>
              <a:t>dvou druhů </a:t>
            </a:r>
            <a:r>
              <a:rPr lang="cs-CZ" sz="2800" dirty="0" smtClean="0"/>
              <a:t>žraloků,</a:t>
            </a:r>
            <a:br>
              <a:rPr lang="cs-CZ" sz="2800" dirty="0" smtClean="0"/>
            </a:br>
            <a:r>
              <a:rPr lang="cs-CZ" sz="2800" dirty="0" smtClean="0"/>
              <a:t>u hada </a:t>
            </a:r>
            <a:r>
              <a:rPr lang="cs-CZ" sz="2800" dirty="0" err="1" smtClean="0"/>
              <a:t>slepáka</a:t>
            </a:r>
            <a:r>
              <a:rPr lang="cs-CZ" sz="2800" dirty="0" smtClean="0"/>
              <a:t> květinového,</a:t>
            </a:r>
            <a:br>
              <a:rPr lang="cs-CZ" sz="2800" dirty="0" smtClean="0"/>
            </a:br>
            <a:r>
              <a:rPr lang="cs-CZ" sz="2800" dirty="0" smtClean="0"/>
              <a:t>u hroznýše královského</a:t>
            </a:r>
            <a:br>
              <a:rPr lang="cs-CZ" sz="2800" dirty="0" smtClean="0"/>
            </a:br>
            <a:r>
              <a:rPr lang="cs-CZ" sz="2800" dirty="0" smtClean="0"/>
              <a:t>i u varna komodského.</a:t>
            </a:r>
            <a:endParaRPr lang="cs-CZ" sz="2800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6512" r="25216"/>
          <a:stretch/>
        </p:blipFill>
        <p:spPr bwMode="auto">
          <a:xfrm>
            <a:off x="5413771" y="3284984"/>
            <a:ext cx="2840906" cy="2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6124654"/>
            <a:ext cx="97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001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Obratlovci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Podle prostředí, v němž se vyvíjejí zárodky, rozdělujeme obratlovce </a:t>
            </a:r>
            <a:r>
              <a:rPr lang="cs-CZ" sz="2800" dirty="0" smtClean="0"/>
              <a:t>na: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err="1" smtClean="0"/>
              <a:t>bezblanné</a:t>
            </a:r>
            <a:r>
              <a:rPr lang="cs-CZ" sz="2800" dirty="0" smtClean="0"/>
              <a:t> </a:t>
            </a:r>
            <a:r>
              <a:rPr lang="cs-CZ" sz="2800" dirty="0" err="1"/>
              <a:t>Anamnia</a:t>
            </a:r>
            <a:r>
              <a:rPr lang="cs-CZ" sz="2800" dirty="0"/>
              <a:t> (kruhoústí, paryby, ryby, obojživelníci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err="1" smtClean="0"/>
              <a:t>blanaté</a:t>
            </a:r>
            <a:r>
              <a:rPr lang="cs-CZ" sz="2800" dirty="0" smtClean="0"/>
              <a:t> </a:t>
            </a:r>
            <a:r>
              <a:rPr lang="cs-CZ" sz="2800" dirty="0" err="1"/>
              <a:t>Amniota</a:t>
            </a:r>
            <a:r>
              <a:rPr lang="cs-CZ" sz="2800" dirty="0"/>
              <a:t> (plazi, ptáci, savci).</a:t>
            </a:r>
          </a:p>
          <a:p>
            <a:r>
              <a:rPr lang="cs-CZ" sz="2800" dirty="0" err="1"/>
              <a:t>Bezblanní</a:t>
            </a:r>
            <a:r>
              <a:rPr lang="cs-CZ" sz="2800" dirty="0"/>
              <a:t> kladou vejce do vody, zárodky nemají zárodečné obaly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Vejce </a:t>
            </a:r>
            <a:r>
              <a:rPr lang="cs-CZ" sz="2800" dirty="0" err="1"/>
              <a:t>blanatých</a:t>
            </a:r>
            <a:r>
              <a:rPr lang="cs-CZ" sz="2800" dirty="0"/>
              <a:t> se vyvíjejí mimo vodu, vodní prostředí nahrazuje tekutina uvnitř zárodečných obalů.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4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Kruhoústí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U mihulí jsou gonády </a:t>
            </a:r>
            <a:r>
              <a:rPr lang="cs-CZ" sz="2800" dirty="0" smtClean="0"/>
              <a:t>nepárové.</a:t>
            </a:r>
          </a:p>
          <a:p>
            <a:r>
              <a:rPr lang="cs-CZ" sz="2800" dirty="0" smtClean="0"/>
              <a:t>Třou </a:t>
            </a:r>
            <a:r>
              <a:rPr lang="cs-CZ" sz="2800" dirty="0"/>
              <a:t>se na jaře, z oplozených vajíček se po 14 dnech líhne larva </a:t>
            </a:r>
            <a:r>
              <a:rPr lang="cs-CZ" sz="2800" dirty="0" err="1" smtClean="0"/>
              <a:t>minoha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Minoha</a:t>
            </a:r>
            <a:r>
              <a:rPr lang="cs-CZ" sz="2800" dirty="0" smtClean="0"/>
              <a:t> </a:t>
            </a:r>
            <a:r>
              <a:rPr lang="cs-CZ" sz="2800" dirty="0"/>
              <a:t>se po </a:t>
            </a:r>
            <a:r>
              <a:rPr lang="cs-CZ" sz="2800" dirty="0" smtClean="0"/>
              <a:t>3 - 4 </a:t>
            </a:r>
            <a:r>
              <a:rPr lang="cs-CZ" sz="2800" dirty="0"/>
              <a:t>letech mění v dospělou mihuli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 </a:t>
            </a:r>
            <a:r>
              <a:rPr lang="cs-CZ" sz="2800" dirty="0"/>
              <a:t>dosažení pohlavní dospělosti se mihule vytírají a obvykle zahynou.</a:t>
            </a:r>
          </a:p>
          <a:p>
            <a:r>
              <a:rPr lang="cs-CZ" sz="2800" dirty="0"/>
              <a:t>Gonády sliznatek jsou anatomicky hermafroditické, ale funkční je pouze žláza jednoho pohlaví.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1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Paryby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cs-CZ" sz="2800" dirty="0"/>
              <a:t>Oplození je </a:t>
            </a:r>
            <a:r>
              <a:rPr lang="cs-CZ" sz="2800" dirty="0" smtClean="0"/>
              <a:t>vnitřní.</a:t>
            </a:r>
          </a:p>
          <a:p>
            <a:r>
              <a:rPr lang="cs-CZ" sz="2800" dirty="0" smtClean="0"/>
              <a:t>Vejce </a:t>
            </a:r>
            <a:r>
              <a:rPr lang="cs-CZ" sz="2800" dirty="0"/>
              <a:t>jsou velká, bývají uchycena na </a:t>
            </a:r>
            <a:r>
              <a:rPr lang="cs-CZ" sz="2800" dirty="0" smtClean="0"/>
              <a:t>rostlinách, ve štěrbinách skal nebo na dně.</a:t>
            </a:r>
          </a:p>
          <a:p>
            <a:r>
              <a:rPr lang="cs-CZ" sz="2800" dirty="0"/>
              <a:t>Schránky žraločích vajec jsou velmi pevné a odolné, u jednotlivých druhů </a:t>
            </a:r>
            <a:r>
              <a:rPr lang="cs-CZ" sz="2800" dirty="0" smtClean="0"/>
              <a:t> odlišné.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/>
          <a:stretch/>
        </p:blipFill>
        <p:spPr bwMode="auto">
          <a:xfrm>
            <a:off x="5724128" y="2364828"/>
            <a:ext cx="2401907" cy="31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4725144"/>
            <a:ext cx="200377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72200" y="5733256"/>
            <a:ext cx="99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332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-6100" r="-158" b="25580"/>
          <a:stretch/>
        </p:blipFill>
        <p:spPr bwMode="auto">
          <a:xfrm>
            <a:off x="251520" y="1268760"/>
            <a:ext cx="8704390" cy="5256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Paryby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sz="28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800" dirty="0" smtClean="0">
                <a:solidFill>
                  <a:schemeClr val="bg1"/>
                </a:solidFill>
              </a:rPr>
              <a:t>Každé </a:t>
            </a:r>
            <a:r>
              <a:rPr lang="cs-CZ" sz="2800" dirty="0">
                <a:solidFill>
                  <a:schemeClr val="bg1"/>
                </a:solidFill>
              </a:rPr>
              <a:t>vejce obsahuje žloutek, který zajišťuje výživu zárodku po dobu jeho vývoje.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K vylíhnutí dochází za devět měsíců. Mládě připomíná dospělého jedince, je však menší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Mnohé druhy jsou živorodé, gonády jsou párové.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Vývoj probíhá bez proměny, počet mláďat je 2-4 ročně.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70601" y="6381328"/>
            <a:ext cx="84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608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Ryby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Mají párové </a:t>
            </a:r>
            <a:r>
              <a:rPr lang="cs-CZ" sz="2800" dirty="0" smtClean="0"/>
              <a:t>gonády.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Samčí </a:t>
            </a:r>
            <a:r>
              <a:rPr lang="cs-CZ" sz="2800" dirty="0"/>
              <a:t>produkují mlíčí, v samičích se vytváří jikry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Oplození </a:t>
            </a:r>
            <a:r>
              <a:rPr lang="cs-CZ" sz="2800" dirty="0"/>
              <a:t>je vnější, vývoj je </a:t>
            </a:r>
            <a:r>
              <a:rPr lang="cs-CZ" sz="2800" dirty="0" smtClean="0"/>
              <a:t>přímý.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Plůdek </a:t>
            </a:r>
            <a:r>
              <a:rPr lang="cs-CZ" sz="2800" dirty="0"/>
              <a:t>je podobný dospělým rybám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Místo </a:t>
            </a:r>
            <a:r>
              <a:rPr lang="cs-CZ" sz="2800" dirty="0"/>
              <a:t>tření </a:t>
            </a:r>
            <a:r>
              <a:rPr lang="cs-CZ" sz="2800" dirty="0" smtClean="0"/>
              <a:t>se </a:t>
            </a:r>
            <a:r>
              <a:rPr lang="cs-CZ" sz="2800" dirty="0"/>
              <a:t>nazývá trdliště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Pohlavní dospělosti se dožije asi 1% mláďat.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966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Ryby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dirty="0"/>
              <a:t>Některé ryby se třou pouze jednou za život.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Nejznámější </a:t>
            </a:r>
            <a:r>
              <a:rPr lang="cs-CZ" sz="2800" dirty="0" smtClean="0"/>
              <a:t>je losos</a:t>
            </a:r>
            <a:r>
              <a:rPr lang="cs-CZ" sz="2800" dirty="0"/>
              <a:t>, který převážnou většinu života tráví v </a:t>
            </a:r>
            <a:r>
              <a:rPr lang="cs-CZ" sz="2800" dirty="0" smtClean="0"/>
              <a:t>moři, ke konci života </a:t>
            </a:r>
            <a:r>
              <a:rPr lang="cs-CZ" sz="2800" dirty="0"/>
              <a:t>migruje </a:t>
            </a:r>
            <a:r>
              <a:rPr lang="cs-CZ" sz="2800" dirty="0" smtClean="0"/>
              <a:t>na </a:t>
            </a:r>
            <a:r>
              <a:rPr lang="cs-CZ" sz="2800" dirty="0"/>
              <a:t>rodná </a:t>
            </a:r>
            <a:r>
              <a:rPr lang="cs-CZ" sz="2800" dirty="0" smtClean="0"/>
              <a:t>trdliště</a:t>
            </a:r>
            <a:br>
              <a:rPr lang="cs-CZ" sz="2800" dirty="0" smtClean="0"/>
            </a:br>
            <a:r>
              <a:rPr lang="cs-CZ" sz="2800" dirty="0" smtClean="0"/>
              <a:t>do </a:t>
            </a:r>
            <a:r>
              <a:rPr lang="cs-CZ" sz="2800" dirty="0"/>
              <a:t>horních toků řek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spcBef>
                <a:spcPts val="600"/>
              </a:spcBef>
              <a:buNone/>
            </a:pPr>
            <a:endParaRPr lang="cs-CZ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5355"/>
          <a:stretch/>
        </p:blipFill>
        <p:spPr bwMode="auto">
          <a:xfrm>
            <a:off x="1551433" y="3573016"/>
            <a:ext cx="5400600" cy="239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63888" y="60425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Ryby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Jeho opakem je úhoř. 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Například úhoř říční migruje z evropských řek do Sargasového moře, kde se vytírá</a:t>
            </a:r>
            <a:r>
              <a:rPr lang="cs-CZ" sz="28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Vývoj probíhá přes </a:t>
            </a:r>
            <a:r>
              <a:rPr lang="cs-CZ" sz="2800" dirty="0" smtClean="0"/>
              <a:t>larvu.</a:t>
            </a:r>
            <a:endParaRPr lang="cs-CZ" sz="2800" dirty="0" smtClean="0"/>
          </a:p>
          <a:p>
            <a:pPr>
              <a:spcBef>
                <a:spcPts val="600"/>
              </a:spcBef>
            </a:pPr>
            <a:r>
              <a:rPr lang="cs-CZ" sz="2800" dirty="0"/>
              <a:t>Larva je bezbarvá, pouze oko je černé. Tělo má tvar </a:t>
            </a:r>
            <a:r>
              <a:rPr lang="cs-CZ" sz="2800" dirty="0" smtClean="0"/>
              <a:t>vrbového listu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9" b="3763"/>
          <a:stretch/>
        </p:blipFill>
        <p:spPr bwMode="auto">
          <a:xfrm>
            <a:off x="3491880" y="4221088"/>
            <a:ext cx="4320480" cy="213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566124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066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949</Words>
  <Application>Microsoft Office PowerPoint</Application>
  <PresentationFormat>Předvádění na obrazovce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Rozmnožování nižších obratlovců</vt:lpstr>
      <vt:lpstr>Obratlovci</vt:lpstr>
      <vt:lpstr>Obratlovci</vt:lpstr>
      <vt:lpstr>Kruhoústí</vt:lpstr>
      <vt:lpstr>Paryby</vt:lpstr>
      <vt:lpstr>Paryby</vt:lpstr>
      <vt:lpstr>Ryby</vt:lpstr>
      <vt:lpstr>Ryby</vt:lpstr>
      <vt:lpstr>Ryby</vt:lpstr>
      <vt:lpstr>Řešte úkoly</vt:lpstr>
      <vt:lpstr>Řešte úkol</vt:lpstr>
      <vt:lpstr>Řešte úkol</vt:lpstr>
      <vt:lpstr>Informační zdroje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Rozmnožování strunatců</dc:title>
  <dc:creator>Uzivatel</dc:creator>
  <cp:lastModifiedBy>Houšková, Ilona</cp:lastModifiedBy>
  <cp:revision>42</cp:revision>
  <dcterms:created xsi:type="dcterms:W3CDTF">2012-09-26T19:07:39Z</dcterms:created>
  <dcterms:modified xsi:type="dcterms:W3CDTF">2013-09-17T10:16:02Z</dcterms:modified>
</cp:coreProperties>
</file>