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7" r:id="rId8"/>
    <p:sldId id="268" r:id="rId9"/>
    <p:sldId id="270" r:id="rId10"/>
    <p:sldId id="262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57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86F8D5"/>
            </a:gs>
            <a:gs pos="74000">
              <a:schemeClr val="accent1">
                <a:tint val="44500"/>
                <a:satMod val="160000"/>
                <a:alpha val="3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7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Rozmnožování obojživelníků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69159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obojživelníků.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8 a 9.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 smtClean="0"/>
              <a:t>ALTMANN</a:t>
            </a:r>
            <a:r>
              <a:rPr lang="cs-CZ" sz="1600" dirty="0"/>
              <a:t>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/>
              <a:t>SALIMFADHLEY.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29.9.2012].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Soubor:Frog_in_frogspawn.jpg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FORESMAN.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29.9.2012].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&lt;http://commons.wikimedia.org/wiki/File:Tadpole_%28PSF%29.png?uselang=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</a:t>
            </a:r>
            <a:r>
              <a:rPr lang="en-US" sz="1600" dirty="0"/>
              <a:t>RAINFOREST_HARLEY. </a:t>
            </a:r>
            <a:r>
              <a:rPr lang="en-US" sz="1600" i="1" dirty="0"/>
              <a:t>http://commons.wikimedia.org</a:t>
            </a:r>
            <a:r>
              <a:rPr lang="en-US" sz="1600" dirty="0"/>
              <a:t> [online]. [cit. 29.9.2012]. </a:t>
            </a:r>
            <a:r>
              <a:rPr lang="en-US" sz="1600" dirty="0" err="1"/>
              <a:t>Dostupný</a:t>
            </a:r>
            <a:r>
              <a:rPr lang="en-US" sz="1600" dirty="0"/>
              <a:t> </a:t>
            </a:r>
            <a:r>
              <a:rPr lang="cs-CZ" sz="1600" dirty="0"/>
              <a:t>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/>
              <a:t>WWW: &lt;http://commons.wikimedia.org/wiki/File:Litoria_xanthomera_tadpole.jpg?uselang=cs&gt;.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10: </a:t>
            </a:r>
            <a:r>
              <a:rPr lang="cs-CZ" sz="1600" dirty="0"/>
              <a:t>SHEBS, Stan.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&lt;http://commons.wikimedia.org/wiki/File:Ambystoma_mexicanum_1.jpg?uselang=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Obr. </a:t>
            </a:r>
            <a:r>
              <a:rPr lang="cs-CZ" sz="1600" dirty="0" smtClean="0"/>
              <a:t>6: </a:t>
            </a:r>
            <a:r>
              <a:rPr lang="cs-CZ" sz="1600" dirty="0"/>
              <a:t>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&lt;http://commons.wikimedia.org/wiki/</a:t>
            </a:r>
            <a:r>
              <a:rPr lang="cs-CZ" sz="1600" dirty="0" err="1"/>
              <a:t>File:Salamander_Larve.jpg?uselang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39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Obr. 9: </a:t>
            </a:r>
            <a:r>
              <a:rPr lang="cs-CZ" sz="1600" dirty="0"/>
              <a:t>SPAANS, Piet.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&lt;http://commons.wikimedia.org/wiki/File:MesotritonAlpestrisLarva1.JPG?uselang=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Obr</a:t>
            </a:r>
            <a:r>
              <a:rPr lang="cs-CZ" sz="1600" dirty="0" smtClean="0"/>
              <a:t>. 7: </a:t>
            </a:r>
            <a:r>
              <a:rPr lang="cs-CZ" sz="1600" dirty="0"/>
              <a:t>SPAANS, Piet.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30.9.2012].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&lt;http://cs.wikipedia.org/wiki/</a:t>
            </a:r>
            <a:r>
              <a:rPr lang="cs-CZ" sz="1600" dirty="0" err="1"/>
              <a:t>Soubor:TriturusCristatusMiddleSizedLarva.JPG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8: </a:t>
            </a:r>
            <a:r>
              <a:rPr lang="nl-NL" sz="1600" dirty="0"/>
              <a:t>ANEVRISME. </a:t>
            </a:r>
            <a:r>
              <a:rPr lang="nl-NL" sz="1600" i="1" dirty="0"/>
              <a:t>http://commons.wikimedia.org</a:t>
            </a:r>
            <a:r>
              <a:rPr lang="nl-NL" sz="1600" dirty="0"/>
              <a:t> [online]. [cit. 30.9.2012]. </a:t>
            </a:r>
            <a:r>
              <a:rPr lang="nl-NL" sz="1600" dirty="0" smtClean="0"/>
              <a:t>Dostupný</a:t>
            </a:r>
            <a:r>
              <a:rPr lang="cs-CZ" sz="1600" dirty="0"/>
              <a:t>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nl-NL" sz="1600" dirty="0" smtClean="0"/>
              <a:t> </a:t>
            </a:r>
            <a:r>
              <a:rPr lang="nl-NL" sz="1600" dirty="0"/>
              <a:t>na WWW: &lt;http://commons.wikimedia.org/wiki/File:Triturus_alpestris.jpg?uselang=cs&gt;.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Obr. </a:t>
            </a:r>
            <a:r>
              <a:rPr lang="cs-CZ" sz="1600" dirty="0" smtClean="0"/>
              <a:t>5 </a:t>
            </a:r>
            <a:r>
              <a:rPr lang="cs-CZ" sz="1600" dirty="0"/>
              <a:t>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30.9.2012].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&lt;http://commons.wikimedia.org/wiki/File:Feuersalamander_geb%C3%A4ndert1.jpg?uselang=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236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Oplození je </a:t>
            </a:r>
            <a:r>
              <a:rPr lang="cs-CZ" sz="2800" dirty="0" smtClean="0"/>
              <a:t>u žab vnější.</a:t>
            </a:r>
          </a:p>
          <a:p>
            <a:r>
              <a:rPr lang="cs-CZ" sz="2800" dirty="0" smtClean="0"/>
              <a:t>Samice </a:t>
            </a:r>
            <a:r>
              <a:rPr lang="cs-CZ" sz="2800" dirty="0"/>
              <a:t>kladou vajíčka v rosolovitém obalu do vody, či vlhkého prostředí.</a:t>
            </a:r>
          </a:p>
          <a:p>
            <a:r>
              <a:rPr lang="cs-CZ" sz="2800" dirty="0" smtClean="0"/>
              <a:t>Snůšky žab mají různý tvar.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                                                  </a:t>
            </a:r>
            <a:r>
              <a:rPr lang="cs-CZ" sz="2000" dirty="0" smtClean="0"/>
              <a:t>skokan hnědý      </a:t>
            </a:r>
          </a:p>
          <a:p>
            <a:pPr marL="0" indent="0">
              <a:buNone/>
            </a:pPr>
            <a:r>
              <a:rPr lang="cs-CZ" sz="2400" dirty="0" smtClean="0"/>
              <a:t>A – ropucha, B – kuňka, C – skokan</a:t>
            </a:r>
            <a:endParaRPr lang="cs-CZ" dirty="0"/>
          </a:p>
        </p:txBody>
      </p:sp>
      <p:pic>
        <p:nvPicPr>
          <p:cNvPr id="4098" name="Picture 2" descr="C:\Users\Uzivatel\Documents\Naskenováno\obratlovci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t="23632" r="25442" b="59190"/>
          <a:stretch/>
        </p:blipFill>
        <p:spPr bwMode="auto">
          <a:xfrm>
            <a:off x="738428" y="3758712"/>
            <a:ext cx="38278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7" y="2790740"/>
            <a:ext cx="3588570" cy="23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23250" y="376274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80312" y="51540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3768" y="60932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993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U žab se z oplozeného vajíčka líhnou larvy pulci bez končetin.</a:t>
            </a:r>
          </a:p>
          <a:p>
            <a:r>
              <a:rPr lang="cs-CZ" sz="3000" dirty="0"/>
              <a:t>Pohybují pomocí ocásku lemovaného plovací blánou.</a:t>
            </a:r>
          </a:p>
          <a:p>
            <a:r>
              <a:rPr lang="cs-CZ" sz="3000" dirty="0"/>
              <a:t>Po stranách hlavy mají keříčkovité žábry, které se postupně změní na vnitřní.</a:t>
            </a:r>
          </a:p>
          <a:p>
            <a:r>
              <a:rPr lang="cs-CZ" sz="3000" dirty="0"/>
              <a:t>Napřed se objeví zadní a potom přední končetiny a dochází ke zkracování ocasu.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4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 - žáby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Pulci žab</a:t>
            </a:r>
            <a:endParaRPr lang="cs-CZ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726" b="4726"/>
          <a:stretch/>
        </p:blipFill>
        <p:spPr bwMode="auto">
          <a:xfrm>
            <a:off x="552557" y="3245372"/>
            <a:ext cx="4596040" cy="290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02611"/>
            <a:ext cx="4148651" cy="267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486916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</a:p>
          <a:p>
            <a:endParaRPr lang="cs-CZ" sz="1600" dirty="0"/>
          </a:p>
          <a:p>
            <a:r>
              <a:rPr lang="cs-CZ" sz="1600" dirty="0" smtClean="0"/>
              <a:t>Obr. 4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987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 - mloci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 smtClean="0"/>
              <a:t>Mloci </a:t>
            </a:r>
            <a:r>
              <a:rPr lang="cs-CZ" sz="3000" dirty="0"/>
              <a:t>a čolci mají oplození vnitřní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Mloci se páří na souši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Oplozená </a:t>
            </a:r>
            <a:r>
              <a:rPr lang="cs-CZ" sz="3000" dirty="0"/>
              <a:t>vajíčka se vyvíjejí v těle samice do dubna, kdy samička klade larvy do studánek a potůčků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okamžiku snesení mají larvy oba páry </a:t>
            </a:r>
            <a:r>
              <a:rPr lang="cs-CZ" sz="3000" dirty="0" smtClean="0"/>
              <a:t>nohou </a:t>
            </a:r>
            <a:r>
              <a:rPr lang="cs-CZ" sz="3000" dirty="0"/>
              <a:t>a vnější žábry.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r="23242" b="7264"/>
          <a:stretch/>
        </p:blipFill>
        <p:spPr bwMode="auto">
          <a:xfrm>
            <a:off x="4599813" y="3930555"/>
            <a:ext cx="4269409" cy="20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55" y="1365759"/>
            <a:ext cx="4601861" cy="16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6340907" y="3212976"/>
            <a:ext cx="967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40907" y="6102588"/>
            <a:ext cx="967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22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Obojživelníci - čolci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/>
              <a:t>Čolci se páří ve vodě.</a:t>
            </a:r>
          </a:p>
          <a:p>
            <a:r>
              <a:rPr lang="cs-CZ" sz="2800" dirty="0"/>
              <a:t>U čolků se nejdříve objeví přední a potom zadní končetiny.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13403" r="14358" b="22596"/>
          <a:stretch/>
        </p:blipFill>
        <p:spPr bwMode="auto">
          <a:xfrm>
            <a:off x="5031136" y="913063"/>
            <a:ext cx="3429296" cy="26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/>
          <a:stretch/>
        </p:blipFill>
        <p:spPr bwMode="auto">
          <a:xfrm>
            <a:off x="323528" y="3573016"/>
            <a:ext cx="4392488" cy="28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2"/>
          <a:stretch/>
        </p:blipFill>
        <p:spPr bwMode="auto">
          <a:xfrm flipH="1">
            <a:off x="4376010" y="4246647"/>
            <a:ext cx="4595532" cy="19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31136" y="6309320"/>
            <a:ext cx="227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         Obr. 9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45784" y="3685353"/>
            <a:ext cx="9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5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 - neotenie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U některých obojživelníků je popsána </a:t>
            </a:r>
            <a:r>
              <a:rPr lang="cs-CZ" sz="2800" dirty="0" err="1" smtClean="0"/>
              <a:t>noetenie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Neotenie </a:t>
            </a:r>
            <a:r>
              <a:rPr lang="cs-CZ" sz="2800" dirty="0"/>
              <a:t>je </a:t>
            </a:r>
            <a:r>
              <a:rPr lang="cs-CZ" sz="2800" dirty="0" smtClean="0"/>
              <a:t>to stav</a:t>
            </a:r>
            <a:r>
              <a:rPr lang="cs-CZ" sz="2800" dirty="0"/>
              <a:t>, kdy </a:t>
            </a:r>
            <a:r>
              <a:rPr lang="cs-CZ" sz="2800" dirty="0" smtClean="0"/>
              <a:t>u dospělce přetrvávají juvenilní znaky (keříčkovité žábry).</a:t>
            </a:r>
          </a:p>
          <a:p>
            <a:r>
              <a:rPr lang="cs-CZ" sz="2800" dirty="0" err="1" smtClean="0"/>
              <a:t>Neoteniční</a:t>
            </a:r>
            <a:r>
              <a:rPr lang="cs-CZ" sz="2800" dirty="0" smtClean="0"/>
              <a:t> </a:t>
            </a:r>
            <a:r>
              <a:rPr lang="cs-CZ" sz="2800" dirty="0"/>
              <a:t>jedinci </a:t>
            </a:r>
            <a:r>
              <a:rPr lang="cs-CZ" sz="2800" dirty="0" smtClean="0"/>
              <a:t>jsou larvy schopné pohlavního rozmnožování.</a:t>
            </a:r>
          </a:p>
          <a:p>
            <a:r>
              <a:rPr lang="cs-CZ" sz="2800" dirty="0" smtClean="0"/>
              <a:t>Nejznámějším </a:t>
            </a:r>
            <a:r>
              <a:rPr lang="cs-CZ" sz="2800" dirty="0"/>
              <a:t>příkladem je </a:t>
            </a:r>
            <a:r>
              <a:rPr lang="cs-CZ" sz="2800" dirty="0" smtClean="0"/>
              <a:t>axolotl mexický.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4949" b="12604"/>
          <a:stretch/>
        </p:blipFill>
        <p:spPr bwMode="auto">
          <a:xfrm>
            <a:off x="4788024" y="1628800"/>
            <a:ext cx="3615301" cy="40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6136" y="5805549"/>
            <a:ext cx="115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</a:rPr>
              <a:t>Obr. 10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Úkol:</a:t>
            </a:r>
            <a:endParaRPr lang="cs-CZ" sz="2800" dirty="0" smtClean="0"/>
          </a:p>
          <a:p>
            <a:r>
              <a:rPr lang="cs-CZ" sz="2800" dirty="0" smtClean="0"/>
              <a:t>Popište rozmnožování žab.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/>
              <a:t>Oplození je u žab vnější. Samice kladou vajíčka v rosolovitém obalu do vody, či vlhkého prostředí. Snůšky žab mají různý tvar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Úkol: </a:t>
            </a:r>
          </a:p>
          <a:p>
            <a:r>
              <a:rPr lang="cs-CZ" sz="2800" dirty="0" smtClean="0"/>
              <a:t>Uveďte</a:t>
            </a:r>
            <a:r>
              <a:rPr lang="cs-CZ" sz="2800" dirty="0"/>
              <a:t>, čí </a:t>
            </a:r>
            <a:r>
              <a:rPr lang="cs-CZ" sz="2800" dirty="0" smtClean="0"/>
              <a:t>vajíčka jsou</a:t>
            </a:r>
            <a:br>
              <a:rPr lang="cs-CZ" sz="2800" dirty="0" smtClean="0"/>
            </a:br>
            <a:r>
              <a:rPr lang="cs-CZ" sz="2800" dirty="0" smtClean="0"/>
              <a:t>na </a:t>
            </a:r>
            <a:r>
              <a:rPr lang="cs-CZ" sz="2800" dirty="0"/>
              <a:t>obrázku</a:t>
            </a:r>
            <a:r>
              <a:rPr lang="cs-CZ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Jsou to snůšky: A – ropucha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B </a:t>
            </a:r>
            <a:r>
              <a:rPr lang="cs-CZ" sz="2800" dirty="0"/>
              <a:t>– kuňka, C – skokan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514350" indent="-514350">
              <a:buFont typeface="+mj-lt"/>
              <a:buAutoNum type="arabicPeriod" startAt="3"/>
            </a:pP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44" y="3573016"/>
            <a:ext cx="3672408" cy="172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Úkol</a:t>
            </a:r>
            <a:r>
              <a:rPr lang="cs-CZ" b="1" dirty="0" smtClean="0"/>
              <a:t>: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Jak </a:t>
            </a:r>
            <a:r>
              <a:rPr lang="cs-CZ" dirty="0"/>
              <a:t>se rozmnožují čolci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b="1" dirty="0" smtClean="0"/>
              <a:t>Řešení: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Oplození je vnitřní </a:t>
            </a:r>
            <a:r>
              <a:rPr lang="cs-CZ" dirty="0"/>
              <a:t>a páří se ve vodě. </a:t>
            </a:r>
            <a:r>
              <a:rPr lang="cs-CZ" dirty="0" smtClean="0"/>
              <a:t>U larev </a:t>
            </a:r>
            <a:r>
              <a:rPr lang="cs-CZ" dirty="0"/>
              <a:t>čolků se nejdříve objeví přední a potom zadní končetiny.</a:t>
            </a:r>
          </a:p>
          <a:p>
            <a:pPr marL="0" indent="0">
              <a:buNone/>
            </a:pPr>
            <a:r>
              <a:rPr lang="cs-CZ" b="1" dirty="0"/>
              <a:t>Úkol</a:t>
            </a:r>
            <a:r>
              <a:rPr lang="cs-CZ" b="1" dirty="0" smtClean="0"/>
              <a:t>:</a:t>
            </a:r>
          </a:p>
          <a:p>
            <a:r>
              <a:rPr lang="cs-CZ" dirty="0"/>
              <a:t>Jak se rozmnožují mloci</a:t>
            </a:r>
            <a:r>
              <a:rPr lang="cs-CZ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Řešení</a:t>
            </a:r>
            <a:r>
              <a:rPr lang="cs-CZ" b="1" dirty="0" smtClean="0"/>
              <a:t>:</a:t>
            </a:r>
          </a:p>
          <a:p>
            <a:r>
              <a:rPr lang="cs-CZ" dirty="0"/>
              <a:t>Oplození je vnitřní a páří se na souši. Oplozená vajíčka se vyvíjejí v těle samice do dubna, kdy samička klade larvy do vody. Larvy mají oba páry nohou a vnější žábry</a:t>
            </a:r>
            <a:r>
              <a:rPr lang="cs-CZ" dirty="0" smtClean="0"/>
              <a:t>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0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792</Words>
  <Application>Microsoft Office PowerPoint</Application>
  <PresentationFormat>Předvádění na obrazovce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Rozmnožování obojživelníků</vt:lpstr>
      <vt:lpstr>Obojživelníci</vt:lpstr>
      <vt:lpstr>Obojživelníci</vt:lpstr>
      <vt:lpstr>Obojživelníci - žáby</vt:lpstr>
      <vt:lpstr>Obojživelníci - mloci</vt:lpstr>
      <vt:lpstr>Obojživelníci - čolci</vt:lpstr>
      <vt:lpstr>Obojživelníci - neotenie</vt:lpstr>
      <vt:lpstr>Řešte úkoly</vt:lpstr>
      <vt:lpstr>Řešte úkoly</vt:lpstr>
      <vt:lpstr>Informační zdroje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Obojživelníci</dc:title>
  <dc:creator>Uzivatel</dc:creator>
  <cp:lastModifiedBy>Houšková, Ilona</cp:lastModifiedBy>
  <cp:revision>24</cp:revision>
  <dcterms:created xsi:type="dcterms:W3CDTF">2012-09-30T07:35:27Z</dcterms:created>
  <dcterms:modified xsi:type="dcterms:W3CDTF">2013-09-26T12:07:47Z</dcterms:modified>
</cp:coreProperties>
</file>