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74" r:id="rId4"/>
    <p:sldId id="266" r:id="rId5"/>
    <p:sldId id="275" r:id="rId6"/>
    <p:sldId id="267" r:id="rId7"/>
    <p:sldId id="273" r:id="rId8"/>
    <p:sldId id="268" r:id="rId9"/>
    <p:sldId id="269" r:id="rId10"/>
    <p:sldId id="270" r:id="rId11"/>
    <p:sldId id="271" r:id="rId12"/>
    <p:sldId id="272" r:id="rId13"/>
    <p:sldId id="279" r:id="rId14"/>
    <p:sldId id="283" r:id="rId15"/>
    <p:sldId id="280" r:id="rId16"/>
    <p:sldId id="282" r:id="rId17"/>
    <p:sldId id="281" r:id="rId18"/>
    <p:sldId id="27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F89D4"/>
    <a:srgbClr val="F4C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3" autoAdjust="0"/>
    <p:restoredTop sz="94660"/>
  </p:normalViewPr>
  <p:slideViewPr>
    <p:cSldViewPr>
      <p:cViewPr>
        <p:scale>
          <a:sx n="70" d="100"/>
          <a:sy n="70" d="100"/>
        </p:scale>
        <p:origin x="-136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A1168-DD32-4414-AC76-2DF41C904406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80D931C7-2DD1-46C4-B18F-DA4BF5CECF85}">
      <dgm:prSet phldrT="[Text]"/>
      <dgm:spPr/>
      <dgm:t>
        <a:bodyPr/>
        <a:lstStyle/>
        <a:p>
          <a:r>
            <a:rPr lang="cs-CZ" b="1" dirty="0" smtClean="0"/>
            <a:t>Srdce tepenné (</a:t>
          </a:r>
          <a:r>
            <a:rPr lang="cs-CZ" b="1" dirty="0" err="1" smtClean="0"/>
            <a:t>arteriózní</a:t>
          </a:r>
          <a:r>
            <a:rPr lang="cs-CZ" b="1" dirty="0" smtClean="0"/>
            <a:t>)</a:t>
          </a:r>
          <a:endParaRPr lang="cs-CZ" dirty="0"/>
        </a:p>
      </dgm:t>
    </dgm:pt>
    <dgm:pt modelId="{4C078071-3D71-4BA9-A994-6B8C7191E1DA}" type="parTrans" cxnId="{ADAD8AA2-DBCB-461C-8A46-F932055C9AF5}">
      <dgm:prSet/>
      <dgm:spPr/>
      <dgm:t>
        <a:bodyPr/>
        <a:lstStyle/>
        <a:p>
          <a:endParaRPr lang="cs-CZ"/>
        </a:p>
      </dgm:t>
    </dgm:pt>
    <dgm:pt modelId="{95F2FEF6-A863-4FC3-8AB4-A03F9911D8E9}" type="sibTrans" cxnId="{ADAD8AA2-DBCB-461C-8A46-F932055C9AF5}">
      <dgm:prSet/>
      <dgm:spPr/>
      <dgm:t>
        <a:bodyPr/>
        <a:lstStyle/>
        <a:p>
          <a:endParaRPr lang="cs-CZ"/>
        </a:p>
      </dgm:t>
    </dgm:pt>
    <dgm:pt modelId="{D647DB50-80B9-4D6F-8373-B4FF9BD6753A}">
      <dgm:prSet phldrT="[Text]"/>
      <dgm:spPr/>
      <dgm:t>
        <a:bodyPr/>
        <a:lstStyle/>
        <a:p>
          <a:r>
            <a:rPr lang="cs-CZ" b="1" dirty="0" smtClean="0"/>
            <a:t>Srdce žilné (venózní)</a:t>
          </a:r>
          <a:r>
            <a:rPr lang="cs-CZ" dirty="0" smtClean="0"/>
            <a:t> </a:t>
          </a:r>
          <a:endParaRPr lang="cs-CZ" dirty="0"/>
        </a:p>
      </dgm:t>
    </dgm:pt>
    <dgm:pt modelId="{F150ABDD-D1D6-4724-B8AB-59B3BDEFABF8}" type="parTrans" cxnId="{E87F73B0-C37E-4693-ACB8-31A23CED0079}">
      <dgm:prSet/>
      <dgm:spPr/>
      <dgm:t>
        <a:bodyPr/>
        <a:lstStyle/>
        <a:p>
          <a:endParaRPr lang="cs-CZ"/>
        </a:p>
      </dgm:t>
    </dgm:pt>
    <dgm:pt modelId="{C3F25493-2561-44A3-8AFF-F8CFA8AEB26E}" type="sibTrans" cxnId="{E87F73B0-C37E-4693-ACB8-31A23CED0079}">
      <dgm:prSet/>
      <dgm:spPr/>
      <dgm:t>
        <a:bodyPr/>
        <a:lstStyle/>
        <a:p>
          <a:endParaRPr lang="cs-CZ"/>
        </a:p>
      </dgm:t>
    </dgm:pt>
    <dgm:pt modelId="{CEE3531B-F8EE-4093-BC05-A2ADA48AC10A}">
      <dgm:prSet phldrT="[Text]"/>
      <dgm:spPr/>
      <dgm:t>
        <a:bodyPr/>
        <a:lstStyle/>
        <a:p>
          <a:r>
            <a:rPr lang="cs-CZ" b="1" dirty="0" smtClean="0"/>
            <a:t>Srdce smíšené (arteriovenózní)</a:t>
          </a:r>
          <a:r>
            <a:rPr lang="cs-CZ" dirty="0" smtClean="0"/>
            <a:t> </a:t>
          </a:r>
          <a:endParaRPr lang="cs-CZ" dirty="0"/>
        </a:p>
      </dgm:t>
    </dgm:pt>
    <dgm:pt modelId="{949385A7-545E-4F76-B3B8-4C8D99072779}" type="parTrans" cxnId="{913E0D14-C819-491A-8D24-40757A3F0EF1}">
      <dgm:prSet/>
      <dgm:spPr/>
      <dgm:t>
        <a:bodyPr/>
        <a:lstStyle/>
        <a:p>
          <a:endParaRPr lang="cs-CZ"/>
        </a:p>
      </dgm:t>
    </dgm:pt>
    <dgm:pt modelId="{4D4BCB21-AFF3-441D-9062-EBDCB35FC22D}" type="sibTrans" cxnId="{913E0D14-C819-491A-8D24-40757A3F0EF1}">
      <dgm:prSet/>
      <dgm:spPr/>
      <dgm:t>
        <a:bodyPr/>
        <a:lstStyle/>
        <a:p>
          <a:endParaRPr lang="cs-CZ"/>
        </a:p>
      </dgm:t>
    </dgm:pt>
    <dgm:pt modelId="{87FC46C6-EF05-4C36-A647-66026279CAD2}">
      <dgm:prSet phldrT="[Text]"/>
      <dgm:spPr/>
      <dgm:t>
        <a:bodyPr/>
        <a:lstStyle/>
        <a:p>
          <a:r>
            <a:rPr lang="cs-CZ" b="1" dirty="0" smtClean="0"/>
            <a:t>Čtyřdílné srdce </a:t>
          </a:r>
          <a:endParaRPr lang="cs-CZ" dirty="0"/>
        </a:p>
      </dgm:t>
    </dgm:pt>
    <dgm:pt modelId="{0C3EF358-2A43-4B6D-A7B7-1201648A9BD7}" type="parTrans" cxnId="{6D086A07-1759-4E25-BA9D-8FFAAD745613}">
      <dgm:prSet/>
      <dgm:spPr/>
      <dgm:t>
        <a:bodyPr/>
        <a:lstStyle/>
        <a:p>
          <a:endParaRPr lang="cs-CZ"/>
        </a:p>
      </dgm:t>
    </dgm:pt>
    <dgm:pt modelId="{0A8D7024-D246-4883-A866-813F7640C991}" type="sibTrans" cxnId="{6D086A07-1759-4E25-BA9D-8FFAAD745613}">
      <dgm:prSet/>
      <dgm:spPr/>
      <dgm:t>
        <a:bodyPr/>
        <a:lstStyle/>
        <a:p>
          <a:endParaRPr lang="cs-CZ"/>
        </a:p>
      </dgm:t>
    </dgm:pt>
    <dgm:pt modelId="{AD18FB3B-896C-4160-9452-6887EE7CF2E3}" type="pres">
      <dgm:prSet presAssocID="{C97A1168-DD32-4414-AC76-2DF41C9044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90DDC46-3820-481A-B0DC-DCE8AB940CA1}" type="pres">
      <dgm:prSet presAssocID="{80D931C7-2DD1-46C4-B18F-DA4BF5CECF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D0D14D-6E7A-49FD-90D3-736760687380}" type="pres">
      <dgm:prSet presAssocID="{95F2FEF6-A863-4FC3-8AB4-A03F9911D8E9}" presName="sibTrans" presStyleCnt="0"/>
      <dgm:spPr/>
      <dgm:t>
        <a:bodyPr/>
        <a:lstStyle/>
        <a:p>
          <a:endParaRPr lang="cs-CZ"/>
        </a:p>
      </dgm:t>
    </dgm:pt>
    <dgm:pt modelId="{A29A683D-A092-428C-B82C-0FCF63E81F5B}" type="pres">
      <dgm:prSet presAssocID="{D647DB50-80B9-4D6F-8373-B4FF9BD675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AECFBB-2EA9-497B-9339-53ACBE9D0052}" type="pres">
      <dgm:prSet presAssocID="{C3F25493-2561-44A3-8AFF-F8CFA8AEB26E}" presName="sibTrans" presStyleCnt="0"/>
      <dgm:spPr/>
      <dgm:t>
        <a:bodyPr/>
        <a:lstStyle/>
        <a:p>
          <a:endParaRPr lang="cs-CZ"/>
        </a:p>
      </dgm:t>
    </dgm:pt>
    <dgm:pt modelId="{ED3DA7B4-4EA5-4DF7-A33D-19BA101DF078}" type="pres">
      <dgm:prSet presAssocID="{CEE3531B-F8EE-4093-BC05-A2ADA48AC1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A23E86-F7D4-42A9-8350-38C2655DA3E4}" type="pres">
      <dgm:prSet presAssocID="{4D4BCB21-AFF3-441D-9062-EBDCB35FC22D}" presName="sibTrans" presStyleCnt="0"/>
      <dgm:spPr/>
      <dgm:t>
        <a:bodyPr/>
        <a:lstStyle/>
        <a:p>
          <a:endParaRPr lang="cs-CZ"/>
        </a:p>
      </dgm:t>
    </dgm:pt>
    <dgm:pt modelId="{BB75CF15-1D6E-4A99-B545-7786C8AB9C06}" type="pres">
      <dgm:prSet presAssocID="{87FC46C6-EF05-4C36-A647-66026279CA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D086A07-1759-4E25-BA9D-8FFAAD745613}" srcId="{C97A1168-DD32-4414-AC76-2DF41C904406}" destId="{87FC46C6-EF05-4C36-A647-66026279CAD2}" srcOrd="3" destOrd="0" parTransId="{0C3EF358-2A43-4B6D-A7B7-1201648A9BD7}" sibTransId="{0A8D7024-D246-4883-A866-813F7640C991}"/>
    <dgm:cxn modelId="{ADAD8AA2-DBCB-461C-8A46-F932055C9AF5}" srcId="{C97A1168-DD32-4414-AC76-2DF41C904406}" destId="{80D931C7-2DD1-46C4-B18F-DA4BF5CECF85}" srcOrd="0" destOrd="0" parTransId="{4C078071-3D71-4BA9-A994-6B8C7191E1DA}" sibTransId="{95F2FEF6-A863-4FC3-8AB4-A03F9911D8E9}"/>
    <dgm:cxn modelId="{095A94EA-BC80-44C1-814A-FD3AF66188D4}" type="presOf" srcId="{CEE3531B-F8EE-4093-BC05-A2ADA48AC10A}" destId="{ED3DA7B4-4EA5-4DF7-A33D-19BA101DF078}" srcOrd="0" destOrd="0" presId="urn:microsoft.com/office/officeart/2005/8/layout/default"/>
    <dgm:cxn modelId="{AC0C16B6-DBF6-4D88-8BD0-1611BFBF5E17}" type="presOf" srcId="{D647DB50-80B9-4D6F-8373-B4FF9BD6753A}" destId="{A29A683D-A092-428C-B82C-0FCF63E81F5B}" srcOrd="0" destOrd="0" presId="urn:microsoft.com/office/officeart/2005/8/layout/default"/>
    <dgm:cxn modelId="{7A6E58DE-8C48-4E39-9835-C8376C9265CB}" type="presOf" srcId="{C97A1168-DD32-4414-AC76-2DF41C904406}" destId="{AD18FB3B-896C-4160-9452-6887EE7CF2E3}" srcOrd="0" destOrd="0" presId="urn:microsoft.com/office/officeart/2005/8/layout/default"/>
    <dgm:cxn modelId="{E87F73B0-C37E-4693-ACB8-31A23CED0079}" srcId="{C97A1168-DD32-4414-AC76-2DF41C904406}" destId="{D647DB50-80B9-4D6F-8373-B4FF9BD6753A}" srcOrd="1" destOrd="0" parTransId="{F150ABDD-D1D6-4724-B8AB-59B3BDEFABF8}" sibTransId="{C3F25493-2561-44A3-8AFF-F8CFA8AEB26E}"/>
    <dgm:cxn modelId="{1106D0E2-D34D-4AEA-992A-738EF6128F00}" type="presOf" srcId="{87FC46C6-EF05-4C36-A647-66026279CAD2}" destId="{BB75CF15-1D6E-4A99-B545-7786C8AB9C06}" srcOrd="0" destOrd="0" presId="urn:microsoft.com/office/officeart/2005/8/layout/default"/>
    <dgm:cxn modelId="{913E0D14-C819-491A-8D24-40757A3F0EF1}" srcId="{C97A1168-DD32-4414-AC76-2DF41C904406}" destId="{CEE3531B-F8EE-4093-BC05-A2ADA48AC10A}" srcOrd="2" destOrd="0" parTransId="{949385A7-545E-4F76-B3B8-4C8D99072779}" sibTransId="{4D4BCB21-AFF3-441D-9062-EBDCB35FC22D}"/>
    <dgm:cxn modelId="{808146A0-087C-424D-844B-DE9B42CA5188}" type="presOf" srcId="{80D931C7-2DD1-46C4-B18F-DA4BF5CECF85}" destId="{B90DDC46-3820-481A-B0DC-DCE8AB940CA1}" srcOrd="0" destOrd="0" presId="urn:microsoft.com/office/officeart/2005/8/layout/default"/>
    <dgm:cxn modelId="{6FD99CA5-083E-4492-8432-939DEBE13625}" type="presParOf" srcId="{AD18FB3B-896C-4160-9452-6887EE7CF2E3}" destId="{B90DDC46-3820-481A-B0DC-DCE8AB940CA1}" srcOrd="0" destOrd="0" presId="urn:microsoft.com/office/officeart/2005/8/layout/default"/>
    <dgm:cxn modelId="{E497C588-DF40-41F5-9CFA-AC8D3F2BFFEC}" type="presParOf" srcId="{AD18FB3B-896C-4160-9452-6887EE7CF2E3}" destId="{65D0D14D-6E7A-49FD-90D3-736760687380}" srcOrd="1" destOrd="0" presId="urn:microsoft.com/office/officeart/2005/8/layout/default"/>
    <dgm:cxn modelId="{34374965-CD89-4905-9DDB-9AF4A59AAFF9}" type="presParOf" srcId="{AD18FB3B-896C-4160-9452-6887EE7CF2E3}" destId="{A29A683D-A092-428C-B82C-0FCF63E81F5B}" srcOrd="2" destOrd="0" presId="urn:microsoft.com/office/officeart/2005/8/layout/default"/>
    <dgm:cxn modelId="{3A4CB929-E41B-4D6C-9458-6F72AF2517A0}" type="presParOf" srcId="{AD18FB3B-896C-4160-9452-6887EE7CF2E3}" destId="{73AECFBB-2EA9-497B-9339-53ACBE9D0052}" srcOrd="3" destOrd="0" presId="urn:microsoft.com/office/officeart/2005/8/layout/default"/>
    <dgm:cxn modelId="{968A771F-7DE8-402E-899A-0A2CED186C45}" type="presParOf" srcId="{AD18FB3B-896C-4160-9452-6887EE7CF2E3}" destId="{ED3DA7B4-4EA5-4DF7-A33D-19BA101DF078}" srcOrd="4" destOrd="0" presId="urn:microsoft.com/office/officeart/2005/8/layout/default"/>
    <dgm:cxn modelId="{D717967F-90EA-45C0-9BEF-7F2F7A41C057}" type="presParOf" srcId="{AD18FB3B-896C-4160-9452-6887EE7CF2E3}" destId="{D1A23E86-F7D4-42A9-8350-38C2655DA3E4}" srcOrd="5" destOrd="0" presId="urn:microsoft.com/office/officeart/2005/8/layout/default"/>
    <dgm:cxn modelId="{7DDFB28D-E406-46DD-90BF-9930F8093AB8}" type="presParOf" srcId="{AD18FB3B-896C-4160-9452-6887EE7CF2E3}" destId="{BB75CF15-1D6E-4A99-B545-7786C8AB9C0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DDC46-3820-481A-B0DC-DCE8AB940CA1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b="1" kern="1200" dirty="0" smtClean="0"/>
            <a:t>Srdce tepenné (</a:t>
          </a:r>
          <a:r>
            <a:rPr lang="cs-CZ" sz="3700" b="1" kern="1200" dirty="0" err="1" smtClean="0"/>
            <a:t>arteriózní</a:t>
          </a:r>
          <a:r>
            <a:rPr lang="cs-CZ" sz="3700" b="1" kern="1200" dirty="0" smtClean="0"/>
            <a:t>)</a:t>
          </a:r>
          <a:endParaRPr lang="cs-CZ" sz="3700" kern="1200" dirty="0"/>
        </a:p>
      </dsp:txBody>
      <dsp:txXfrm>
        <a:off x="460905" y="1047"/>
        <a:ext cx="3479899" cy="2087939"/>
      </dsp:txXfrm>
    </dsp:sp>
    <dsp:sp modelId="{A29A683D-A092-428C-B82C-0FCF63E81F5B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b="1" kern="1200" dirty="0" smtClean="0"/>
            <a:t>Srdce žilné (venózní)</a:t>
          </a:r>
          <a:r>
            <a:rPr lang="cs-CZ" sz="3700" kern="1200" dirty="0" smtClean="0"/>
            <a:t> </a:t>
          </a:r>
          <a:endParaRPr lang="cs-CZ" sz="3700" kern="1200" dirty="0"/>
        </a:p>
      </dsp:txBody>
      <dsp:txXfrm>
        <a:off x="4288794" y="1047"/>
        <a:ext cx="3479899" cy="2087939"/>
      </dsp:txXfrm>
    </dsp:sp>
    <dsp:sp modelId="{ED3DA7B4-4EA5-4DF7-A33D-19BA101DF078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b="1" kern="1200" dirty="0" smtClean="0"/>
            <a:t>Srdce smíšené (arteriovenózní)</a:t>
          </a:r>
          <a:r>
            <a:rPr lang="cs-CZ" sz="3700" kern="1200" dirty="0" smtClean="0"/>
            <a:t> </a:t>
          </a:r>
          <a:endParaRPr lang="cs-CZ" sz="3700" kern="1200" dirty="0"/>
        </a:p>
      </dsp:txBody>
      <dsp:txXfrm>
        <a:off x="460905" y="2436976"/>
        <a:ext cx="3479899" cy="2087939"/>
      </dsp:txXfrm>
    </dsp:sp>
    <dsp:sp modelId="{BB75CF15-1D6E-4A99-B545-7786C8AB9C06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b="1" kern="1200" dirty="0" smtClean="0"/>
            <a:t>Čtyřdílné srdce </a:t>
          </a:r>
          <a:endParaRPr lang="cs-CZ" sz="3700" kern="1200" dirty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8838-0CB1-4EBE-873A-FA50ED339FF5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1CA9-7353-4752-AB34-842F4B0FFA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40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00FF00">
                <a:alpha val="44000"/>
                <a:lumMod val="31000"/>
                <a:lumOff val="69000"/>
              </a:srgbClr>
            </a:gs>
            <a:gs pos="78000">
              <a:srgbClr val="FFFF00">
                <a:lumMod val="91000"/>
                <a:lumOff val="9000"/>
                <a:alpha val="3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1"/>
            </a:gs>
            <a:gs pos="7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Typy oběhových soustav a srdcí</a:t>
            </a:r>
            <a:endParaRPr lang="cs-CZ" sz="40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49884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1. 10. 2012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 typů oběhových soustav a srdcí.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jsou na straně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– 17.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VY_32_INOVACE_33_BHOU17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5" y="188640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Srdce žilné (venózní)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Leží </a:t>
            </a:r>
            <a:r>
              <a:rPr lang="cs-CZ" sz="2800" dirty="0"/>
              <a:t>před dýchacími </a:t>
            </a:r>
            <a:r>
              <a:rPr lang="cs-CZ" sz="2800" dirty="0" smtClean="0"/>
              <a:t>orgány.</a:t>
            </a:r>
          </a:p>
          <a:p>
            <a:r>
              <a:rPr lang="cs-CZ" sz="2800" dirty="0" smtClean="0"/>
              <a:t>Nasává </a:t>
            </a:r>
            <a:r>
              <a:rPr lang="cs-CZ" sz="2800" dirty="0"/>
              <a:t>odkysličenou krev z </a:t>
            </a:r>
            <a:r>
              <a:rPr lang="cs-CZ" sz="2800" dirty="0" smtClean="0"/>
              <a:t>těla.</a:t>
            </a:r>
          </a:p>
          <a:p>
            <a:r>
              <a:rPr lang="cs-CZ" sz="2800" dirty="0" smtClean="0"/>
              <a:t>Vyskytuje se například u kruhoústých, paryb, ryb a larev obojživelníků.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400" dirty="0" smtClean="0"/>
              <a:t>Na obrázku žilné srdce ryby: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žilný splav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předsíň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komora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tepenný násadec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123" name="Picture 3" descr="D:\Foto\Fylogeneze\fylogenez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58899" r="66394" b="24654"/>
          <a:stretch/>
        </p:blipFill>
        <p:spPr bwMode="auto">
          <a:xfrm>
            <a:off x="4932040" y="3645024"/>
            <a:ext cx="2675147" cy="24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12360" y="573325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0088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Srdce smíšené (arteriovenózní)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smtClean="0"/>
              <a:t>Nasává </a:t>
            </a:r>
            <a:r>
              <a:rPr lang="cs-CZ" sz="2800" dirty="0"/>
              <a:t>současně krev okysličenou z dýchacích orgánů a odkysličenou z </a:t>
            </a:r>
            <a:r>
              <a:rPr lang="cs-CZ" sz="2800" dirty="0" smtClean="0"/>
              <a:t>těla.</a:t>
            </a:r>
          </a:p>
          <a:p>
            <a:pPr lvl="0"/>
            <a:r>
              <a:rPr lang="cs-CZ" sz="2800" dirty="0" smtClean="0"/>
              <a:t>Je </a:t>
            </a:r>
            <a:r>
              <a:rPr lang="cs-CZ" sz="2800" dirty="0"/>
              <a:t>tvořeno 2 síněmi a jednou neúplně rozdělenou komorou</a:t>
            </a:r>
            <a:r>
              <a:rPr lang="cs-CZ" sz="2800" dirty="0" smtClean="0"/>
              <a:t>.</a:t>
            </a:r>
          </a:p>
          <a:p>
            <a:pPr lvl="0">
              <a:spcAft>
                <a:spcPts val="1200"/>
              </a:spcAft>
            </a:pPr>
            <a:r>
              <a:rPr lang="cs-CZ" sz="2800" dirty="0" smtClean="0"/>
              <a:t>Vyskytuje se u obojživelníků a plazů.</a:t>
            </a:r>
          </a:p>
          <a:p>
            <a:pPr lvl="0"/>
            <a:r>
              <a:rPr lang="cs-CZ" sz="2400" dirty="0" smtClean="0"/>
              <a:t>Na obrázku srdce obojživelníků: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 startAt="3"/>
            </a:pPr>
            <a:r>
              <a:rPr lang="cs-CZ" sz="2400" dirty="0" smtClean="0"/>
              <a:t>neúplně rozdělená komora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 startAt="3"/>
            </a:pPr>
            <a:r>
              <a:rPr lang="cs-CZ" sz="2400" dirty="0" smtClean="0"/>
              <a:t>pravá předsíň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 startAt="3"/>
            </a:pPr>
            <a:r>
              <a:rPr lang="cs-CZ" sz="2400" dirty="0" smtClean="0"/>
              <a:t>levá předsíň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 startAt="3"/>
            </a:pPr>
            <a:r>
              <a:rPr lang="cs-CZ" sz="2400" dirty="0" smtClean="0"/>
              <a:t>vstup plicních žil do levé předsíně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C:\Users\Uzivatel\Documents\Naskenováno\cévní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6" r="24923" b="82247"/>
          <a:stretch/>
        </p:blipFill>
        <p:spPr bwMode="auto">
          <a:xfrm>
            <a:off x="6372200" y="3416449"/>
            <a:ext cx="2480183" cy="26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48980" y="623731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28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Čtyřdílné srdce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62873" cy="4525963"/>
          </a:xfrm>
        </p:spPr>
        <p:txBody>
          <a:bodyPr>
            <a:noAutofit/>
          </a:bodyPr>
          <a:lstStyle/>
          <a:p>
            <a:pPr lvl="0">
              <a:spcBef>
                <a:spcPts val="200"/>
              </a:spcBef>
            </a:pPr>
            <a:r>
              <a:rPr lang="cs-CZ" dirty="0" smtClean="0"/>
              <a:t>Nalezneme jej u ptáků a savců.</a:t>
            </a:r>
          </a:p>
          <a:p>
            <a:pPr lvl="0">
              <a:spcBef>
                <a:spcPts val="200"/>
              </a:spcBef>
            </a:pPr>
            <a:r>
              <a:rPr lang="cs-CZ" dirty="0" smtClean="0"/>
              <a:t>Jsou vytvořeny dva samostatné oběhy.</a:t>
            </a:r>
          </a:p>
          <a:p>
            <a:pPr lvl="0">
              <a:spcBef>
                <a:spcPts val="200"/>
              </a:spcBef>
            </a:pPr>
            <a:r>
              <a:rPr lang="cs-CZ" dirty="0" smtClean="0"/>
              <a:t>Krev a míza se </a:t>
            </a:r>
            <a:r>
              <a:rPr lang="cs-CZ" dirty="0"/>
              <a:t>nemísí</a:t>
            </a:r>
            <a:r>
              <a:rPr lang="cs-CZ" dirty="0" smtClean="0"/>
              <a:t>.</a:t>
            </a:r>
          </a:p>
          <a:p>
            <a:pPr lvl="0">
              <a:spcBef>
                <a:spcPts val="200"/>
              </a:spcBef>
            </a:pPr>
            <a:r>
              <a:rPr lang="cs-CZ" dirty="0" smtClean="0"/>
              <a:t>Srdce je </a:t>
            </a:r>
            <a:r>
              <a:rPr lang="cs-CZ" dirty="0"/>
              <a:t>tvořeno 2 síněmi a 2 komorami</a:t>
            </a:r>
            <a:r>
              <a:rPr lang="cs-CZ" dirty="0" smtClean="0"/>
              <a:t>.</a:t>
            </a:r>
          </a:p>
          <a:p>
            <a:pPr lvl="0">
              <a:spcBef>
                <a:spcPts val="200"/>
              </a:spcBef>
            </a:pPr>
            <a:r>
              <a:rPr lang="cs-CZ" dirty="0" smtClean="0"/>
              <a:t>V levé polovině je okysličená krev, v pravé polovině odkysličená krev.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15249"/>
          <a:stretch/>
        </p:blipFill>
        <p:spPr bwMode="auto">
          <a:xfrm>
            <a:off x="5062533" y="1844824"/>
            <a:ext cx="354868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20072" y="6165304"/>
            <a:ext cx="1192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828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</a:t>
            </a:r>
            <a:r>
              <a:rPr lang="cs-CZ" sz="4000" b="1" dirty="0" smtClean="0"/>
              <a:t>úkol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Úkol: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Charakterizujte </a:t>
            </a:r>
            <a:r>
              <a:rPr lang="cs-CZ" sz="2800" dirty="0" smtClean="0"/>
              <a:t>otevřenou cévní soustavu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  <a:endParaRPr lang="cs-CZ" sz="28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Tento typ se skládá ze srdce a krátkých cév</a:t>
            </a:r>
            <a:r>
              <a:rPr lang="cs-CZ" sz="28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Oběhu </a:t>
            </a:r>
            <a:r>
              <a:rPr lang="cs-CZ" sz="2800" dirty="0"/>
              <a:t>se účastní téměř veškerá mimobuněčná tělní tekutina = hemolymfa</a:t>
            </a:r>
            <a:r>
              <a:rPr lang="cs-CZ" sz="28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Hemolymfa </a:t>
            </a:r>
            <a:r>
              <a:rPr lang="cs-CZ" sz="2800" dirty="0"/>
              <a:t>se z cév vylévá do prostorů mezi orgány. </a:t>
            </a: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dirty="0" smtClean="0"/>
              <a:t>Výměna </a:t>
            </a:r>
            <a:r>
              <a:rPr lang="cs-CZ" sz="2800" dirty="0"/>
              <a:t>látek mezi hemolymfou a buňkami se děje difúzí přes tkáňový mok.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cs-CZ" sz="2800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cs-CZ" sz="2800" dirty="0"/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025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Řešte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dirty="0"/>
              <a:t>Úkol</a:t>
            </a:r>
            <a:r>
              <a:rPr lang="cs-CZ" sz="3000" b="1" dirty="0" smtClean="0"/>
              <a:t>:</a:t>
            </a:r>
            <a:endParaRPr lang="cs-CZ" sz="3000" dirty="0" smtClean="0"/>
          </a:p>
          <a:p>
            <a:pPr>
              <a:spcAft>
                <a:spcPts val="1200"/>
              </a:spcAft>
            </a:pPr>
            <a:r>
              <a:rPr lang="cs-CZ" sz="3000" dirty="0" smtClean="0"/>
              <a:t>Charakterizujte </a:t>
            </a:r>
            <a:r>
              <a:rPr lang="cs-CZ" sz="3000" dirty="0"/>
              <a:t>uzavřenou cévní soustavu</a:t>
            </a:r>
            <a:r>
              <a:rPr lang="cs-CZ" sz="3000" dirty="0" smtClean="0"/>
              <a:t>.</a:t>
            </a:r>
          </a:p>
          <a:p>
            <a:pPr marL="0" indent="0">
              <a:buNone/>
            </a:pPr>
            <a:r>
              <a:rPr lang="cs-CZ" sz="3000" b="1" dirty="0" smtClean="0"/>
              <a:t>Řešení:</a:t>
            </a:r>
          </a:p>
          <a:p>
            <a:r>
              <a:rPr lang="cs-CZ" sz="3000" dirty="0"/>
              <a:t>Krev a míza kolují odděleně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Krev </a:t>
            </a:r>
            <a:r>
              <a:rPr lang="cs-CZ" sz="3000" dirty="0"/>
              <a:t>je vedena ze srdce do tepen a ty se postupně větví až na kapiláry, ve kterých dochází k výměně látkové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Vlásečnice </a:t>
            </a:r>
            <a:r>
              <a:rPr lang="cs-CZ" sz="3000" dirty="0"/>
              <a:t>hustě prostupují jednotlivé orgány. </a:t>
            </a:r>
            <a:endParaRPr lang="cs-CZ" sz="3000" dirty="0" smtClean="0"/>
          </a:p>
          <a:p>
            <a:r>
              <a:rPr lang="cs-CZ" sz="3000" dirty="0" smtClean="0"/>
              <a:t>Kapiláry </a:t>
            </a:r>
            <a:r>
              <a:rPr lang="cs-CZ" sz="3000" dirty="0"/>
              <a:t>se spojují do větších cévek a ústí do žil, které vrací krev zpět do srdce.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8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Řešení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600" dirty="0"/>
              <a:t>Tento typ se skládá ze srdce a krátkých </a:t>
            </a:r>
            <a:r>
              <a:rPr lang="cs-CZ" sz="2600" dirty="0" smtClean="0"/>
              <a:t>cév. Oběhu </a:t>
            </a:r>
            <a:r>
              <a:rPr lang="cs-CZ" sz="2600" dirty="0"/>
              <a:t>se účastní téměř veškerá mimobuněčná tělní tekutina = </a:t>
            </a:r>
            <a:r>
              <a:rPr lang="cs-CZ" sz="2600" dirty="0" smtClean="0"/>
              <a:t>hemolymfa. Hemolymfa </a:t>
            </a:r>
            <a:r>
              <a:rPr lang="cs-CZ" sz="2600" dirty="0"/>
              <a:t>se z cév vylévá do prostorů mezi </a:t>
            </a:r>
            <a:r>
              <a:rPr lang="cs-CZ" sz="2600" dirty="0" smtClean="0"/>
              <a:t>orgány. Výměna </a:t>
            </a:r>
            <a:r>
              <a:rPr lang="cs-CZ" sz="2600" dirty="0"/>
              <a:t>látek mezi hemolymfou a buňkami se děje difúzí přes tkáňový mok</a:t>
            </a:r>
            <a:r>
              <a:rPr lang="cs-CZ" sz="26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82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Úkol:</a:t>
            </a:r>
          </a:p>
          <a:p>
            <a:r>
              <a:rPr lang="cs-CZ" sz="2800" dirty="0"/>
              <a:t>Podle obrázku popište</a:t>
            </a:r>
            <a:br>
              <a:rPr lang="cs-CZ" sz="2800" dirty="0"/>
            </a:br>
            <a:r>
              <a:rPr lang="cs-CZ" sz="2800" dirty="0"/>
              <a:t>venózní srdce</a:t>
            </a:r>
            <a:r>
              <a:rPr lang="cs-CZ" sz="2800" dirty="0" smtClean="0"/>
              <a:t>.</a:t>
            </a:r>
            <a:endParaRPr lang="cs-CZ" sz="2800" b="1" dirty="0"/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Na obrázku je: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/>
              <a:t>žilný splav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/>
              <a:t>předsíň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/>
              <a:t>komora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800" dirty="0"/>
              <a:t>tepenný násadec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672407" cy="268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85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Úkol</a:t>
            </a:r>
            <a:r>
              <a:rPr lang="cs-CZ" sz="2800" b="1" dirty="0" smtClean="0"/>
              <a:t>:</a:t>
            </a:r>
          </a:p>
          <a:p>
            <a:pPr>
              <a:spcBef>
                <a:spcPts val="0"/>
              </a:spcBef>
            </a:pPr>
            <a:r>
              <a:rPr lang="cs-CZ" sz="2800" dirty="0"/>
              <a:t>Uveďte třídy obratlovců, u kterých je čtyřdílné srdce.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Řešení</a:t>
            </a:r>
            <a:r>
              <a:rPr lang="cs-CZ" sz="2800" b="1" dirty="0" smtClean="0"/>
              <a:t>:</a:t>
            </a:r>
            <a:endParaRPr lang="cs-CZ" sz="2800" dirty="0"/>
          </a:p>
          <a:p>
            <a:pPr>
              <a:spcBef>
                <a:spcPts val="200"/>
              </a:spcBef>
            </a:pPr>
            <a:r>
              <a:rPr lang="cs-CZ" sz="2800" dirty="0"/>
              <a:t>Nalezneme jej u ptáků a </a:t>
            </a:r>
            <a:r>
              <a:rPr lang="cs-CZ" sz="2800" dirty="0" smtClean="0"/>
              <a:t>savců. </a:t>
            </a:r>
          </a:p>
          <a:p>
            <a:pPr>
              <a:spcBef>
                <a:spcPts val="200"/>
              </a:spcBef>
            </a:pPr>
            <a:r>
              <a:rPr lang="cs-CZ" sz="2800" dirty="0" smtClean="0"/>
              <a:t>Jsou </a:t>
            </a:r>
            <a:r>
              <a:rPr lang="cs-CZ" sz="2800" dirty="0"/>
              <a:t>vytvořeny dva samostatné </a:t>
            </a:r>
            <a:r>
              <a:rPr lang="cs-CZ" sz="2800" dirty="0" smtClean="0"/>
              <a:t>oběhy.</a:t>
            </a:r>
          </a:p>
          <a:p>
            <a:pPr>
              <a:spcBef>
                <a:spcPts val="200"/>
              </a:spcBef>
            </a:pPr>
            <a:r>
              <a:rPr lang="cs-CZ" sz="2800" dirty="0" smtClean="0"/>
              <a:t>Krev </a:t>
            </a:r>
            <a:r>
              <a:rPr lang="cs-CZ" sz="2800" dirty="0"/>
              <a:t>se </a:t>
            </a:r>
            <a:r>
              <a:rPr lang="cs-CZ" sz="2800" dirty="0" smtClean="0"/>
              <a:t>nemísí.</a:t>
            </a:r>
          </a:p>
          <a:p>
            <a:pPr>
              <a:spcBef>
                <a:spcPts val="200"/>
              </a:spcBef>
            </a:pPr>
            <a:r>
              <a:rPr lang="cs-CZ" sz="2800" dirty="0" smtClean="0"/>
              <a:t>Je </a:t>
            </a:r>
            <a:r>
              <a:rPr lang="cs-CZ" sz="2800" dirty="0"/>
              <a:t>tvořeno 2 síněmi a 2 </a:t>
            </a:r>
            <a:r>
              <a:rPr lang="cs-CZ" sz="2800" dirty="0" smtClean="0"/>
              <a:t>komorami.</a:t>
            </a:r>
          </a:p>
          <a:p>
            <a:pPr>
              <a:spcBef>
                <a:spcPts val="200"/>
              </a:spcBef>
            </a:pPr>
            <a:r>
              <a:rPr lang="cs-CZ" sz="2800" dirty="0" smtClean="0"/>
              <a:t>V </a:t>
            </a:r>
            <a:r>
              <a:rPr lang="cs-CZ" sz="2800" dirty="0"/>
              <a:t>levé polovině je okysličená krev, v pravé polovině odkysličená krev.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endParaRPr lang="cs-CZ" sz="28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endParaRPr lang="cs-CZ" sz="28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219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DANĚK, Gustav. </a:t>
            </a:r>
            <a:r>
              <a:rPr lang="cs-CZ" sz="1600" i="1" dirty="0"/>
              <a:t>Biologie</a:t>
            </a:r>
            <a:r>
              <a:rPr lang="cs-CZ" sz="1600" dirty="0"/>
              <a:t>. Praha: SPN, 1966, ISBN 15-505-68.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1: převzato z </a:t>
            </a: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2, 3: </a:t>
            </a:r>
            <a:r>
              <a:rPr lang="cs-CZ" sz="1600" dirty="0"/>
              <a:t>převzato </a:t>
            </a:r>
            <a:r>
              <a:rPr lang="cs-CZ" sz="1600" dirty="0" smtClean="0"/>
              <a:t>z DANĚK</a:t>
            </a:r>
            <a:r>
              <a:rPr lang="cs-CZ" sz="1600" dirty="0"/>
              <a:t>, Gustav. </a:t>
            </a:r>
            <a:r>
              <a:rPr lang="cs-CZ" sz="1600" i="1" dirty="0"/>
              <a:t>Biologie</a:t>
            </a:r>
            <a:r>
              <a:rPr lang="cs-CZ" sz="1600" dirty="0"/>
              <a:t>. Praha: SPN, 1966, ISBN 15-505-68. 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4, 5: převzato z </a:t>
            </a: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6: LYNCH, Patrick J..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30.9.2012].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File:Heart_anterior_ventricles_valves.jpg?uselang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32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Charakterizujte cévní soustavy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Jsou složité systémy trubicovitých </a:t>
            </a:r>
            <a:r>
              <a:rPr lang="cs-CZ" sz="2800" dirty="0" smtClean="0"/>
              <a:t>útvarů, </a:t>
            </a:r>
            <a:r>
              <a:rPr lang="cs-CZ" sz="2800" dirty="0"/>
              <a:t>ve kterých se pohybují tělní tekutiny (</a:t>
            </a:r>
            <a:r>
              <a:rPr lang="cs-CZ" sz="2800" dirty="0" smtClean="0"/>
              <a:t>krev a míza nebo </a:t>
            </a:r>
            <a:r>
              <a:rPr lang="cs-CZ" sz="2800" dirty="0" err="1"/>
              <a:t>krvomíza</a:t>
            </a:r>
            <a:r>
              <a:rPr lang="cs-CZ" sz="2800" dirty="0"/>
              <a:t>).</a:t>
            </a:r>
          </a:p>
          <a:p>
            <a:r>
              <a:rPr lang="cs-CZ" sz="2800" dirty="0"/>
              <a:t>Některé cévy </a:t>
            </a:r>
            <a:r>
              <a:rPr lang="cs-CZ" sz="2800" dirty="0" smtClean="0"/>
              <a:t>- tepny </a:t>
            </a:r>
            <a:r>
              <a:rPr lang="cs-CZ" sz="2800" dirty="0"/>
              <a:t>jsou schopny měnit svůj průměr a </a:t>
            </a:r>
            <a:r>
              <a:rPr lang="cs-CZ" sz="2800" dirty="0" smtClean="0"/>
              <a:t>uvádějí do </a:t>
            </a:r>
            <a:r>
              <a:rPr lang="cs-CZ" sz="2800" dirty="0"/>
              <a:t>pohybu tělní </a:t>
            </a:r>
            <a:r>
              <a:rPr lang="cs-CZ" sz="2800" dirty="0" smtClean="0"/>
              <a:t>tekutiny.</a:t>
            </a:r>
          </a:p>
          <a:p>
            <a:r>
              <a:rPr lang="cs-CZ" sz="2800" dirty="0" smtClean="0"/>
              <a:t>Často </a:t>
            </a:r>
            <a:r>
              <a:rPr lang="cs-CZ" sz="2800" dirty="0"/>
              <a:t>je některá z hlavních cév změněna na dutý svalnatý orgán </a:t>
            </a:r>
            <a:r>
              <a:rPr lang="cs-CZ" sz="2800" dirty="0" smtClean="0"/>
              <a:t>- srdce.</a:t>
            </a:r>
          </a:p>
          <a:p>
            <a:r>
              <a:rPr lang="cs-CZ" sz="2800" dirty="0" smtClean="0"/>
              <a:t>Jinými cévami - žílami tělní </a:t>
            </a:r>
            <a:r>
              <a:rPr lang="cs-CZ" sz="2800" dirty="0"/>
              <a:t>tekutiny jimi pouze protékají.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5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Typy </a:t>
            </a:r>
            <a:r>
              <a:rPr lang="cs-CZ" sz="4000" b="1" dirty="0" smtClean="0"/>
              <a:t>oběhových </a:t>
            </a:r>
            <a:r>
              <a:rPr lang="cs-CZ" sz="4000" b="1" dirty="0"/>
              <a:t>soustav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672408" cy="4525963"/>
          </a:xfrm>
        </p:spPr>
        <p:txBody>
          <a:bodyPr/>
          <a:lstStyle/>
          <a:p>
            <a:r>
              <a:rPr lang="cs-CZ" dirty="0" smtClean="0"/>
              <a:t>V zásadě rozlišujeme dva základní typy oběhových soustav: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Otevřená cévní soustava (obr. A)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Uzavřený cévní systém (obr. B – E )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5041864" cy="490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56176" y="5229200"/>
            <a:ext cx="26642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5524552"/>
            <a:ext cx="2664296" cy="7127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86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/>
              <a:t>Otevřená </a:t>
            </a:r>
            <a:r>
              <a:rPr lang="cs-CZ" sz="4000" b="1" dirty="0" smtClean="0"/>
              <a:t>oběhová soustava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Skládá se ze </a:t>
            </a:r>
            <a:r>
              <a:rPr lang="cs-CZ" sz="2800" dirty="0"/>
              <a:t>srdce a krátkých cév.</a:t>
            </a:r>
          </a:p>
          <a:p>
            <a:r>
              <a:rPr lang="cs-CZ" sz="2800" dirty="0" smtClean="0"/>
              <a:t>Oběhu </a:t>
            </a:r>
            <a:r>
              <a:rPr lang="cs-CZ" sz="2800" dirty="0"/>
              <a:t>se účastní téměř veškerá mimobuněčná tělní tekutina = hemolymfa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Hemolymfa může tvořit ¼ - ½ tělesné hmotnosti.</a:t>
            </a:r>
          </a:p>
          <a:p>
            <a:pPr lvl="0"/>
            <a:r>
              <a:rPr lang="cs-CZ" sz="2800" dirty="0"/>
              <a:t>Hemolymfa - obsahuje hlavně bílkoviny, které mají někdy vlastnosti barviv, a amébocyty. </a:t>
            </a:r>
            <a:endParaRPr lang="cs-CZ" sz="2800" dirty="0" smtClean="0"/>
          </a:p>
          <a:p>
            <a:r>
              <a:rPr lang="cs-CZ" sz="2800" dirty="0" smtClean="0"/>
              <a:t>Hemolymfa </a:t>
            </a:r>
            <a:r>
              <a:rPr lang="cs-CZ" sz="2800" dirty="0"/>
              <a:t>se z cév vylévá do prostorů mezi orgány.</a:t>
            </a:r>
          </a:p>
          <a:p>
            <a:r>
              <a:rPr lang="cs-CZ" sz="2800" dirty="0"/>
              <a:t>Výměna látek mezi hemolymfou a buňkami se děje difúzí přes tkáňový mok</a:t>
            </a:r>
            <a:r>
              <a:rPr lang="cs-CZ" sz="2800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8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Otevřená oběhová soustava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Hemolymfa je </a:t>
            </a:r>
            <a:r>
              <a:rPr lang="cs-CZ" sz="2800" dirty="0"/>
              <a:t>zpět </a:t>
            </a:r>
            <a:r>
              <a:rPr lang="cs-CZ" sz="2800" dirty="0" smtClean="0"/>
              <a:t>do srdce nasávána </a:t>
            </a:r>
            <a:r>
              <a:rPr lang="cs-CZ" sz="2800" dirty="0"/>
              <a:t>pod tlakem buď cévami, nebo otvory přímo v srdeční stěně = </a:t>
            </a:r>
            <a:r>
              <a:rPr lang="cs-CZ" sz="2800" dirty="0" err="1"/>
              <a:t>ostiemi</a:t>
            </a:r>
            <a:r>
              <a:rPr lang="cs-CZ" sz="2800" dirty="0"/>
              <a:t>.</a:t>
            </a:r>
          </a:p>
          <a:p>
            <a:r>
              <a:rPr lang="cs-CZ" sz="2800" dirty="0"/>
              <a:t>Vyskytuje se u </a:t>
            </a:r>
            <a:r>
              <a:rPr lang="cs-CZ" sz="2800" dirty="0" smtClean="0"/>
              <a:t>většiny</a:t>
            </a:r>
            <a:br>
              <a:rPr lang="cs-CZ" sz="2800" dirty="0" smtClean="0"/>
            </a:br>
            <a:r>
              <a:rPr lang="cs-CZ" sz="2800" dirty="0" smtClean="0"/>
              <a:t>bezobratlých</a:t>
            </a:r>
            <a:br>
              <a:rPr lang="cs-CZ" sz="2800" dirty="0" smtClean="0"/>
            </a:br>
            <a:r>
              <a:rPr lang="cs-CZ" sz="2800" dirty="0" smtClean="0"/>
              <a:t>(</a:t>
            </a:r>
            <a:r>
              <a:rPr lang="cs-CZ" sz="2800" dirty="0"/>
              <a:t>členovci, plži, mlži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smtClean="0"/>
              <a:t>pláštěnci</a:t>
            </a:r>
            <a:r>
              <a:rPr lang="cs-CZ" dirty="0" smtClean="0"/>
              <a:t>,….).</a:t>
            </a:r>
          </a:p>
          <a:p>
            <a:r>
              <a:rPr lang="cs-CZ" sz="2800" dirty="0" smtClean="0"/>
              <a:t>Na obrázku oběhová</a:t>
            </a:r>
            <a:br>
              <a:rPr lang="cs-CZ" sz="2800" dirty="0" smtClean="0"/>
            </a:br>
            <a:r>
              <a:rPr lang="cs-CZ" sz="2800" dirty="0" smtClean="0"/>
              <a:t>soustava hlemýždě.</a:t>
            </a:r>
            <a:endParaRPr lang="cs-CZ" sz="2800" dirty="0"/>
          </a:p>
          <a:p>
            <a:endParaRPr lang="cs-CZ" dirty="0"/>
          </a:p>
        </p:txBody>
      </p:sp>
      <p:pic>
        <p:nvPicPr>
          <p:cNvPr id="3074" name="Picture 2" descr="C:\Users\Uzivatel\Documents\Naskenováno\cévní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60" t="36796" r="15242" b="38431"/>
          <a:stretch/>
        </p:blipFill>
        <p:spPr bwMode="auto">
          <a:xfrm>
            <a:off x="4391985" y="2852934"/>
            <a:ext cx="4392477" cy="29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76811" y="6013617"/>
            <a:ext cx="1111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0906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/>
              <a:t>Uzavřená oběhová soustava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dirty="0"/>
              <a:t>Obíhá v ní jen menší část mimobuněčných </a:t>
            </a:r>
            <a:r>
              <a:rPr lang="cs-CZ" sz="3000" dirty="0" smtClean="0"/>
              <a:t>tekutin: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krev </a:t>
            </a:r>
            <a:r>
              <a:rPr lang="cs-CZ" sz="3000" dirty="0"/>
              <a:t>– krevní </a:t>
            </a:r>
            <a:r>
              <a:rPr lang="cs-CZ" sz="3000" dirty="0" smtClean="0"/>
              <a:t>oběh,</a:t>
            </a:r>
          </a:p>
          <a:p>
            <a:pPr marL="720000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3000" dirty="0" smtClean="0"/>
              <a:t>míza </a:t>
            </a:r>
            <a:r>
              <a:rPr lang="cs-CZ" sz="3000" dirty="0"/>
              <a:t>– mízní </a:t>
            </a:r>
            <a:r>
              <a:rPr lang="cs-CZ" sz="3000" dirty="0" smtClean="0"/>
              <a:t>oběh.</a:t>
            </a:r>
            <a:endParaRPr lang="cs-CZ" sz="3000" dirty="0"/>
          </a:p>
          <a:p>
            <a:r>
              <a:rPr lang="cs-CZ" sz="3000" dirty="0"/>
              <a:t>Tento typ </a:t>
            </a:r>
            <a:r>
              <a:rPr lang="cs-CZ" sz="3000" dirty="0" smtClean="0"/>
              <a:t>oběhové </a:t>
            </a:r>
            <a:r>
              <a:rPr lang="cs-CZ" sz="3000" dirty="0"/>
              <a:t>soustavy je složen z následujících </a:t>
            </a:r>
            <a:r>
              <a:rPr lang="cs-CZ" sz="3000" dirty="0" smtClean="0"/>
              <a:t>orgánů: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srdce,</a:t>
            </a:r>
          </a:p>
          <a:p>
            <a:pPr marL="720000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3000" dirty="0" smtClean="0"/>
              <a:t>cévy </a:t>
            </a:r>
            <a:r>
              <a:rPr lang="cs-CZ" sz="3000" dirty="0"/>
              <a:t>(</a:t>
            </a:r>
            <a:r>
              <a:rPr lang="cs-CZ" sz="3000" dirty="0" smtClean="0"/>
              <a:t>tepny, </a:t>
            </a:r>
            <a:r>
              <a:rPr lang="cs-CZ" sz="3000" dirty="0"/>
              <a:t>žíly, vlásečnice</a:t>
            </a:r>
            <a:r>
              <a:rPr lang="cs-CZ" sz="3000" dirty="0" smtClean="0"/>
              <a:t>).</a:t>
            </a:r>
            <a:endParaRPr lang="cs-CZ" sz="3000" dirty="0"/>
          </a:p>
          <a:p>
            <a:r>
              <a:rPr lang="cs-CZ" sz="3000" dirty="0"/>
              <a:t>Krev nevystupuje z </a:t>
            </a:r>
            <a:r>
              <a:rPr lang="cs-CZ" sz="3000" dirty="0" smtClean="0"/>
              <a:t>cév.</a:t>
            </a:r>
          </a:p>
          <a:p>
            <a:r>
              <a:rPr lang="cs-CZ" sz="3000" dirty="0" smtClean="0"/>
              <a:t>Difúze </a:t>
            </a:r>
            <a:r>
              <a:rPr lang="cs-CZ" sz="3000" dirty="0"/>
              <a:t>látek se děje přes stěny vlásečnic a tkáňový mok</a:t>
            </a:r>
            <a:r>
              <a:rPr lang="cs-CZ" sz="3000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1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Uzavřená oběhová soustava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Krev a míza kolují odděleně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Krev </a:t>
            </a:r>
            <a:r>
              <a:rPr lang="cs-CZ" sz="2800" dirty="0"/>
              <a:t>je vedena ze srdce do tepen a ty se postupně větví až na kapiláry, ve kterých dochází k výměně látkové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Vlásečnice hustě prostupují jednotlivé orgány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Kapiláry </a:t>
            </a:r>
            <a:r>
              <a:rPr lang="cs-CZ" sz="2800" dirty="0"/>
              <a:t>se spojují do větších cévek a ústí do žil, které vrací krev zpět do srdce.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2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Vyjmenujte typy </a:t>
            </a:r>
            <a:r>
              <a:rPr lang="cs-CZ" sz="4000" b="1" dirty="0"/>
              <a:t>srdcí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7312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0DDC46-3820-481A-B0DC-DCE8AB940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9A683D-A092-428C-B82C-0FCF63E81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3DA7B4-4EA5-4DF7-A33D-19BA101DF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75CF15-1D6E-4A99-B545-7786C8AB9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/>
              <a:t>Srdce tepenné (</a:t>
            </a:r>
            <a:r>
              <a:rPr lang="cs-CZ" sz="4000" b="1" dirty="0" err="1"/>
              <a:t>arteriózní</a:t>
            </a:r>
            <a:r>
              <a:rPr lang="cs-CZ" sz="4000" b="1" dirty="0" smtClean="0"/>
              <a:t>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 smtClean="0"/>
              <a:t>Leží </a:t>
            </a:r>
            <a:r>
              <a:rPr lang="cs-CZ" sz="2800" dirty="0"/>
              <a:t>v cévní soustavě za dýchacími </a:t>
            </a:r>
            <a:r>
              <a:rPr lang="cs-CZ" sz="2800" dirty="0" smtClean="0"/>
              <a:t>orgány.</a:t>
            </a:r>
          </a:p>
          <a:p>
            <a:pPr lvl="0"/>
            <a:r>
              <a:rPr lang="cs-CZ" sz="2800" dirty="0" smtClean="0"/>
              <a:t>Nasává </a:t>
            </a:r>
            <a:r>
              <a:rPr lang="cs-CZ" sz="2800" dirty="0"/>
              <a:t>okysličenou krev z dýchacích </a:t>
            </a:r>
            <a:r>
              <a:rPr lang="cs-CZ" sz="2800" dirty="0" smtClean="0"/>
              <a:t>orgánů.</a:t>
            </a:r>
          </a:p>
          <a:p>
            <a:pPr lvl="0"/>
            <a:r>
              <a:rPr lang="cs-CZ" sz="2800" dirty="0" smtClean="0"/>
              <a:t>Výskyt u některých živočichů </a:t>
            </a:r>
            <a:r>
              <a:rPr lang="cs-CZ" sz="2800" dirty="0"/>
              <a:t>s otevřenou cévní </a:t>
            </a:r>
            <a:r>
              <a:rPr lang="cs-CZ" sz="2800" dirty="0" smtClean="0"/>
              <a:t>soustavou (korýši</a:t>
            </a:r>
            <a:r>
              <a:rPr lang="cs-CZ" sz="2800" dirty="0"/>
              <a:t>, klepítkatci, </a:t>
            </a:r>
            <a:r>
              <a:rPr lang="cs-CZ" sz="2800" dirty="0" smtClean="0"/>
              <a:t>někteří měkkýši).</a:t>
            </a:r>
          </a:p>
          <a:p>
            <a:pPr lvl="0"/>
            <a:r>
              <a:rPr lang="cs-CZ" sz="2800" dirty="0" smtClean="0"/>
              <a:t>Na obrázku tepenné srdce raka.</a:t>
            </a:r>
            <a:endParaRPr lang="cs-CZ" sz="2800" dirty="0"/>
          </a:p>
          <a:p>
            <a:endParaRPr lang="cs-CZ" dirty="0"/>
          </a:p>
        </p:txBody>
      </p:sp>
      <p:pic>
        <p:nvPicPr>
          <p:cNvPr id="4098" name="Picture 2" descr="C:\Users\Uzivatel\Documents\Naskenováno\cévní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7822" r="12848" b="43808"/>
          <a:stretch/>
        </p:blipFill>
        <p:spPr bwMode="auto">
          <a:xfrm>
            <a:off x="1907704" y="4221088"/>
            <a:ext cx="4182844" cy="22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72200" y="558924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328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780</Words>
  <Application>Microsoft Office PowerPoint</Application>
  <PresentationFormat>Předvádění na obrazovce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Typy oběhových soustav a srdcí</vt:lpstr>
      <vt:lpstr>Charakterizujte cévní soustavy</vt:lpstr>
      <vt:lpstr>Typy oběhových soustav</vt:lpstr>
      <vt:lpstr>Otevřená oběhová soustava</vt:lpstr>
      <vt:lpstr>Otevřená oběhová soustava</vt:lpstr>
      <vt:lpstr>Uzavřená oběhová soustava</vt:lpstr>
      <vt:lpstr>Uzavřená oběhová soustava</vt:lpstr>
      <vt:lpstr>Vyjmenujte typy srdcí </vt:lpstr>
      <vt:lpstr>Srdce tepenné (arteriózní)</vt:lpstr>
      <vt:lpstr>Srdce žilné (venózní) </vt:lpstr>
      <vt:lpstr>Srdce smíšené (arteriovenózní)</vt:lpstr>
      <vt:lpstr>Čtyřdílné srdce </vt:lpstr>
      <vt:lpstr>Řešte úkol</vt:lpstr>
      <vt:lpstr>Řešte úkol</vt:lpstr>
      <vt:lpstr>Řešení</vt:lpstr>
      <vt:lpstr>Řešte úkol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Houšková, Ilona</cp:lastModifiedBy>
  <cp:revision>75</cp:revision>
  <dcterms:created xsi:type="dcterms:W3CDTF">2012-06-18T15:15:37Z</dcterms:created>
  <dcterms:modified xsi:type="dcterms:W3CDTF">2013-10-01T07:38:42Z</dcterms:modified>
</cp:coreProperties>
</file>