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72" r:id="rId5"/>
    <p:sldId id="276" r:id="rId6"/>
    <p:sldId id="266" r:id="rId7"/>
    <p:sldId id="267" r:id="rId8"/>
    <p:sldId id="273" r:id="rId9"/>
    <p:sldId id="268" r:id="rId10"/>
    <p:sldId id="269" r:id="rId11"/>
    <p:sldId id="274" r:id="rId12"/>
    <p:sldId id="275" r:id="rId13"/>
    <p:sldId id="277" r:id="rId14"/>
    <p:sldId id="27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5642F-8507-4BDA-A3DB-1E4F9AC55F20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46274-B904-4D46-8620-29CE502F1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BÜRGER, Otto.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3.10.2012]. Dostupný na WWW: &lt;http://cs.wikipedia.org/wiki/</a:t>
            </a:r>
            <a:r>
              <a:rPr lang="cs-CZ" dirty="0" err="1" smtClean="0"/>
              <a:t>Soubor:Tubulanus_nothus.png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274-B904-4D46-8620-29CE502F1A3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1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AL2; MAŇAS, Michal; DAHL, </a:t>
            </a:r>
            <a:r>
              <a:rPr lang="cs-CZ" dirty="0" err="1" smtClean="0"/>
              <a:t>Jeff</a:t>
            </a:r>
            <a:r>
              <a:rPr lang="cs-CZ" dirty="0" smtClean="0"/>
              <a:t>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1.10.2012]. Dostupný na WWW: &lt;http://commons.wikimedia.org/wiki/</a:t>
            </a:r>
            <a:r>
              <a:rPr lang="cs-CZ" dirty="0" err="1" smtClean="0"/>
              <a:t>File:Snail_diagram_cs.svg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274-B904-4D46-8620-29CE502F1A3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0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ALTMANN, Antonín; LIŠKOVÁ, Eva. </a:t>
            </a:r>
            <a:r>
              <a:rPr lang="cs-CZ" i="1" dirty="0" smtClean="0"/>
              <a:t>Praktikum ze zoologie</a:t>
            </a:r>
            <a:r>
              <a:rPr lang="cs-CZ" dirty="0" smtClean="0"/>
              <a:t>. Praha: SPN, 1979, ISBN 14-585-79.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274-B904-4D46-8620-29CE502F1A3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7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HILLEWAERT, Hans. </a:t>
            </a:r>
            <a:r>
              <a:rPr lang="nl-NL" i="1" dirty="0" smtClean="0"/>
              <a:t>http://species.wikimedia.org</a:t>
            </a:r>
            <a:r>
              <a:rPr lang="nl-NL" dirty="0" smtClean="0"/>
              <a:t> [online]. [cit. 3.10.2012]. Dostupný na WWW: &lt;http://species.wikimedia.org/wiki/File:Nautilus_pompilius_%28detail%29.jpg&gt;.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274-B904-4D46-8620-29CE502F1A3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6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46274-B904-4D46-8620-29CE502F1A3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9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5">
                <a:lumMod val="40000"/>
                <a:lumOff val="60000"/>
                <a:alpha val="47000"/>
              </a:schemeClr>
            </a:gs>
            <a:gs pos="83000">
              <a:srgbClr val="FFC000">
                <a:lumMod val="52000"/>
                <a:lumOff val="48000"/>
                <a:alpha val="69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83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Oběhová soustava pásnic a měkkýšů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78605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5. 10. 2012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oběhové soustavy pásnic a měkkýšů.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straně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až 14.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VY_32_INOVACE_33_BHOU18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5" y="116632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1" t="3773" r="15428" b="-3773"/>
          <a:stretch/>
        </p:blipFill>
        <p:spPr bwMode="auto">
          <a:xfrm>
            <a:off x="3491880" y="1967002"/>
            <a:ext cx="5112568" cy="4211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176464" cy="3132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4293688"/>
            <a:ext cx="97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5733256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     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38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Úkol:</a:t>
            </a:r>
            <a:endParaRPr lang="cs-CZ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Jaká </a:t>
            </a:r>
            <a:r>
              <a:rPr lang="cs-CZ" sz="2800" dirty="0" smtClean="0"/>
              <a:t>krevní barviva jsou v tělních tekutinách měkkýšů</a:t>
            </a:r>
            <a:r>
              <a:rPr lang="cs-CZ" sz="2800" dirty="0" smtClean="0"/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Řešení: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/>
              <a:t>Je to většinou hemocyanin - krevní protein obsahuje atomy mědi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V </a:t>
            </a:r>
            <a:r>
              <a:rPr lang="cs-CZ" sz="2800" dirty="0"/>
              <a:t>neoxidovaném stavu je hemocyanin bezbarvý, naváže-li se na něj kyslík, zmodrá</a:t>
            </a:r>
            <a:r>
              <a:rPr lang="cs-CZ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Dále je to hemoglobin  </a:t>
            </a:r>
            <a:r>
              <a:rPr lang="cs-CZ" sz="2800" dirty="0"/>
              <a:t>- krevní protein s atomem železa. Barva je červená.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 smtClean="0"/>
              <a:t>Úkol</a:t>
            </a:r>
            <a:r>
              <a:rPr lang="cs-CZ" sz="3000" b="1" dirty="0"/>
              <a:t>:</a:t>
            </a:r>
            <a:endParaRPr lang="cs-CZ" sz="3000" dirty="0"/>
          </a:p>
          <a:p>
            <a:pPr>
              <a:spcAft>
                <a:spcPts val="1800"/>
              </a:spcAft>
            </a:pPr>
            <a:r>
              <a:rPr lang="cs-CZ" sz="3000" dirty="0" smtClean="0"/>
              <a:t>Popište </a:t>
            </a:r>
            <a:r>
              <a:rPr lang="cs-CZ" sz="3000" dirty="0"/>
              <a:t>stavbu oběhové soustavy u  plžů.</a:t>
            </a:r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  <a:endParaRPr lang="cs-CZ" sz="3000" dirty="0" smtClean="0"/>
          </a:p>
          <a:p>
            <a:r>
              <a:rPr lang="cs-CZ" sz="3000" dirty="0"/>
              <a:t>Srdce tvořeno 1 komorou a 1 </a:t>
            </a:r>
            <a:r>
              <a:rPr lang="cs-CZ" sz="3000" dirty="0" smtClean="0"/>
              <a:t>síní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Krev </a:t>
            </a:r>
            <a:r>
              <a:rPr lang="cs-CZ" sz="3000" dirty="0"/>
              <a:t>přitéká do dýchacích ústrojů, odtud je nasávána do osrdečníku – předožábří </a:t>
            </a:r>
            <a:r>
              <a:rPr lang="cs-CZ" sz="3000" dirty="0" smtClean="0"/>
              <a:t>plži.</a:t>
            </a:r>
          </a:p>
          <a:p>
            <a:r>
              <a:rPr lang="cs-CZ" sz="3000" dirty="0" smtClean="0"/>
              <a:t>U </a:t>
            </a:r>
            <a:r>
              <a:rPr lang="cs-CZ" sz="3000" dirty="0"/>
              <a:t>zadožábrých plžů leží srdce před dýchacími </a:t>
            </a:r>
            <a:r>
              <a:rPr lang="cs-CZ" sz="3000" dirty="0" smtClean="0"/>
              <a:t>orgány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Z </a:t>
            </a:r>
            <a:r>
              <a:rPr lang="cs-CZ" sz="3000" dirty="0"/>
              <a:t>osrdečníku pokračuje do síně a komory a odtud je vystřikována ven ze srdce.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Úkol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r>
              <a:rPr lang="cs-CZ" sz="2800" dirty="0" smtClean="0"/>
              <a:t>Popište </a:t>
            </a:r>
            <a:r>
              <a:rPr lang="cs-CZ" sz="2800" dirty="0"/>
              <a:t>stavbu oběhové soustavy u  mlžů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r>
              <a:rPr lang="cs-CZ" sz="2800" dirty="0" smtClean="0"/>
              <a:t>Srdce </a:t>
            </a:r>
            <a:r>
              <a:rPr lang="cs-CZ" sz="2800" dirty="0"/>
              <a:t>se nachází v hřbetní části v osrdečníkovém </a:t>
            </a:r>
            <a:r>
              <a:rPr lang="cs-CZ" sz="2800" dirty="0" smtClean="0"/>
              <a:t>vaku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Je </a:t>
            </a:r>
            <a:r>
              <a:rPr lang="cs-CZ" sz="2800" dirty="0"/>
              <a:t>tvořeno 2 síněmi a 1 </a:t>
            </a:r>
            <a:r>
              <a:rPr lang="cs-CZ" sz="2800" dirty="0" smtClean="0"/>
              <a:t>komorou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Krev </a:t>
            </a:r>
            <a:r>
              <a:rPr lang="cs-CZ" sz="2800" dirty="0"/>
              <a:t>je aortou vháněna do hlavové části a </a:t>
            </a:r>
            <a:r>
              <a:rPr lang="cs-CZ" sz="2800" dirty="0" smtClean="0"/>
              <a:t>útrob. Před </a:t>
            </a:r>
            <a:r>
              <a:rPr lang="cs-CZ" sz="2800" dirty="0"/>
              <a:t>návratem do žaber se v </a:t>
            </a:r>
            <a:r>
              <a:rPr lang="cs-CZ" sz="2800" dirty="0" err="1"/>
              <a:t>metanefridiích</a:t>
            </a:r>
            <a:r>
              <a:rPr lang="cs-CZ" sz="2800" dirty="0"/>
              <a:t> zbavuje škodlivých látek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6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r>
              <a:rPr lang="cs-CZ" sz="2800" dirty="0" smtClean="0"/>
              <a:t>Popište </a:t>
            </a:r>
            <a:r>
              <a:rPr lang="cs-CZ" sz="2800" dirty="0"/>
              <a:t>stavbu oběhové soustavy u  hlavonožců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r>
              <a:rPr lang="cs-CZ" sz="2800" dirty="0"/>
              <a:t>Cévní soustava je uzavřená. </a:t>
            </a:r>
            <a:endParaRPr lang="cs-CZ" sz="2800" dirty="0" smtClean="0"/>
          </a:p>
          <a:p>
            <a:r>
              <a:rPr lang="cs-CZ" sz="2800" dirty="0" smtClean="0"/>
              <a:t>Cévní </a:t>
            </a:r>
            <a:r>
              <a:rPr lang="cs-CZ" sz="2800" dirty="0"/>
              <a:t>soustava  má srdce s 1 komorou a 2 (sépie, chobotnice) až 4 síně (loděnka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Počet </a:t>
            </a:r>
            <a:r>
              <a:rPr lang="cs-CZ" sz="2800" dirty="0"/>
              <a:t>síní je shodný s počtem žaber.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0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ALTMANN, Antonín; LIŠKOVÁ, Eva. </a:t>
            </a:r>
            <a:r>
              <a:rPr lang="cs-CZ" sz="1600" i="1" dirty="0"/>
              <a:t>Praktikum ze zoologie</a:t>
            </a:r>
            <a:r>
              <a:rPr lang="cs-CZ" sz="1600" dirty="0"/>
              <a:t>. Praha: SPN, 1979, ISBN 14-585-79.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</a:t>
            </a:r>
            <a:r>
              <a:rPr lang="cs-CZ" sz="1600" dirty="0"/>
              <a:t>: BÜRGER, Otto.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3.10.2012].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Soubor:Tubulanus_nothus.png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2: AL2; MAŇAS, Michal; DAHL, </a:t>
            </a:r>
            <a:r>
              <a:rPr lang="cs-CZ" sz="1600" dirty="0" err="1"/>
              <a:t>Jeff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File:Snail_diagram_cs.svg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3: ALTMANN, Antonín; LIŠKOVÁ, Eva. </a:t>
            </a:r>
            <a:r>
              <a:rPr lang="cs-CZ" sz="1600" i="1" dirty="0"/>
              <a:t>Praktikum ze zoologie</a:t>
            </a:r>
            <a:r>
              <a:rPr lang="cs-CZ" sz="1600" dirty="0"/>
              <a:t>. Praha: SPN, 1979, ISBN 14-585-79.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4 -6 použity 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4: </a:t>
            </a:r>
            <a:r>
              <a:rPr lang="nl-NL" sz="1600" dirty="0"/>
              <a:t>HILLEWAERT, Hans. </a:t>
            </a:r>
            <a:r>
              <a:rPr lang="nl-NL" sz="1600" i="1" dirty="0"/>
              <a:t>http://species.wikimedia.org</a:t>
            </a:r>
            <a:r>
              <a:rPr lang="nl-NL" sz="1600" dirty="0"/>
              <a:t> [online]. [cit. 3.10.2012]. Dostupný na WWW: &lt;http://species.wikimedia.org/wiki/File:Nautilus_pompilius_%28detail%29.jpg&gt;.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</a:t>
            </a:r>
            <a:r>
              <a:rPr lang="cs-CZ" sz="1600" dirty="0"/>
              <a:t>LING, Richard.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5.10.2012]. Dostupný na WWW: &lt;http://commons.wikimedia.org/wiki/File:Sepia_apama_1.jpg?uselang=</a:t>
            </a:r>
            <a:r>
              <a:rPr lang="cs-CZ" sz="1600" dirty="0" err="1"/>
              <a:t>cs</a:t>
            </a:r>
            <a:r>
              <a:rPr lang="cs-CZ" sz="1600" dirty="0"/>
              <a:t>&gt;.</a:t>
            </a:r>
          </a:p>
          <a:p>
            <a:pPr marL="0" indent="0">
              <a:buNone/>
            </a:pPr>
            <a:r>
              <a:rPr lang="cs-CZ" sz="1600" dirty="0" smtClean="0"/>
              <a:t>Obr. 6:  </a:t>
            </a:r>
            <a:r>
              <a:rPr lang="cs-CZ" sz="1600" dirty="0"/>
              <a:t>KOK, Albert.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5.10.2012]. Dostupný </a:t>
            </a:r>
            <a:r>
              <a:rPr lang="cs-CZ" sz="1600" dirty="0" smtClean="0"/>
              <a:t>na </a:t>
            </a:r>
            <a:r>
              <a:rPr lang="cs-CZ" sz="1600" dirty="0"/>
              <a:t>WWW: &lt;http://commons.wikimedia.org/wiki/File:Octopus2.jpg?uselang=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262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cévní soustavu pásnic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cs-CZ" sz="2800" dirty="0"/>
              <a:t>Cévní soustava je uzavřená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Skládá </a:t>
            </a:r>
            <a:r>
              <a:rPr lang="cs-CZ" sz="2800" dirty="0"/>
              <a:t>se z jedné hřbetní a dvou postranních cév, které jsou propojeny okružními </a:t>
            </a:r>
            <a:r>
              <a:rPr lang="cs-CZ" sz="2800" dirty="0" smtClean="0"/>
              <a:t>cévkami.</a:t>
            </a:r>
          </a:p>
          <a:p>
            <a:r>
              <a:rPr lang="cs-CZ" sz="2800" dirty="0" smtClean="0"/>
              <a:t>Srdce </a:t>
            </a:r>
            <a:r>
              <a:rPr lang="cs-CZ" sz="2800" dirty="0"/>
              <a:t>chybí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Krev obsahuje </a:t>
            </a:r>
            <a:r>
              <a:rPr lang="cs-CZ" sz="2800" dirty="0" smtClean="0"/>
              <a:t>krevní barvivo hemoglobin.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100000" l="0" r="97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9485"/>
            <a:ext cx="3456384" cy="372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40410" y="5667720"/>
            <a:ext cx="91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608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cévní soustavu </a:t>
            </a:r>
            <a:r>
              <a:rPr lang="cs-CZ" sz="4000" b="1" dirty="0" smtClean="0"/>
              <a:t>měkkýšů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Cévní soustava je otevřeného </a:t>
            </a:r>
            <a:r>
              <a:rPr lang="cs-CZ" sz="2800" dirty="0" smtClean="0"/>
              <a:t>typu ( s výjimkou hlavonožců).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Krev se z konce otevřených cév volně rozlévá do krevních dutin a omývá tělní orgány.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Zde se mísí s mízou, proto hovoříme o hemolymfě.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Systém vlásečnic je zachován u dýchacích orgánů (žaber nebo plicního vaku).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9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Popište cévní soustavu měkkýšů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800" dirty="0"/>
              <a:t>Centrum soustavy tvoří tepenné srdce z příčně pruhované svaloviny, uložené v osrdečníku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Srdce </a:t>
            </a:r>
            <a:r>
              <a:rPr lang="cs-CZ" sz="2800" dirty="0"/>
              <a:t>se skládá z komory a z 1 - 4 síní (závisí na počtu  žaber).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Krevním barvivem je nejčastěji </a:t>
            </a:r>
            <a:r>
              <a:rPr lang="cs-CZ" sz="2800" dirty="0" smtClean="0"/>
              <a:t>hemocyanin.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Dalším barvivem je hemoglobin.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Krevní barviva u měkkýšů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b="1" dirty="0" smtClean="0"/>
              <a:t>Hemocyanin</a:t>
            </a:r>
          </a:p>
          <a:p>
            <a:r>
              <a:rPr lang="cs-CZ" sz="3000" dirty="0" smtClean="0"/>
              <a:t>Je </a:t>
            </a:r>
            <a:r>
              <a:rPr lang="cs-CZ" sz="3000" dirty="0"/>
              <a:t>krevní protein obsahující atomy mědi, jež jsou vázány přímo na protein</a:t>
            </a:r>
            <a:r>
              <a:rPr lang="cs-CZ" sz="30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V </a:t>
            </a:r>
            <a:r>
              <a:rPr lang="cs-CZ" sz="3000" dirty="0"/>
              <a:t>neoxidovaném stavu </a:t>
            </a:r>
            <a:r>
              <a:rPr lang="cs-CZ" sz="3000" dirty="0" smtClean="0"/>
              <a:t>je hemocyanin </a:t>
            </a:r>
            <a:r>
              <a:rPr lang="cs-CZ" sz="3000" dirty="0"/>
              <a:t>bezbarvý, naváže-li se na něj kyslík, zmodrá.</a:t>
            </a:r>
          </a:p>
          <a:p>
            <a:pPr marL="0" indent="0">
              <a:buNone/>
            </a:pPr>
            <a:r>
              <a:rPr lang="cs-CZ" sz="3500" b="1" dirty="0"/>
              <a:t>Hemoglobin</a:t>
            </a:r>
            <a:r>
              <a:rPr lang="cs-CZ" sz="3000" dirty="0"/>
              <a:t> </a:t>
            </a:r>
            <a:endParaRPr lang="cs-CZ" sz="3000" dirty="0" smtClean="0"/>
          </a:p>
          <a:p>
            <a:r>
              <a:rPr lang="cs-CZ" sz="3000" dirty="0" smtClean="0"/>
              <a:t>Skládá se z bílkoviny </a:t>
            </a:r>
            <a:r>
              <a:rPr lang="cs-CZ" sz="3000" dirty="0"/>
              <a:t>globinu, na kterou je </a:t>
            </a:r>
            <a:r>
              <a:rPr lang="cs-CZ" sz="3000" dirty="0" smtClean="0"/>
              <a:t>vázán pigment </a:t>
            </a:r>
            <a:r>
              <a:rPr lang="cs-CZ" sz="3000" dirty="0"/>
              <a:t>hem, který se skládá z molekuly porfyrinu a na ni navázaného </a:t>
            </a:r>
            <a:r>
              <a:rPr lang="cs-CZ" sz="3000" dirty="0" smtClean="0"/>
              <a:t>atomu železa.</a:t>
            </a:r>
          </a:p>
          <a:p>
            <a:r>
              <a:rPr lang="cs-CZ" sz="3000" dirty="0" smtClean="0"/>
              <a:t>Vazbou </a:t>
            </a:r>
            <a:r>
              <a:rPr lang="cs-CZ" sz="3000" dirty="0"/>
              <a:t>kyslíku na hem</a:t>
            </a:r>
            <a:r>
              <a:rPr lang="cs-CZ" dirty="0"/>
              <a:t>oglobin </a:t>
            </a:r>
            <a:r>
              <a:rPr lang="cs-CZ" dirty="0" smtClean="0"/>
              <a:t>vzniká </a:t>
            </a:r>
            <a:r>
              <a:rPr lang="cs-CZ" sz="3000" dirty="0" smtClean="0"/>
              <a:t>oxyhemoglobin</a:t>
            </a:r>
            <a:r>
              <a:rPr lang="cs-CZ" sz="3000" dirty="0" smtClean="0"/>
              <a:t>.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0639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Srdce tvořeno 1 komorou a 1 síní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Krev </a:t>
            </a:r>
            <a:r>
              <a:rPr lang="cs-CZ" sz="2800" dirty="0"/>
              <a:t>přitéká do dýchacích ústrojů, odtud je nasávána do </a:t>
            </a:r>
            <a:r>
              <a:rPr lang="cs-CZ" sz="2800" dirty="0" smtClean="0"/>
              <a:t>osrdečníku – předožábří plži.</a:t>
            </a:r>
          </a:p>
          <a:p>
            <a:r>
              <a:rPr lang="cs-CZ" sz="2800" dirty="0" smtClean="0"/>
              <a:t>U zadožábrých plžů leží srdce před dýchacími orgány.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osrdečníku pokračuje do síně a komory a odtud je vystřikována ven ze srdce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Krevní barvivo je hemocyanin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hlemýždě je </a:t>
            </a:r>
            <a:r>
              <a:rPr lang="cs-CZ" sz="2800" dirty="0" smtClean="0"/>
              <a:t>frekvence</a:t>
            </a:r>
            <a:br>
              <a:rPr lang="cs-CZ" sz="2800" dirty="0" smtClean="0"/>
            </a:br>
            <a:r>
              <a:rPr lang="cs-CZ" sz="2800" dirty="0" smtClean="0"/>
              <a:t>15 </a:t>
            </a:r>
            <a:r>
              <a:rPr lang="cs-CZ" sz="2800" dirty="0"/>
              <a:t>tepů za minutu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r="6324"/>
          <a:stretch/>
        </p:blipFill>
        <p:spPr bwMode="auto">
          <a:xfrm>
            <a:off x="4901309" y="4149080"/>
            <a:ext cx="3896820" cy="211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652120" y="6082346"/>
            <a:ext cx="83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821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Mlži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Srdce se nachází v hřbetní části v osrdečníkovém </a:t>
            </a:r>
            <a:r>
              <a:rPr lang="cs-CZ" sz="2800" dirty="0" smtClean="0"/>
              <a:t>vaku.</a:t>
            </a:r>
          </a:p>
          <a:p>
            <a:r>
              <a:rPr lang="cs-CZ" sz="2800" dirty="0" smtClean="0"/>
              <a:t>Je </a:t>
            </a:r>
            <a:r>
              <a:rPr lang="cs-CZ" sz="2800" dirty="0"/>
              <a:t>tvořeno 2 síněmi a </a:t>
            </a:r>
            <a:r>
              <a:rPr lang="cs-CZ" sz="2800" dirty="0" smtClean="0"/>
              <a:t>1 </a:t>
            </a:r>
            <a:r>
              <a:rPr lang="cs-CZ" sz="2800" dirty="0"/>
              <a:t>komorou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Krev </a:t>
            </a:r>
            <a:r>
              <a:rPr lang="cs-CZ" sz="2800" dirty="0"/>
              <a:t>je aortou vháněna do hlavové části a útrob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Před </a:t>
            </a:r>
            <a:r>
              <a:rPr lang="cs-CZ" sz="2800" dirty="0"/>
              <a:t>návratem do žaber se v </a:t>
            </a:r>
            <a:r>
              <a:rPr lang="cs-CZ" sz="2800" dirty="0" err="1"/>
              <a:t>metanefridiích</a:t>
            </a:r>
            <a:r>
              <a:rPr lang="cs-CZ" sz="2800" dirty="0"/>
              <a:t> zbavuje škodlivých látek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Hemolymfa obsahuje hemocyanin a je namodralá.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8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Mlži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sz="2800" dirty="0" smtClean="0"/>
              <a:t>Popis obrázku: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sz="2400" dirty="0" smtClean="0"/>
              <a:t>osrdečník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sz="2400" dirty="0" smtClean="0"/>
              <a:t>srdce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cs-CZ" sz="2400" dirty="0" smtClean="0"/>
              <a:t>aorta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Uzivatel\Documents\Naskenováno\měkkýš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387" r="13777" b="53103"/>
          <a:stretch/>
        </p:blipFill>
        <p:spPr bwMode="auto">
          <a:xfrm>
            <a:off x="3203848" y="638980"/>
            <a:ext cx="5688632" cy="51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8" y="5330568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78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Hlavonožci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Cévní soustava je uzavřená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Cévní soustava  má srdce s </a:t>
            </a:r>
            <a:r>
              <a:rPr lang="cs-CZ" sz="2800" dirty="0"/>
              <a:t>1 </a:t>
            </a:r>
            <a:r>
              <a:rPr lang="cs-CZ" sz="2800" dirty="0" smtClean="0"/>
              <a:t>komorou </a:t>
            </a:r>
            <a:r>
              <a:rPr lang="cs-CZ" sz="2800" dirty="0"/>
              <a:t>a 2 </a:t>
            </a:r>
            <a:r>
              <a:rPr lang="cs-CZ" sz="2800" dirty="0" smtClean="0"/>
              <a:t>(</a:t>
            </a:r>
            <a:r>
              <a:rPr lang="cs-CZ" sz="2800" dirty="0"/>
              <a:t>sépie, </a:t>
            </a:r>
            <a:r>
              <a:rPr lang="cs-CZ" sz="2800" dirty="0" smtClean="0"/>
              <a:t>chobotnice) až 4 </a:t>
            </a:r>
            <a:r>
              <a:rPr lang="cs-CZ" sz="2800" dirty="0"/>
              <a:t>síně (loděnka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Počet síní je shodný s počtem žaber.</a:t>
            </a:r>
          </a:p>
          <a:p>
            <a:r>
              <a:rPr lang="cs-CZ" sz="2800" dirty="0" smtClean="0"/>
              <a:t>Krevní barvivo je hemocyanin. 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19">
                        <a14:backgroundMark x1="10625" y1="94848" x2="6563" y2="97658"/>
                        <a14:backgroundMark x1="48594" y1="94848" x2="50469" y2="98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2" r="4872"/>
          <a:stretch/>
        </p:blipFill>
        <p:spPr bwMode="auto">
          <a:xfrm>
            <a:off x="4905240" y="3717032"/>
            <a:ext cx="3642540" cy="26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9952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</a:t>
            </a:r>
            <a:r>
              <a:rPr lang="cs-CZ" sz="1600" dirty="0" smtClean="0"/>
              <a:t>Obr. 4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652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973</Words>
  <Application>Microsoft Office PowerPoint</Application>
  <PresentationFormat>Předvádění na obrazovce (4:3)</PresentationFormat>
  <Paragraphs>119</Paragraphs>
  <Slides>15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Oběhová soustava pásnic a měkkýšů</vt:lpstr>
      <vt:lpstr>Popište cévní soustavu pásnic</vt:lpstr>
      <vt:lpstr>Popište cévní soustavu měkkýšů</vt:lpstr>
      <vt:lpstr>Popište cévní soustavu měkkýšů</vt:lpstr>
      <vt:lpstr>Krevní barviva u měkkýšů</vt:lpstr>
      <vt:lpstr>Plži</vt:lpstr>
      <vt:lpstr>Mlži</vt:lpstr>
      <vt:lpstr> Mlži</vt:lpstr>
      <vt:lpstr>Hlavonožci</vt:lpstr>
      <vt:lpstr>Prezentace aplikace PowerPoint</vt:lpstr>
      <vt:lpstr>Řešte úkol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Houšková, Ilona</cp:lastModifiedBy>
  <cp:revision>73</cp:revision>
  <dcterms:created xsi:type="dcterms:W3CDTF">2012-06-18T15:15:37Z</dcterms:created>
  <dcterms:modified xsi:type="dcterms:W3CDTF">2013-10-01T09:45:30Z</dcterms:modified>
</cp:coreProperties>
</file>