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8" r:id="rId5"/>
    <p:sldId id="278" r:id="rId6"/>
    <p:sldId id="265" r:id="rId7"/>
    <p:sldId id="282" r:id="rId8"/>
    <p:sldId id="269" r:id="rId9"/>
    <p:sldId id="270" r:id="rId10"/>
    <p:sldId id="279" r:id="rId11"/>
    <p:sldId id="275" r:id="rId12"/>
    <p:sldId id="276" r:id="rId13"/>
    <p:sldId id="283" r:id="rId14"/>
    <p:sldId id="280" r:id="rId15"/>
    <p:sldId id="284" r:id="rId16"/>
    <p:sldId id="27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3878-834D-45CD-BAAE-DA65641E7851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ABF7E-993B-4832-85DA-DD60CA79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2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MACEK, Jan; NOVOTNÁ, Antonie. </a:t>
            </a:r>
            <a:r>
              <a:rPr lang="cs-CZ" i="1" dirty="0" smtClean="0"/>
              <a:t>Obecná biologie</a:t>
            </a:r>
            <a:r>
              <a:rPr lang="cs-CZ" dirty="0" smtClean="0"/>
              <a:t>. Praha: SPN, 1965, ISBN 15-517-65.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ABF7E-993B-4832-85DA-DD60CA792A5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9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Altmann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ABF7E-993B-4832-85DA-DD60CA792A5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83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FF99">
                <a:lumMod val="58000"/>
                <a:lumOff val="42000"/>
                <a:alpha val="41000"/>
              </a:srgbClr>
            </a:gs>
            <a:gs pos="84000">
              <a:schemeClr val="accent3">
                <a:lumMod val="97000"/>
                <a:lumOff val="3000"/>
                <a:alpha val="36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84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400" b="1" dirty="0" smtClean="0"/>
              <a:t>Oběhová soustava kroužkovců a členovců</a:t>
            </a:r>
            <a:endParaRPr lang="cs-CZ" sz="34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88337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12. 10. 2012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oběhové soustavy kroužkovců a měkkýšů.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stranách 12 až 14.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4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Oběhová soustava raka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600" dirty="0" smtClean="0"/>
              <a:t>srdce		2. osrdečník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600" dirty="0" err="1" smtClean="0"/>
              <a:t>ostie</a:t>
            </a:r>
            <a:r>
              <a:rPr lang="cs-CZ" sz="2600" dirty="0" smtClean="0"/>
              <a:t>		4. krev odkysličená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600" dirty="0" smtClean="0"/>
              <a:t>krev okysličená (v žábrech)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600" dirty="0" smtClean="0"/>
              <a:t>hřbetní céva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600" dirty="0" smtClean="0"/>
              <a:t>céva břišní (šipky ukazují směr proudící krve)</a:t>
            </a:r>
          </a:p>
          <a:p>
            <a:pPr marL="457200" indent="-457200">
              <a:buFont typeface="+mj-lt"/>
              <a:buAutoNum type="arabicPeriod" startAt="5"/>
            </a:pPr>
            <a:endParaRPr lang="cs-CZ" sz="2400" dirty="0" smtClean="0"/>
          </a:p>
          <a:p>
            <a:pPr marL="457200" indent="-457200">
              <a:buFont typeface="+mj-lt"/>
              <a:buAutoNum type="arabicPeriod" startAt="5"/>
            </a:pPr>
            <a:endParaRPr lang="cs-CZ" sz="2400" dirty="0"/>
          </a:p>
        </p:txBody>
      </p:sp>
      <p:pic>
        <p:nvPicPr>
          <p:cNvPr id="1027" name="Picture 3" descr="C:\Users\Uzivatel\Documents\Naskenováno\ra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3238" r="16256" b="59841"/>
          <a:stretch/>
        </p:blipFill>
        <p:spPr bwMode="auto">
          <a:xfrm>
            <a:off x="778460" y="1484784"/>
            <a:ext cx="7478523" cy="23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28661" y="4005064"/>
            <a:ext cx="92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709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Vzdušnicovci</a:t>
            </a:r>
            <a:r>
              <a:rPr lang="cs-CZ" sz="4000" b="1" dirty="0" smtClean="0"/>
              <a:t> - hmyz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Funkci srdce plní hřbetní céva, uložená na hřbetní straně zadečku.</a:t>
            </a:r>
          </a:p>
          <a:p>
            <a:r>
              <a:rPr lang="cs-CZ" sz="2800" dirty="0" smtClean="0"/>
              <a:t>Pulzaci zajišťují vně napojené křídlaté svaly.</a:t>
            </a:r>
          </a:p>
          <a:p>
            <a:r>
              <a:rPr lang="cs-CZ" sz="2800" dirty="0" smtClean="0"/>
              <a:t>Hemolymfa je do srdce nasávána  </a:t>
            </a:r>
            <a:r>
              <a:rPr lang="cs-CZ" sz="2800" dirty="0" err="1" smtClean="0"/>
              <a:t>ostiemi</a:t>
            </a:r>
            <a:r>
              <a:rPr lang="cs-CZ" sz="2800" dirty="0" smtClean="0"/>
              <a:t>  - zvětšení objemu „srdce“.</a:t>
            </a:r>
          </a:p>
          <a:p>
            <a:r>
              <a:rPr lang="cs-CZ" sz="2800" dirty="0" smtClean="0"/>
              <a:t>Zmenšením objemu hřbetní cévy je hemolymfa posouvána vpřed.</a:t>
            </a:r>
          </a:p>
          <a:p>
            <a:r>
              <a:rPr lang="cs-CZ" sz="2800" dirty="0" smtClean="0"/>
              <a:t>Umožňuje rozvod živin, hormonů a odvod odpadních látek.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9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Vzdušnicovci</a:t>
            </a:r>
            <a:r>
              <a:rPr lang="cs-CZ" sz="4000" b="1" dirty="0" smtClean="0"/>
              <a:t> </a:t>
            </a:r>
            <a:r>
              <a:rPr lang="cs-CZ" sz="4000" b="1" dirty="0"/>
              <a:t>- hmyz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smtClean="0"/>
              <a:t>Srdce hmyzu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/>
              <a:t>srdce	d) hlavová </a:t>
            </a:r>
            <a:r>
              <a:rPr lang="cs-CZ" sz="2400" dirty="0" smtClean="0"/>
              <a:t>tepna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err="1" smtClean="0"/>
              <a:t>ostie</a:t>
            </a:r>
            <a:r>
              <a:rPr lang="cs-CZ" sz="2400" dirty="0" smtClean="0"/>
              <a:t>	e) srdečník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křídlaté srdeční svaly</a:t>
            </a:r>
          </a:p>
          <a:p>
            <a:pPr marL="0" indent="0">
              <a:buNone/>
            </a:pPr>
            <a:endParaRPr lang="cs-CZ" sz="24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cs-CZ" sz="2800" dirty="0" smtClean="0"/>
              <a:t>Oběh hemolymfy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srdce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400" dirty="0" err="1" smtClean="0"/>
              <a:t>ostie</a:t>
            </a:r>
            <a:endParaRPr lang="cs-CZ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chlopně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nálevkovitý otvor u mozkové uzliny</a:t>
            </a:r>
          </a:p>
          <a:p>
            <a:endParaRPr lang="cs-CZ" dirty="0"/>
          </a:p>
        </p:txBody>
      </p:sp>
      <p:pic>
        <p:nvPicPr>
          <p:cNvPr id="3074" name="Picture 2" descr="C:\Users\Uzivatel\Documents\Naskenováno\hmyz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t="3298" r="47180" b="60245"/>
          <a:stretch/>
        </p:blipFill>
        <p:spPr bwMode="auto">
          <a:xfrm>
            <a:off x="4860032" y="1556792"/>
            <a:ext cx="3814199" cy="38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84168" y="5665003"/>
            <a:ext cx="126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7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Úkol: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Uveďte </a:t>
            </a:r>
            <a:r>
              <a:rPr lang="cs-CZ" dirty="0"/>
              <a:t>základní charakteristiku oběhové soustavy členovců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Řešení:</a:t>
            </a:r>
          </a:p>
          <a:p>
            <a:r>
              <a:rPr lang="cs-CZ" dirty="0"/>
              <a:t>Cévní soustava je vždy otevřená</a:t>
            </a:r>
            <a:r>
              <a:rPr lang="cs-CZ" dirty="0" smtClean="0"/>
              <a:t>.</a:t>
            </a:r>
          </a:p>
          <a:p>
            <a:r>
              <a:rPr lang="cs-CZ" dirty="0" smtClean="0"/>
              <a:t>Hlavní </a:t>
            </a:r>
            <a:r>
              <a:rPr lang="cs-CZ" dirty="0"/>
              <a:t>částí je hřbetní céva, na které se většinou diferencuje srdce. 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/>
              <a:t>je uloženo v osrdečníku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Hemolymfa </a:t>
            </a:r>
            <a:r>
              <a:rPr lang="cs-CZ" dirty="0"/>
              <a:t>je do srdce nasávána </a:t>
            </a:r>
            <a:r>
              <a:rPr lang="cs-CZ" dirty="0" err="1"/>
              <a:t>ostiemi</a:t>
            </a:r>
            <a:r>
              <a:rPr lang="cs-CZ" dirty="0"/>
              <a:t> (otvory po stranách srdce). Soustava je vyvinuta na různé úrovni.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6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b="1" dirty="0"/>
              <a:t>Úkol: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Uveďte základní charakteristiku </a:t>
            </a:r>
            <a:r>
              <a:rPr lang="cs-CZ" sz="2800" dirty="0"/>
              <a:t>oběhové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soustavy klepítkatců.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2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Srdce se nachází na hřbetní straně </a:t>
            </a:r>
            <a:r>
              <a:rPr lang="cs-CZ" sz="2800" dirty="0" smtClean="0"/>
              <a:t>zadečku.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Hemolymfa </a:t>
            </a:r>
            <a:r>
              <a:rPr lang="cs-CZ" sz="2800" dirty="0"/>
              <a:t>obsahuje hemocyanin a velké množství bílých krvinek.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b="1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017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pPr marL="0" indent="0">
              <a:buNone/>
            </a:pPr>
            <a:r>
              <a:rPr lang="cs-CZ" sz="2800" dirty="0"/>
              <a:t>Popište oběh </a:t>
            </a:r>
            <a:r>
              <a:rPr lang="cs-CZ" sz="2800" dirty="0" smtClean="0"/>
              <a:t>hemolymfy u </a:t>
            </a:r>
            <a:r>
              <a:rPr lang="cs-CZ" sz="2800" dirty="0"/>
              <a:t>hmyzu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 a</a:t>
            </a:r>
            <a:r>
              <a:rPr lang="cs-CZ" sz="2800" dirty="0"/>
              <a:t>)   srdce  </a:t>
            </a:r>
            <a:endParaRPr lang="cs-CZ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 </a:t>
            </a:r>
            <a:r>
              <a:rPr lang="cs-CZ" sz="2800" dirty="0"/>
              <a:t>b)   </a:t>
            </a:r>
            <a:r>
              <a:rPr lang="cs-CZ" sz="2800" dirty="0" err="1" smtClean="0"/>
              <a:t>ostie</a:t>
            </a:r>
            <a:endParaRPr lang="cs-CZ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 </a:t>
            </a:r>
            <a:r>
              <a:rPr lang="cs-CZ" sz="2800" dirty="0"/>
              <a:t>c)   </a:t>
            </a:r>
            <a:r>
              <a:rPr lang="cs-CZ" sz="2800" dirty="0" smtClean="0"/>
              <a:t>chlopně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 </a:t>
            </a:r>
            <a:r>
              <a:rPr lang="cs-CZ" sz="2800" dirty="0"/>
              <a:t>d)   </a:t>
            </a:r>
            <a:r>
              <a:rPr lang="cs-CZ" sz="2800" dirty="0" smtClean="0"/>
              <a:t>nálevkovitý </a:t>
            </a:r>
            <a:r>
              <a:rPr lang="cs-CZ" sz="2800" dirty="0"/>
              <a:t>otvor u mozkové uzliny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6"/>
          <a:stretch/>
        </p:blipFill>
        <p:spPr bwMode="auto">
          <a:xfrm>
            <a:off x="6444208" y="1052736"/>
            <a:ext cx="2296768" cy="49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88224" y="1052736"/>
            <a:ext cx="288032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0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nl-NL" sz="1600" dirty="0"/>
              <a:t>HILLEWAERT, Hans. </a:t>
            </a:r>
            <a:r>
              <a:rPr lang="nl-NL" sz="1600" i="1" dirty="0"/>
              <a:t>http://cs.wikipedia.org</a:t>
            </a:r>
            <a:r>
              <a:rPr lang="nl-NL" sz="1600" dirty="0"/>
              <a:t> [online]. [cit. 1.10.2012].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</a:t>
            </a:r>
            <a:r>
              <a:rPr lang="nl-NL" sz="1600" dirty="0" smtClean="0"/>
              <a:t>na </a:t>
            </a:r>
            <a:r>
              <a:rPr lang="nl-NL" sz="1600" dirty="0"/>
              <a:t>WWW: &lt;http://cs.wikipedia.org/wiki/Soubor:Polychaeta_anatomy_cs.svg&gt;.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Obr.2, 3, 6: </a:t>
            </a:r>
            <a:r>
              <a:rPr lang="cs-CZ" sz="1600" dirty="0"/>
              <a:t>převzato z ALTMANN, Antonín; LIŠKOVÁ, Eva. </a:t>
            </a:r>
            <a:r>
              <a:rPr lang="cs-CZ" sz="1600" i="1" dirty="0"/>
              <a:t>Praktikum ze zoologie</a:t>
            </a:r>
            <a:r>
              <a:rPr lang="cs-CZ" sz="1600" dirty="0"/>
              <a:t>. Praha: SPN, 1979, ISBN 14-585-79.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převzato z 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5: převzato z </a:t>
            </a:r>
            <a:r>
              <a:rPr lang="cs-CZ" sz="1600" dirty="0"/>
              <a:t>MACEK, Jan; NOVOTNÁ, Antonie. </a:t>
            </a:r>
            <a:r>
              <a:rPr lang="cs-CZ" sz="1600" i="1" dirty="0"/>
              <a:t>Obecná biologie</a:t>
            </a:r>
            <a:r>
              <a:rPr lang="cs-CZ" sz="1600" dirty="0"/>
              <a:t>. Praha: SPN, 1965, ISBN 15-517-65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899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Kroužkovci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Cévní soustava je uzavřená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Srdce </a:t>
            </a:r>
            <a:r>
              <a:rPr lang="cs-CZ" sz="2800" dirty="0"/>
              <a:t>není vyvinuto, jeho funkci přebírá hřbetní tepna.</a:t>
            </a:r>
          </a:p>
          <a:p>
            <a:pPr marL="0" indent="0" algn="ctr">
              <a:buNone/>
            </a:pPr>
            <a:r>
              <a:rPr lang="cs-CZ" sz="3600" b="1" dirty="0" smtClean="0"/>
              <a:t>Mnohoštětinatci</a:t>
            </a:r>
            <a:r>
              <a:rPr lang="cs-CZ" sz="3600" dirty="0" smtClean="0"/>
              <a:t> </a:t>
            </a:r>
          </a:p>
          <a:p>
            <a:r>
              <a:rPr lang="cs-CZ" sz="2800" dirty="0" smtClean="0"/>
              <a:t>Hlavními cévami jsou</a:t>
            </a:r>
            <a:br>
              <a:rPr lang="cs-CZ" sz="2800" dirty="0" smtClean="0"/>
            </a:br>
            <a:r>
              <a:rPr lang="cs-CZ" sz="2800" dirty="0" smtClean="0"/>
              <a:t>hřbetní </a:t>
            </a:r>
            <a:r>
              <a:rPr lang="cs-CZ" sz="2800" dirty="0"/>
              <a:t>tepna 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podstřevní</a:t>
            </a:r>
            <a:r>
              <a:rPr lang="cs-CZ" sz="2800" dirty="0" smtClean="0"/>
              <a:t> </a:t>
            </a:r>
            <a:r>
              <a:rPr lang="cs-CZ" sz="2800" dirty="0"/>
              <a:t>žíla.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7" b="97368" l="2969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275001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55976" y="60932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Máloštětinatci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Hlavními </a:t>
            </a:r>
            <a:r>
              <a:rPr lang="cs-CZ" sz="2800" dirty="0"/>
              <a:t>cévami </a:t>
            </a:r>
            <a:r>
              <a:rPr lang="cs-CZ" sz="2800" dirty="0" smtClean="0"/>
              <a:t>jsou opět hřbetní </a:t>
            </a:r>
            <a:r>
              <a:rPr lang="cs-CZ" sz="2800" dirty="0"/>
              <a:t>tepna </a:t>
            </a:r>
            <a:r>
              <a:rPr lang="cs-CZ" sz="2800" dirty="0" smtClean="0"/>
              <a:t>a </a:t>
            </a:r>
            <a:r>
              <a:rPr lang="cs-CZ" sz="2800" dirty="0" err="1" smtClean="0"/>
              <a:t>podstřevní</a:t>
            </a:r>
            <a:r>
              <a:rPr lang="cs-CZ" sz="2800" dirty="0" smtClean="0"/>
              <a:t> </a:t>
            </a:r>
            <a:r>
              <a:rPr lang="cs-CZ" sz="2800" dirty="0"/>
              <a:t>žíla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Navíc je vyvinuta </a:t>
            </a:r>
            <a:r>
              <a:rPr lang="cs-CZ" sz="2800" dirty="0"/>
              <a:t>ještě žíla pod břišní nervovou </a:t>
            </a:r>
            <a:r>
              <a:rPr lang="cs-CZ" sz="2800" dirty="0" smtClean="0"/>
              <a:t>páskou.</a:t>
            </a:r>
          </a:p>
          <a:p>
            <a:r>
              <a:rPr lang="cs-CZ" sz="2800" dirty="0" smtClean="0"/>
              <a:t>Funkci </a:t>
            </a:r>
            <a:r>
              <a:rPr lang="cs-CZ" sz="2800" dirty="0"/>
              <a:t>tepen konají u všech kroužkovců také </a:t>
            </a:r>
            <a:r>
              <a:rPr lang="cs-CZ" sz="2800" dirty="0" err="1"/>
              <a:t>okolostřevní</a:t>
            </a:r>
            <a:r>
              <a:rPr lang="cs-CZ" sz="2800" dirty="0"/>
              <a:t> a polokruhovité </a:t>
            </a:r>
            <a:r>
              <a:rPr lang="cs-CZ" sz="2800" dirty="0" smtClean="0"/>
              <a:t>cévy (spojují </a:t>
            </a:r>
            <a:r>
              <a:rPr lang="cs-CZ" sz="2800" dirty="0"/>
              <a:t>v každém tělním článku cévu hřbetní a </a:t>
            </a:r>
            <a:r>
              <a:rPr lang="cs-CZ" sz="2800" dirty="0" err="1" smtClean="0"/>
              <a:t>podstřevní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V </a:t>
            </a:r>
            <a:r>
              <a:rPr lang="cs-CZ" sz="2800" dirty="0"/>
              <a:t>hřbetní tepně se pohybuje krev směrem od zadního konce k hlavovému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495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Cévní </a:t>
            </a:r>
            <a:r>
              <a:rPr lang="cs-CZ" sz="4000" b="1" dirty="0" smtClean="0"/>
              <a:t>soustava </a:t>
            </a:r>
            <a:r>
              <a:rPr lang="cs-CZ" sz="4000" b="1" dirty="0"/>
              <a:t>žížaly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Příčný řez cévní soustavou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smtClean="0"/>
              <a:t>hřbetní céva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smtClean="0"/>
              <a:t>nefridium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smtClean="0"/>
              <a:t>segmentální céva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smtClean="0"/>
              <a:t>céva v podkožním svalovém vaku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smtClean="0"/>
              <a:t>břišní céva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err="1" smtClean="0"/>
              <a:t>podnervová</a:t>
            </a:r>
            <a:r>
              <a:rPr lang="cs-CZ" sz="2600" dirty="0" smtClean="0"/>
              <a:t> céva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cs-CZ" sz="2600" dirty="0" smtClean="0"/>
              <a:t>střevo 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506663"/>
            <a:ext cx="58483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zivatel\Documents\Naskenováno\cévní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6881" r="48038" b="67901"/>
          <a:stretch/>
        </p:blipFill>
        <p:spPr bwMode="auto">
          <a:xfrm>
            <a:off x="4607870" y="1695726"/>
            <a:ext cx="4231983" cy="37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61605" y="5658875"/>
            <a:ext cx="99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09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Cévní soustava žížaly 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Na obrázku</a:t>
            </a:r>
            <a:br>
              <a:rPr lang="cs-CZ" sz="2800" dirty="0" smtClean="0"/>
            </a:br>
            <a:r>
              <a:rPr lang="cs-CZ" sz="2800" dirty="0" smtClean="0"/>
              <a:t>je přední</a:t>
            </a:r>
            <a:br>
              <a:rPr lang="cs-CZ" sz="2800" dirty="0" smtClean="0"/>
            </a:br>
            <a:r>
              <a:rPr lang="cs-CZ" sz="2800" dirty="0" smtClean="0"/>
              <a:t>část těla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600" dirty="0" smtClean="0"/>
              <a:t>první článek		4.    nestažitelná břišní céva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 smtClean="0"/>
              <a:t>pět tepajících spojek	5.    segmentální céva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 smtClean="0"/>
              <a:t>tepající hřbetní tepna	6.    </a:t>
            </a:r>
            <a:r>
              <a:rPr lang="cs-CZ" sz="2600" dirty="0" err="1" smtClean="0"/>
              <a:t>podnervová</a:t>
            </a:r>
            <a:r>
              <a:rPr lang="cs-CZ" sz="2600" dirty="0" smtClean="0"/>
              <a:t> céva</a:t>
            </a:r>
            <a:endParaRPr lang="cs-CZ" sz="2600" dirty="0"/>
          </a:p>
        </p:txBody>
      </p:sp>
      <p:pic>
        <p:nvPicPr>
          <p:cNvPr id="3074" name="Picture 2" descr="C:\Users\Uzivatel\Documents\Naskenováno\cévní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4706" r="20177" b="69704"/>
          <a:stretch/>
        </p:blipFill>
        <p:spPr bwMode="auto">
          <a:xfrm>
            <a:off x="2771800" y="1916831"/>
            <a:ext cx="4392488" cy="24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80312" y="39330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625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Krev kroužkovců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800" dirty="0"/>
              <a:t>Krev má u mnohoštětinatců barvu </a:t>
            </a:r>
            <a:r>
              <a:rPr lang="cs-CZ" sz="2800" dirty="0" smtClean="0"/>
              <a:t>narůžovělou.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U </a:t>
            </a:r>
            <a:r>
              <a:rPr lang="cs-CZ" sz="2800" dirty="0"/>
              <a:t>některých druhů </a:t>
            </a:r>
            <a:r>
              <a:rPr lang="cs-CZ" sz="2800" dirty="0" smtClean="0"/>
              <a:t>je smaragdově zelená - barvivo </a:t>
            </a:r>
            <a:r>
              <a:rPr lang="cs-CZ" sz="2800" dirty="0" err="1" smtClean="0"/>
              <a:t>chlorocruorin</a:t>
            </a:r>
            <a:r>
              <a:rPr lang="cs-CZ" sz="2800" dirty="0" smtClean="0"/>
              <a:t>.</a:t>
            </a:r>
            <a:endParaRPr lang="cs-CZ" sz="2800" dirty="0"/>
          </a:p>
          <a:p>
            <a:pPr>
              <a:spcAft>
                <a:spcPts val="1200"/>
              </a:spcAft>
            </a:pPr>
            <a:r>
              <a:rPr lang="cs-CZ" sz="2800" dirty="0"/>
              <a:t>U </a:t>
            </a:r>
            <a:r>
              <a:rPr lang="cs-CZ" sz="2800" dirty="0" err="1"/>
              <a:t>máloštětinatců</a:t>
            </a:r>
            <a:r>
              <a:rPr lang="cs-CZ" sz="2800" dirty="0"/>
              <a:t> má barvu červenou, krev obsahuje hemoglobin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Cévní </a:t>
            </a:r>
            <a:r>
              <a:rPr lang="cs-CZ" sz="2800" dirty="0"/>
              <a:t>systém se bohatě větví v síti podkožních vlásečnic (dýchání celým tělem).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6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aloha NTB Asus\data\fotoDMC\103_PANA\P1030040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65" r="8038" b="8156"/>
          <a:stretch/>
        </p:blipFill>
        <p:spPr bwMode="auto">
          <a:xfrm>
            <a:off x="539552" y="1484783"/>
            <a:ext cx="7416824" cy="49526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ČLENOVCI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/>
              <a:t>Cévní soustava je vždy otevřená.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Hlavní částí je hřbetní céva, na které se většinou diferencuje srdce.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To je uloženo v osrdečníku.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Hemolymfa je do srdce nasávána </a:t>
            </a:r>
            <a:r>
              <a:rPr lang="cs-CZ" sz="2800" dirty="0" err="1" smtClean="0"/>
              <a:t>ostiemi</a:t>
            </a:r>
            <a:r>
              <a:rPr lang="cs-CZ" sz="2800" dirty="0" smtClean="0"/>
              <a:t>. </a:t>
            </a:r>
            <a:r>
              <a:rPr lang="cs-CZ" sz="2800" dirty="0"/>
              <a:t>(otvory po stranách srdce).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Soustava je vyvinuta na různé úrovni.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151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Klepítkatci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Srdce se nachází na hřbetní straně </a:t>
            </a:r>
            <a:r>
              <a:rPr lang="cs-CZ" sz="2800" dirty="0" smtClean="0"/>
              <a:t>zadečku.</a:t>
            </a:r>
          </a:p>
          <a:p>
            <a:r>
              <a:rPr lang="cs-CZ" sz="2800" dirty="0" smtClean="0"/>
              <a:t>Hemolymfa </a:t>
            </a:r>
            <a:r>
              <a:rPr lang="cs-CZ" sz="2800" dirty="0"/>
              <a:t>obsahuje hemocyanin a velké množství bílých krvinek.</a:t>
            </a:r>
          </a:p>
          <a:p>
            <a:r>
              <a:rPr lang="cs-CZ" sz="2800" dirty="0" smtClean="0"/>
              <a:t>Srdce s </a:t>
            </a:r>
            <a:r>
              <a:rPr lang="cs-CZ" sz="2800" dirty="0" err="1" smtClean="0"/>
              <a:t>ostiemi</a:t>
            </a:r>
            <a:r>
              <a:rPr lang="cs-CZ" sz="2800" dirty="0" smtClean="0"/>
              <a:t> – na obrázku č.6.</a:t>
            </a:r>
            <a:endParaRPr lang="cs-CZ" sz="2800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580112" y="371703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Uzivatel\Documents\Naskenováno\pavou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4345" r="24088" b="71647"/>
          <a:stretch/>
        </p:blipFill>
        <p:spPr bwMode="auto">
          <a:xfrm>
            <a:off x="2555776" y="3898901"/>
            <a:ext cx="4940489" cy="25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5" y="563473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900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Korýši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U nejjednodušších korýšů není cévní soustava </a:t>
            </a:r>
            <a:r>
              <a:rPr lang="cs-CZ" sz="2800" dirty="0" smtClean="0"/>
              <a:t>vyvinuta.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perlooček je vyvinuto pouze </a:t>
            </a:r>
            <a:r>
              <a:rPr lang="cs-CZ" sz="2800" dirty="0" smtClean="0"/>
              <a:t>srdce.</a:t>
            </a:r>
          </a:p>
          <a:p>
            <a:r>
              <a:rPr lang="cs-CZ" sz="2800" dirty="0" smtClean="0"/>
              <a:t>Ostatní mají </a:t>
            </a:r>
            <a:r>
              <a:rPr lang="cs-CZ" sz="2800" dirty="0"/>
              <a:t>cévní </a:t>
            </a:r>
            <a:r>
              <a:rPr lang="cs-CZ" sz="2800" dirty="0" smtClean="0"/>
              <a:t>soustavu </a:t>
            </a:r>
            <a:r>
              <a:rPr lang="cs-CZ" sz="2800" dirty="0"/>
              <a:t>složitější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nižších korýšů je hemolymfa načervenalá </a:t>
            </a:r>
            <a:r>
              <a:rPr lang="cs-CZ" sz="2800" dirty="0" smtClean="0"/>
              <a:t>(obsahuje hemoglobin).</a:t>
            </a:r>
          </a:p>
          <a:p>
            <a:r>
              <a:rPr lang="cs-CZ" sz="2800" dirty="0" smtClean="0"/>
              <a:t>Vyšší </a:t>
            </a:r>
            <a:r>
              <a:rPr lang="cs-CZ" sz="2800" dirty="0"/>
              <a:t>korýši (desetinožci) </a:t>
            </a:r>
            <a:r>
              <a:rPr lang="cs-CZ" sz="2800" dirty="0" smtClean="0"/>
              <a:t>mají hemolymfu namodralou (obsahuje hemocyanin</a:t>
            </a:r>
            <a:r>
              <a:rPr lang="cs-CZ" sz="28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723</Words>
  <Application>Microsoft Office PowerPoint</Application>
  <PresentationFormat>Předvádění na obrazovce (4:3)</PresentationFormat>
  <Paragraphs>135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Oběhová soustava kroužkovců a členovců</vt:lpstr>
      <vt:lpstr>Kroužkovci</vt:lpstr>
      <vt:lpstr>Máloštětinatci</vt:lpstr>
      <vt:lpstr>Cévní soustava žížaly </vt:lpstr>
      <vt:lpstr>Cévní soustava žížaly </vt:lpstr>
      <vt:lpstr>Krev kroužkovců</vt:lpstr>
      <vt:lpstr>ČLENOVCI</vt:lpstr>
      <vt:lpstr>Klepítkatci </vt:lpstr>
      <vt:lpstr>Korýši </vt:lpstr>
      <vt:lpstr>Oběhová soustava raka</vt:lpstr>
      <vt:lpstr>Vzdušnicovci - hmyz</vt:lpstr>
      <vt:lpstr>Vzdušnicovci - hmyz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74</cp:revision>
  <dcterms:created xsi:type="dcterms:W3CDTF">2012-06-18T15:15:37Z</dcterms:created>
  <dcterms:modified xsi:type="dcterms:W3CDTF">2013-10-01T10:17:39Z</dcterms:modified>
</cp:coreProperties>
</file>