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7" r:id="rId4"/>
    <p:sldId id="276" r:id="rId5"/>
    <p:sldId id="268" r:id="rId6"/>
    <p:sldId id="275" r:id="rId7"/>
    <p:sldId id="269" r:id="rId8"/>
    <p:sldId id="286" r:id="rId9"/>
    <p:sldId id="271" r:id="rId10"/>
    <p:sldId id="277" r:id="rId11"/>
    <p:sldId id="272" r:id="rId12"/>
    <p:sldId id="279" r:id="rId13"/>
    <p:sldId id="273" r:id="rId14"/>
    <p:sldId id="287" r:id="rId15"/>
    <p:sldId id="293" r:id="rId16"/>
    <p:sldId id="294" r:id="rId17"/>
    <p:sldId id="291" r:id="rId18"/>
    <p:sldId id="29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94660"/>
  </p:normalViewPr>
  <p:slideViewPr>
    <p:cSldViewPr>
      <p:cViewPr>
        <p:scale>
          <a:sx n="70" d="100"/>
          <a:sy n="70" d="100"/>
        </p:scale>
        <p:origin x="-133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38260-4E40-417B-B44C-3EF0FB579A5D}" type="doc">
      <dgm:prSet loTypeId="urn:microsoft.com/office/officeart/2005/8/layout/vList2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B64FF6A7-1CA6-45A4-8552-501BBD1E4C95}">
      <dgm:prSet phldrT="[Text]" custT="1"/>
      <dgm:spPr/>
      <dgm:t>
        <a:bodyPr/>
        <a:lstStyle/>
        <a:p>
          <a:r>
            <a:rPr lang="cs-CZ" sz="4000" dirty="0" smtClean="0"/>
            <a:t>Nižší obratlovci:</a:t>
          </a:r>
          <a:endParaRPr lang="cs-CZ" sz="4000" dirty="0"/>
        </a:p>
      </dgm:t>
    </dgm:pt>
    <dgm:pt modelId="{672CC21E-0E82-47B0-B277-4194197840F5}" type="parTrans" cxnId="{FC242E9B-2DFD-4B61-BE03-310E952EEB8B}">
      <dgm:prSet/>
      <dgm:spPr/>
      <dgm:t>
        <a:bodyPr/>
        <a:lstStyle/>
        <a:p>
          <a:endParaRPr lang="cs-CZ"/>
        </a:p>
      </dgm:t>
    </dgm:pt>
    <dgm:pt modelId="{6429ACC5-EBC2-4280-B5CB-337E404A5C90}" type="sibTrans" cxnId="{FC242E9B-2DFD-4B61-BE03-310E952EEB8B}">
      <dgm:prSet/>
      <dgm:spPr/>
      <dgm:t>
        <a:bodyPr/>
        <a:lstStyle/>
        <a:p>
          <a:endParaRPr lang="cs-CZ"/>
        </a:p>
      </dgm:t>
    </dgm:pt>
    <dgm:pt modelId="{643925D1-BA6E-4E6D-AE4F-B966B160CEBF}">
      <dgm:prSet phldrT="[Text]" custT="1"/>
      <dgm:spPr/>
      <dgm:t>
        <a:bodyPr/>
        <a:lstStyle/>
        <a:p>
          <a:pPr marL="342000" indent="-342000"/>
          <a:r>
            <a:rPr lang="cs-CZ" sz="3600" dirty="0" smtClean="0"/>
            <a:t>Kruhoústí, paryby, ryby, obojživelníci</a:t>
          </a:r>
          <a:endParaRPr lang="cs-CZ" sz="3600" dirty="0"/>
        </a:p>
      </dgm:t>
    </dgm:pt>
    <dgm:pt modelId="{138B770F-DEA2-495C-BE20-814335B3410C}" type="parTrans" cxnId="{1F011A3F-38F3-47C4-83E4-7982EEA7D0FA}">
      <dgm:prSet/>
      <dgm:spPr/>
      <dgm:t>
        <a:bodyPr/>
        <a:lstStyle/>
        <a:p>
          <a:endParaRPr lang="cs-CZ"/>
        </a:p>
      </dgm:t>
    </dgm:pt>
    <dgm:pt modelId="{080F406D-5656-4C84-BE8C-B2501451BBF4}" type="sibTrans" cxnId="{1F011A3F-38F3-47C4-83E4-7982EEA7D0FA}">
      <dgm:prSet/>
      <dgm:spPr/>
      <dgm:t>
        <a:bodyPr/>
        <a:lstStyle/>
        <a:p>
          <a:endParaRPr lang="cs-CZ"/>
        </a:p>
      </dgm:t>
    </dgm:pt>
    <dgm:pt modelId="{D53847DC-A1EA-4352-98CE-A79D86A9AF0B}">
      <dgm:prSet phldrT="[Text]" custT="1"/>
      <dgm:spPr/>
      <dgm:t>
        <a:bodyPr/>
        <a:lstStyle/>
        <a:p>
          <a:r>
            <a:rPr lang="cs-CZ" sz="4000" dirty="0" smtClean="0"/>
            <a:t>Vyšší obratlovci:</a:t>
          </a:r>
          <a:endParaRPr lang="cs-CZ" sz="4000" dirty="0"/>
        </a:p>
      </dgm:t>
    </dgm:pt>
    <dgm:pt modelId="{2779A04B-F19A-4F46-A001-5DC8A5193D7C}" type="parTrans" cxnId="{A846DE12-FC38-4444-8F0E-E7F9CF486465}">
      <dgm:prSet/>
      <dgm:spPr/>
      <dgm:t>
        <a:bodyPr/>
        <a:lstStyle/>
        <a:p>
          <a:endParaRPr lang="cs-CZ"/>
        </a:p>
      </dgm:t>
    </dgm:pt>
    <dgm:pt modelId="{4D7D8DF1-A11C-4C5A-BE08-9E084A0E761A}" type="sibTrans" cxnId="{A846DE12-FC38-4444-8F0E-E7F9CF486465}">
      <dgm:prSet/>
      <dgm:spPr/>
      <dgm:t>
        <a:bodyPr/>
        <a:lstStyle/>
        <a:p>
          <a:endParaRPr lang="cs-CZ"/>
        </a:p>
      </dgm:t>
    </dgm:pt>
    <dgm:pt modelId="{44B9D49C-AEB3-4E58-B78F-3E8F5005D944}">
      <dgm:prSet phldrT="[Text]" custT="1"/>
      <dgm:spPr/>
      <dgm:t>
        <a:bodyPr/>
        <a:lstStyle/>
        <a:p>
          <a:pPr marL="342000" indent="-342000"/>
          <a:r>
            <a:rPr lang="cs-CZ" sz="3600" dirty="0" smtClean="0"/>
            <a:t>Plazi, ptáci, savci</a:t>
          </a:r>
          <a:endParaRPr lang="cs-CZ" sz="3600" dirty="0"/>
        </a:p>
      </dgm:t>
    </dgm:pt>
    <dgm:pt modelId="{00D75440-4110-4EEF-AC77-A5C60C0E5511}" type="parTrans" cxnId="{973C42D4-71FD-4771-AC16-70886F57BC39}">
      <dgm:prSet/>
      <dgm:spPr/>
      <dgm:t>
        <a:bodyPr/>
        <a:lstStyle/>
        <a:p>
          <a:endParaRPr lang="cs-CZ"/>
        </a:p>
      </dgm:t>
    </dgm:pt>
    <dgm:pt modelId="{9E0E5CB0-071E-44E1-8C87-00A594C931D6}" type="sibTrans" cxnId="{973C42D4-71FD-4771-AC16-70886F57BC39}">
      <dgm:prSet/>
      <dgm:spPr/>
      <dgm:t>
        <a:bodyPr/>
        <a:lstStyle/>
        <a:p>
          <a:endParaRPr lang="cs-CZ"/>
        </a:p>
      </dgm:t>
    </dgm:pt>
    <dgm:pt modelId="{DFD0B776-7484-47B9-82B6-DBBB7D96488D}" type="pres">
      <dgm:prSet presAssocID="{7DC38260-4E40-417B-B44C-3EF0FB579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2608BB-792F-4B86-BBFA-34357AF6E3DE}" type="pres">
      <dgm:prSet presAssocID="{B64FF6A7-1CA6-45A4-8552-501BBD1E4C95}" presName="parentText" presStyleLbl="node1" presStyleIdx="0" presStyleCnt="2" custScaleX="5686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80D6F8-162D-4FF3-AAAA-DD6F145A9A92}" type="pres">
      <dgm:prSet presAssocID="{B64FF6A7-1CA6-45A4-8552-501BBD1E4C9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1DFC9B-BA9B-441D-BC67-29D3F321D60E}" type="pres">
      <dgm:prSet presAssocID="{D53847DC-A1EA-4352-98CE-A79D86A9AF0B}" presName="parentText" presStyleLbl="node1" presStyleIdx="1" presStyleCnt="2" custScaleX="5686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B48FB5-E58D-48CB-BEB8-53C9BBFEB761}" type="pres">
      <dgm:prSet presAssocID="{D53847DC-A1EA-4352-98CE-A79D86A9AF0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C305916-B824-43C2-BF85-90B6A0FE36CD}" type="presOf" srcId="{B64FF6A7-1CA6-45A4-8552-501BBD1E4C95}" destId="{ED2608BB-792F-4B86-BBFA-34357AF6E3DE}" srcOrd="0" destOrd="0" presId="urn:microsoft.com/office/officeart/2005/8/layout/vList2"/>
    <dgm:cxn modelId="{FC242E9B-2DFD-4B61-BE03-310E952EEB8B}" srcId="{7DC38260-4E40-417B-B44C-3EF0FB579A5D}" destId="{B64FF6A7-1CA6-45A4-8552-501BBD1E4C95}" srcOrd="0" destOrd="0" parTransId="{672CC21E-0E82-47B0-B277-4194197840F5}" sibTransId="{6429ACC5-EBC2-4280-B5CB-337E404A5C90}"/>
    <dgm:cxn modelId="{E2E59C3A-DB01-4F79-A660-9DB78430643E}" type="presOf" srcId="{7DC38260-4E40-417B-B44C-3EF0FB579A5D}" destId="{DFD0B776-7484-47B9-82B6-DBBB7D96488D}" srcOrd="0" destOrd="0" presId="urn:microsoft.com/office/officeart/2005/8/layout/vList2"/>
    <dgm:cxn modelId="{C8FC1B54-FEFB-405C-89B9-0FBDB7C81DE0}" type="presOf" srcId="{D53847DC-A1EA-4352-98CE-A79D86A9AF0B}" destId="{5B1DFC9B-BA9B-441D-BC67-29D3F321D60E}" srcOrd="0" destOrd="0" presId="urn:microsoft.com/office/officeart/2005/8/layout/vList2"/>
    <dgm:cxn modelId="{AE55AB12-0631-48B2-A08B-2922706823B9}" type="presOf" srcId="{643925D1-BA6E-4E6D-AE4F-B966B160CEBF}" destId="{1080D6F8-162D-4FF3-AAAA-DD6F145A9A92}" srcOrd="0" destOrd="0" presId="urn:microsoft.com/office/officeart/2005/8/layout/vList2"/>
    <dgm:cxn modelId="{A846DE12-FC38-4444-8F0E-E7F9CF486465}" srcId="{7DC38260-4E40-417B-B44C-3EF0FB579A5D}" destId="{D53847DC-A1EA-4352-98CE-A79D86A9AF0B}" srcOrd="1" destOrd="0" parTransId="{2779A04B-F19A-4F46-A001-5DC8A5193D7C}" sibTransId="{4D7D8DF1-A11C-4C5A-BE08-9E084A0E761A}"/>
    <dgm:cxn modelId="{973C42D4-71FD-4771-AC16-70886F57BC39}" srcId="{D53847DC-A1EA-4352-98CE-A79D86A9AF0B}" destId="{44B9D49C-AEB3-4E58-B78F-3E8F5005D944}" srcOrd="0" destOrd="0" parTransId="{00D75440-4110-4EEF-AC77-A5C60C0E5511}" sibTransId="{9E0E5CB0-071E-44E1-8C87-00A594C931D6}"/>
    <dgm:cxn modelId="{1F011A3F-38F3-47C4-83E4-7982EEA7D0FA}" srcId="{B64FF6A7-1CA6-45A4-8552-501BBD1E4C95}" destId="{643925D1-BA6E-4E6D-AE4F-B966B160CEBF}" srcOrd="0" destOrd="0" parTransId="{138B770F-DEA2-495C-BE20-814335B3410C}" sibTransId="{080F406D-5656-4C84-BE8C-B2501451BBF4}"/>
    <dgm:cxn modelId="{ABA3D784-A8BE-45E7-8084-599C29B35862}" type="presOf" srcId="{44B9D49C-AEB3-4E58-B78F-3E8F5005D944}" destId="{99B48FB5-E58D-48CB-BEB8-53C9BBFEB761}" srcOrd="0" destOrd="0" presId="urn:microsoft.com/office/officeart/2005/8/layout/vList2"/>
    <dgm:cxn modelId="{36927700-8A33-41D9-A47C-DE89ED37EECE}" type="presParOf" srcId="{DFD0B776-7484-47B9-82B6-DBBB7D96488D}" destId="{ED2608BB-792F-4B86-BBFA-34357AF6E3DE}" srcOrd="0" destOrd="0" presId="urn:microsoft.com/office/officeart/2005/8/layout/vList2"/>
    <dgm:cxn modelId="{5E09B0D6-99EA-47CF-974B-F8E794B27DA9}" type="presParOf" srcId="{DFD0B776-7484-47B9-82B6-DBBB7D96488D}" destId="{1080D6F8-162D-4FF3-AAAA-DD6F145A9A92}" srcOrd="1" destOrd="0" presId="urn:microsoft.com/office/officeart/2005/8/layout/vList2"/>
    <dgm:cxn modelId="{23470544-8201-42C3-8826-9F1070D3B05F}" type="presParOf" srcId="{DFD0B776-7484-47B9-82B6-DBBB7D96488D}" destId="{5B1DFC9B-BA9B-441D-BC67-29D3F321D60E}" srcOrd="2" destOrd="0" presId="urn:microsoft.com/office/officeart/2005/8/layout/vList2"/>
    <dgm:cxn modelId="{27F31A93-61A5-4955-806C-1C55604C80B6}" type="presParOf" srcId="{DFD0B776-7484-47B9-82B6-DBBB7D96488D}" destId="{99B48FB5-E58D-48CB-BEB8-53C9BBFEB76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608BB-792F-4B86-BBFA-34357AF6E3DE}">
      <dsp:nvSpPr>
        <dsp:cNvPr id="0" name=""/>
        <dsp:cNvSpPr/>
      </dsp:nvSpPr>
      <dsp:spPr>
        <a:xfrm>
          <a:off x="1774795" y="5061"/>
          <a:ext cx="4680008" cy="11980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Nižší obratlovci:</a:t>
          </a:r>
          <a:endParaRPr lang="cs-CZ" sz="4000" kern="1200" dirty="0"/>
        </a:p>
      </dsp:txBody>
      <dsp:txXfrm>
        <a:off x="1833280" y="63546"/>
        <a:ext cx="4563038" cy="1081110"/>
      </dsp:txXfrm>
    </dsp:sp>
    <dsp:sp modelId="{1080D6F8-162D-4FF3-AAAA-DD6F145A9A92}">
      <dsp:nvSpPr>
        <dsp:cNvPr id="0" name=""/>
        <dsp:cNvSpPr/>
      </dsp:nvSpPr>
      <dsp:spPr>
        <a:xfrm>
          <a:off x="0" y="1203141"/>
          <a:ext cx="82296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342000" lvl="1" indent="-34200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600" kern="1200" dirty="0" smtClean="0"/>
            <a:t>Kruhoústí, paryby, ryby, obojživelníci</a:t>
          </a:r>
          <a:endParaRPr lang="cs-CZ" sz="3600" kern="1200" dirty="0"/>
        </a:p>
      </dsp:txBody>
      <dsp:txXfrm>
        <a:off x="0" y="1203141"/>
        <a:ext cx="8229600" cy="1059840"/>
      </dsp:txXfrm>
    </dsp:sp>
    <dsp:sp modelId="{5B1DFC9B-BA9B-441D-BC67-29D3F321D60E}">
      <dsp:nvSpPr>
        <dsp:cNvPr id="0" name=""/>
        <dsp:cNvSpPr/>
      </dsp:nvSpPr>
      <dsp:spPr>
        <a:xfrm>
          <a:off x="1774795" y="2262981"/>
          <a:ext cx="4680008" cy="11980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Vyšší obratlovci:</a:t>
          </a:r>
          <a:endParaRPr lang="cs-CZ" sz="4000" kern="1200" dirty="0"/>
        </a:p>
      </dsp:txBody>
      <dsp:txXfrm>
        <a:off x="1833280" y="2321466"/>
        <a:ext cx="4563038" cy="1081110"/>
      </dsp:txXfrm>
    </dsp:sp>
    <dsp:sp modelId="{99B48FB5-E58D-48CB-BEB8-53C9BBFEB761}">
      <dsp:nvSpPr>
        <dsp:cNvPr id="0" name=""/>
        <dsp:cNvSpPr/>
      </dsp:nvSpPr>
      <dsp:spPr>
        <a:xfrm>
          <a:off x="0" y="3461061"/>
          <a:ext cx="82296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342000" lvl="1" indent="-34200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600" kern="1200" dirty="0" smtClean="0"/>
            <a:t>Plazi, ptáci, savci</a:t>
          </a:r>
          <a:endParaRPr lang="cs-CZ" sz="3600" kern="1200" dirty="0"/>
        </a:p>
      </dsp:txBody>
      <dsp:txXfrm>
        <a:off x="0" y="3461061"/>
        <a:ext cx="8229600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FFCC00">
                <a:lumMod val="65000"/>
                <a:lumOff val="35000"/>
                <a:alpha val="64000"/>
              </a:srgbClr>
            </a:gs>
            <a:gs pos="71000">
              <a:schemeClr val="accent6">
                <a:lumMod val="60000"/>
                <a:lumOff val="40000"/>
                <a:alpha val="4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71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Oběhová soustava obratlovců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14284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17. 10. 2012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ročník osmiletého G</a:t>
                      </a:r>
                      <a:endParaRPr lang="cs-CZ" dirty="0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je určena  k doplnění a procvičení  rozmnožování obojživelníků.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pro samostatné procvičení jsou na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stranách 15 až 17.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VY_32_INOVACE_33_BHOU20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60" y="188640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Plazi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Aorta se dále větví na krkavici a podklíčkové tepny, tyto zajišťují zásobování mozku a hlavy kyslíkem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Ze </a:t>
            </a:r>
            <a:r>
              <a:rPr lang="cs-CZ" sz="2800" dirty="0"/>
              <a:t>střední části komory je vedena smíšená krev do zbytku těla (levý oblouk aorty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Poprvé </a:t>
            </a:r>
            <a:r>
              <a:rPr lang="cs-CZ" sz="2800" dirty="0"/>
              <a:t>se </a:t>
            </a:r>
            <a:r>
              <a:rPr lang="cs-CZ" sz="2800" dirty="0" smtClean="0"/>
              <a:t>vytváří</a:t>
            </a:r>
            <a:br>
              <a:rPr lang="cs-CZ" sz="2800" dirty="0" smtClean="0"/>
            </a:br>
            <a:r>
              <a:rPr lang="cs-CZ" sz="2800" dirty="0" smtClean="0"/>
              <a:t>vrátnicový </a:t>
            </a:r>
            <a:r>
              <a:rPr lang="cs-CZ" sz="2800" dirty="0"/>
              <a:t>(jaterní) oběh krve.</a:t>
            </a:r>
          </a:p>
          <a:p>
            <a:r>
              <a:rPr lang="cs-CZ" sz="2800" dirty="0"/>
              <a:t>U krokodýlů </a:t>
            </a:r>
            <a:r>
              <a:rPr lang="cs-CZ" sz="2800" dirty="0" smtClean="0"/>
              <a:t>nacházíme</a:t>
            </a:r>
            <a:br>
              <a:rPr lang="cs-CZ" sz="2800" dirty="0" smtClean="0"/>
            </a:br>
            <a:r>
              <a:rPr lang="cs-CZ" sz="2800" dirty="0" smtClean="0"/>
              <a:t>srdce </a:t>
            </a:r>
            <a:r>
              <a:rPr lang="cs-CZ" sz="2800" dirty="0"/>
              <a:t>téměř čtyřdílné.</a:t>
            </a:r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"/>
          <a:stretch/>
        </p:blipFill>
        <p:spPr bwMode="auto">
          <a:xfrm>
            <a:off x="6300192" y="3479470"/>
            <a:ext cx="1728192" cy="294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64088" y="604307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39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Ptáci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Srdce </a:t>
            </a:r>
            <a:r>
              <a:rPr lang="cs-CZ" dirty="0"/>
              <a:t>je </a:t>
            </a:r>
            <a:r>
              <a:rPr lang="cs-CZ" dirty="0" smtClean="0"/>
              <a:t>čtyřdílné.</a:t>
            </a:r>
          </a:p>
          <a:p>
            <a:r>
              <a:rPr lang="cs-CZ" dirty="0" smtClean="0"/>
              <a:t>Přepážka </a:t>
            </a:r>
            <a:r>
              <a:rPr lang="cs-CZ" dirty="0"/>
              <a:t>mezi levou a pravou polovinou je </a:t>
            </a:r>
            <a:r>
              <a:rPr lang="cs-CZ" dirty="0" smtClean="0"/>
              <a:t>úplná, k </a:t>
            </a:r>
            <a:r>
              <a:rPr lang="cs-CZ" dirty="0"/>
              <a:t>mísení </a:t>
            </a:r>
            <a:r>
              <a:rPr lang="cs-CZ" dirty="0" smtClean="0"/>
              <a:t>krve </a:t>
            </a:r>
            <a:r>
              <a:rPr lang="cs-CZ" dirty="0"/>
              <a:t>nedochází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Jsou vytvořeny dva samostatné oběhy.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>
              <a:spcBef>
                <a:spcPts val="1200"/>
              </a:spcBef>
            </a:pPr>
            <a:r>
              <a:rPr lang="cs-CZ" dirty="0" smtClean="0"/>
              <a:t>Popis obrázku: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srdce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cs-CZ" sz="2400" dirty="0" smtClean="0"/>
              <a:t>plicní oběh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cs-CZ" sz="2400" dirty="0" smtClean="0"/>
              <a:t>tělní oběh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275701" y="4005064"/>
            <a:ext cx="76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2" b="6542"/>
          <a:stretch/>
        </p:blipFill>
        <p:spPr bwMode="auto">
          <a:xfrm>
            <a:off x="5724128" y="1052736"/>
            <a:ext cx="1806169" cy="332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91802" y="108409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9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Ptáci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Z levé komory vystupuje jediná tepna, pravá aorta. </a:t>
            </a:r>
          </a:p>
          <a:p>
            <a:r>
              <a:rPr lang="cs-CZ" sz="2800" dirty="0"/>
              <a:t>Z pravé komory vystupuje plicní tepna, která se pak větví na levou a pravou. </a:t>
            </a:r>
          </a:p>
          <a:p>
            <a:r>
              <a:rPr lang="cs-CZ" sz="2800" dirty="0"/>
              <a:t>Do levé předsíně ústí obě plicní žíly.</a:t>
            </a:r>
          </a:p>
          <a:p>
            <a:r>
              <a:rPr lang="cs-CZ" sz="2800" dirty="0"/>
              <a:t>Do pravé předsíně vstupuje zadní dutá žíla a po jejích stranách pravá a levá přední dutá žíla. </a:t>
            </a:r>
          </a:p>
          <a:p>
            <a:r>
              <a:rPr lang="cs-CZ" sz="2800" dirty="0" smtClean="0"/>
              <a:t>Srdce </a:t>
            </a:r>
            <a:r>
              <a:rPr lang="cs-CZ" sz="2800" dirty="0"/>
              <a:t>ptáků je poměrně veliké, např. kachna divoká 11%, holub 14%, rorýs 16% hmotnosti těla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Červené krvinky jsou oválné s jádrem.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2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Savci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800" dirty="0"/>
              <a:t>Cévní soustava je prakticky shodná s cévní soustavou ptáků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Savci </a:t>
            </a:r>
            <a:r>
              <a:rPr lang="cs-CZ" sz="2800" dirty="0"/>
              <a:t>na rozdíl od ptáků mají vytvořen levý oblouk aorty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Červené krvinky jsou bezjaderné.</a:t>
            </a:r>
            <a:endParaRPr lang="cs-CZ" sz="2800" dirty="0"/>
          </a:p>
          <a:p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" b="11728"/>
          <a:stretch/>
        </p:blipFill>
        <p:spPr bwMode="auto">
          <a:xfrm>
            <a:off x="5940152" y="2137559"/>
            <a:ext cx="2052093" cy="317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16216" y="544522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9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74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				Savci – srdce    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Popis obrázku: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sz="2400" dirty="0" smtClean="0"/>
              <a:t>horní </a:t>
            </a:r>
            <a:r>
              <a:rPr lang="cs-CZ" sz="2400" dirty="0"/>
              <a:t>dutá </a:t>
            </a:r>
            <a:r>
              <a:rPr lang="cs-CZ" sz="2400" dirty="0" smtClean="0"/>
              <a:t>žíla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sz="2400" dirty="0" smtClean="0"/>
              <a:t>plicní tepna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sz="2400" dirty="0" smtClean="0"/>
              <a:t>plicní žíla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sz="2400" dirty="0" smtClean="0"/>
              <a:t>mitrální chlopeň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sz="2400" dirty="0" smtClean="0"/>
              <a:t>aortální </a:t>
            </a:r>
            <a:r>
              <a:rPr lang="cs-CZ" sz="2400" dirty="0"/>
              <a:t>chlopeň </a:t>
            </a:r>
            <a:endParaRPr lang="cs-CZ" sz="2400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sz="2400" dirty="0" smtClean="0"/>
              <a:t>levá </a:t>
            </a:r>
            <a:r>
              <a:rPr lang="cs-CZ" sz="2400" dirty="0"/>
              <a:t>komora </a:t>
            </a:r>
            <a:endParaRPr lang="cs-CZ" sz="2400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sz="2400" dirty="0" smtClean="0"/>
              <a:t>pravá komora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sz="2400" dirty="0" smtClean="0"/>
              <a:t>levá </a:t>
            </a:r>
            <a:r>
              <a:rPr lang="cs-CZ" sz="2400" dirty="0"/>
              <a:t>síň </a:t>
            </a:r>
            <a:endParaRPr lang="cs-CZ" sz="2400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sz="2400" dirty="0" smtClean="0"/>
              <a:t>pravá síň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sz="2400" dirty="0" smtClean="0"/>
              <a:t>aorta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sz="2400" dirty="0" smtClean="0"/>
              <a:t>plicní chlopeň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sz="2400" dirty="0" smtClean="0"/>
              <a:t>trojcípá chlopeň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sz="2400" dirty="0" smtClean="0"/>
              <a:t>dolní </a:t>
            </a:r>
            <a:r>
              <a:rPr lang="cs-CZ" sz="2400" dirty="0"/>
              <a:t>dutá žíla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r="2031"/>
          <a:stretch/>
        </p:blipFill>
        <p:spPr bwMode="auto">
          <a:xfrm>
            <a:off x="4714504" y="1844824"/>
            <a:ext cx="3961534" cy="4392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07904" y="602128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10</a:t>
            </a: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/>
          <a:stretch/>
        </p:blipFill>
        <p:spPr bwMode="auto">
          <a:xfrm>
            <a:off x="4572000" y="1700807"/>
            <a:ext cx="4521301" cy="46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7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000" b="1" dirty="0" smtClean="0"/>
              <a:t>Úkol:</a:t>
            </a:r>
          </a:p>
          <a:p>
            <a:r>
              <a:rPr lang="cs-CZ" sz="3000" dirty="0"/>
              <a:t>Popište oběhovou soustavu ryb a paryb.</a:t>
            </a:r>
          </a:p>
          <a:p>
            <a:pPr marL="0" indent="0">
              <a:buNone/>
            </a:pPr>
            <a:endParaRPr lang="cs-CZ" sz="3000" b="1" dirty="0" smtClean="0"/>
          </a:p>
          <a:p>
            <a:pPr marL="0" indent="0">
              <a:buNone/>
            </a:pPr>
            <a:r>
              <a:rPr lang="cs-CZ" sz="3000" b="1" dirty="0" smtClean="0"/>
              <a:t>Řešení:</a:t>
            </a:r>
          </a:p>
          <a:p>
            <a:pPr>
              <a:spcAft>
                <a:spcPts val="600"/>
              </a:spcAft>
            </a:pPr>
            <a:r>
              <a:rPr lang="cs-CZ" sz="3000" dirty="0"/>
              <a:t>Srdce je tvořeno 1 síní a 1 komorou, před síní je žilní splav a za komorou následuje tepenný násadec</a:t>
            </a:r>
            <a:r>
              <a:rPr lang="cs-CZ" sz="3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cs-CZ" sz="3000" dirty="0" smtClean="0"/>
              <a:t>Srdce </a:t>
            </a:r>
            <a:r>
              <a:rPr lang="cs-CZ" sz="3000" dirty="0"/>
              <a:t>je </a:t>
            </a:r>
            <a:r>
              <a:rPr lang="cs-CZ" sz="3000" dirty="0" smtClean="0"/>
              <a:t>venózní</a:t>
            </a:r>
            <a:r>
              <a:rPr lang="cs-CZ" sz="3000" dirty="0"/>
              <a:t>, z břišní aorty jde krev do 5 (paryby) nebo 4 (ryby) páry žaberních tepen. </a:t>
            </a:r>
            <a:endParaRPr lang="cs-CZ" sz="3000" dirty="0" smtClean="0"/>
          </a:p>
          <a:p>
            <a:pPr>
              <a:spcAft>
                <a:spcPts val="600"/>
              </a:spcAft>
            </a:pPr>
            <a:r>
              <a:rPr lang="cs-CZ" sz="3000" dirty="0" smtClean="0"/>
              <a:t>V </a:t>
            </a:r>
            <a:r>
              <a:rPr lang="cs-CZ" sz="3000" dirty="0"/>
              <a:t>žábrech dochází k okysličení, krev je sbírána hřbetní aortou, ta zásobuje kyslíkem celé tělo. </a:t>
            </a:r>
            <a:endParaRPr lang="cs-CZ" sz="3000" dirty="0" smtClean="0"/>
          </a:p>
          <a:p>
            <a:r>
              <a:rPr lang="cs-CZ" sz="3000" dirty="0" smtClean="0"/>
              <a:t>Hlava </a:t>
            </a:r>
            <a:r>
              <a:rPr lang="cs-CZ" sz="3000" dirty="0"/>
              <a:t>je zásobována krkavicí.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27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Řešte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300" b="1" dirty="0"/>
              <a:t>Úkol</a:t>
            </a:r>
            <a:r>
              <a:rPr lang="cs-CZ" sz="3300" b="1" dirty="0" smtClean="0"/>
              <a:t>:</a:t>
            </a:r>
          </a:p>
          <a:p>
            <a:r>
              <a:rPr lang="cs-CZ" sz="3300" dirty="0"/>
              <a:t>Jaká je stavba srdce obojživelníků?</a:t>
            </a:r>
          </a:p>
          <a:p>
            <a:pPr marL="0" indent="0">
              <a:buNone/>
            </a:pP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Řešení</a:t>
            </a:r>
            <a:r>
              <a:rPr lang="cs-CZ" sz="3300" b="1" dirty="0" smtClean="0"/>
              <a:t>:</a:t>
            </a:r>
          </a:p>
          <a:p>
            <a:r>
              <a:rPr lang="cs-CZ" sz="3300" dirty="0"/>
              <a:t>Srdce má 2 síně 1 komoru. </a:t>
            </a:r>
            <a:endParaRPr lang="cs-CZ" sz="3300" dirty="0" smtClean="0"/>
          </a:p>
          <a:p>
            <a:r>
              <a:rPr lang="cs-CZ" sz="3300" dirty="0" smtClean="0"/>
              <a:t>Do </a:t>
            </a:r>
            <a:r>
              <a:rPr lang="cs-CZ" sz="3300" dirty="0"/>
              <a:t>pravé síně (potom i komory) přichází odkysličená krev z těla</a:t>
            </a:r>
            <a:r>
              <a:rPr lang="cs-CZ" sz="3300" dirty="0" smtClean="0"/>
              <a:t>.</a:t>
            </a:r>
          </a:p>
          <a:p>
            <a:r>
              <a:rPr lang="cs-CZ" sz="3300" dirty="0" smtClean="0"/>
              <a:t>Do </a:t>
            </a:r>
            <a:r>
              <a:rPr lang="cs-CZ" sz="3300" dirty="0"/>
              <a:t>levé síně (potom i komory) jde krev okysličená z plic</a:t>
            </a:r>
            <a:r>
              <a:rPr lang="cs-CZ" sz="3300" dirty="0" smtClean="0"/>
              <a:t>.</a:t>
            </a:r>
          </a:p>
          <a:p>
            <a:r>
              <a:rPr lang="cs-CZ" sz="3300" dirty="0" smtClean="0"/>
              <a:t>V </a:t>
            </a:r>
            <a:r>
              <a:rPr lang="cs-CZ" sz="3300" dirty="0"/>
              <a:t>komoře dochází k mísení krve a ta potom odchází částečně do těla a částečně do plic.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9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Řešení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/>
              <a:t>Úkol</a:t>
            </a:r>
            <a:r>
              <a:rPr lang="cs-CZ" sz="2800" b="1" dirty="0" smtClean="0"/>
              <a:t>:</a:t>
            </a:r>
            <a:endParaRPr lang="cs-CZ" sz="2800" dirty="0" smtClean="0"/>
          </a:p>
          <a:p>
            <a:r>
              <a:rPr lang="cs-CZ" sz="2800" dirty="0" smtClean="0"/>
              <a:t>Popište </a:t>
            </a:r>
            <a:r>
              <a:rPr lang="cs-CZ" sz="2800" dirty="0"/>
              <a:t>schéma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krevních </a:t>
            </a:r>
            <a:r>
              <a:rPr lang="cs-CZ" sz="2800" dirty="0"/>
              <a:t>oběhů.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  <a:endParaRPr lang="cs-CZ" sz="2800" dirty="0" smtClean="0"/>
          </a:p>
          <a:p>
            <a:r>
              <a:rPr lang="cs-CZ" sz="2800" dirty="0" smtClean="0"/>
              <a:t>Na </a:t>
            </a:r>
            <a:r>
              <a:rPr lang="cs-CZ" sz="2800" dirty="0" smtClean="0"/>
              <a:t>obrázku A je krevní oběh např. </a:t>
            </a:r>
            <a:r>
              <a:rPr lang="cs-CZ" sz="2800" dirty="0" smtClean="0"/>
              <a:t>ryb.</a:t>
            </a:r>
          </a:p>
          <a:p>
            <a:r>
              <a:rPr lang="cs-CZ" sz="2800" dirty="0" smtClean="0"/>
              <a:t>Na obrázku B  </a:t>
            </a:r>
            <a:r>
              <a:rPr lang="cs-CZ" sz="2800" dirty="0"/>
              <a:t>je krevní oběh </a:t>
            </a:r>
            <a:r>
              <a:rPr lang="cs-CZ" sz="2800" dirty="0" smtClean="0"/>
              <a:t>obojživelníků a </a:t>
            </a:r>
            <a:r>
              <a:rPr lang="cs-CZ" sz="2800" dirty="0" smtClean="0"/>
              <a:t>plazů.</a:t>
            </a:r>
          </a:p>
          <a:p>
            <a:r>
              <a:rPr lang="cs-CZ" sz="2800" dirty="0" smtClean="0"/>
              <a:t>Na </a:t>
            </a:r>
            <a:r>
              <a:rPr lang="cs-CZ" sz="2800" dirty="0"/>
              <a:t>obrázku </a:t>
            </a:r>
            <a:r>
              <a:rPr lang="cs-CZ" sz="2800" dirty="0" smtClean="0"/>
              <a:t>C </a:t>
            </a:r>
            <a:r>
              <a:rPr lang="cs-CZ" sz="2800" dirty="0"/>
              <a:t>je krevní oběh </a:t>
            </a:r>
            <a:r>
              <a:rPr lang="cs-CZ" sz="2800" dirty="0" smtClean="0"/>
              <a:t>ptáků nebo savců.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0"/>
          <a:stretch/>
        </p:blipFill>
        <p:spPr bwMode="auto">
          <a:xfrm>
            <a:off x="3752341" y="1484784"/>
            <a:ext cx="4859337" cy="259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1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</a:p>
          <a:p>
            <a:pPr marL="0" indent="0">
              <a:buNone/>
            </a:pPr>
            <a:r>
              <a:rPr lang="cs-CZ" sz="1600" dirty="0"/>
              <a:t>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80-7183-203-0. </a:t>
            </a:r>
          </a:p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 </a:t>
            </a:r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1: AMSTRUP, Steven.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7.10.2012]. Dostupný </a:t>
            </a:r>
            <a:r>
              <a:rPr lang="cs-CZ" sz="1600" dirty="0" smtClean="0"/>
              <a:t>jako volné dílo na </a:t>
            </a:r>
            <a:r>
              <a:rPr lang="cs-CZ" sz="1600" dirty="0"/>
              <a:t>WWW: &lt;http://cs.wikipedia.org/wiki/</a:t>
            </a:r>
            <a:r>
              <a:rPr lang="cs-CZ" sz="1600" dirty="0" err="1"/>
              <a:t>Soubor:Ursus_maritimus_in_Alaska.jpg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2: </a:t>
            </a:r>
            <a:r>
              <a:rPr lang="cs-CZ" sz="1600" dirty="0"/>
              <a:t>DANĚK, Gustav. </a:t>
            </a:r>
            <a:r>
              <a:rPr lang="cs-CZ" sz="1600" i="1" dirty="0"/>
              <a:t>Biologie</a:t>
            </a:r>
            <a:r>
              <a:rPr lang="cs-CZ" sz="1600" dirty="0"/>
              <a:t>. Praha: SPN, 1966, ISBN </a:t>
            </a:r>
            <a:r>
              <a:rPr lang="cs-CZ" sz="1600" dirty="0" smtClean="0"/>
              <a:t>15-505-68.</a:t>
            </a:r>
          </a:p>
          <a:p>
            <a:pPr marL="0" indent="0">
              <a:buNone/>
            </a:pPr>
            <a:r>
              <a:rPr lang="cs-CZ" sz="1600" dirty="0" smtClean="0"/>
              <a:t>Obr. 3, 4, 5, 6, 7, 8, 9: převzato z </a:t>
            </a: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10: </a:t>
            </a:r>
            <a:r>
              <a:rPr lang="cs-CZ" sz="1600" dirty="0"/>
              <a:t>Obr. 6: WOLAND.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30.9.2012]. Dostupný </a:t>
            </a:r>
            <a:r>
              <a:rPr lang="cs-CZ" sz="1600" dirty="0" smtClean="0"/>
              <a:t>podle </a:t>
            </a:r>
            <a:r>
              <a:rPr lang="cs-CZ" sz="1600" dirty="0" err="1" smtClean="0"/>
              <a:t>licnce</a:t>
            </a:r>
            <a:r>
              <a:rPr lang="cs-CZ" sz="1600" dirty="0" smtClean="0"/>
              <a:t>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&lt;http://commons.wikimedia.org/wiki/File:Diagram_of_the_human_heart_%28multilingual%29.svg&gt;. 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smtClean="0"/>
              <a:t> </a:t>
            </a: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204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Obratlovc</a:t>
            </a:r>
            <a:r>
              <a:rPr lang="cs-CZ" dirty="0" smtClean="0"/>
              <a:t>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3271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8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2608BB-792F-4B86-BBFA-34357AF6E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0D6F8-162D-4FF3-AAAA-DD6F145A9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1DFC9B-BA9B-441D-BC67-29D3F321D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B48FB5-E58D-48CB-BEB8-53C9BBFEB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21" y="2746773"/>
            <a:ext cx="6096000" cy="3886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Obratlovci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Cévní soustava je </a:t>
            </a:r>
            <a:r>
              <a:rPr lang="cs-CZ" sz="2800" dirty="0" smtClean="0"/>
              <a:t>uzavřená.</a:t>
            </a:r>
          </a:p>
          <a:p>
            <a:r>
              <a:rPr lang="cs-CZ" sz="2800" dirty="0" smtClean="0"/>
              <a:t>Vytváří </a:t>
            </a:r>
            <a:r>
              <a:rPr lang="cs-CZ" sz="2800" dirty="0"/>
              <a:t>se ústřední orgán srdce (srdeční svalovina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U </a:t>
            </a:r>
            <a:r>
              <a:rPr lang="cs-CZ" sz="2800" dirty="0"/>
              <a:t>původně vodních skupin se vytváří 1 velký tělní oběh, u suchozemských 2 oběhy - velký (tělní) a malý (plicní) oběh.</a:t>
            </a:r>
          </a:p>
          <a:p>
            <a:endParaRPr lang="cs-CZ" sz="2800" dirty="0" smtClean="0"/>
          </a:p>
          <a:p>
            <a:endParaRPr lang="cs-CZ" sz="2800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712855" y="6011996"/>
            <a:ext cx="74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077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/>
              <a:t>Kruhoústí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Kromě </a:t>
            </a:r>
            <a:r>
              <a:rPr lang="cs-CZ" sz="2800" dirty="0"/>
              <a:t>základních cév je vytvořeno dvojdílné srdce tvořené 1 síní a 1 komorou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Srdce je venózní.</a:t>
            </a:r>
            <a:endParaRPr lang="cs-CZ" sz="2800" dirty="0"/>
          </a:p>
          <a:p>
            <a:r>
              <a:rPr lang="cs-CZ" sz="2800" dirty="0"/>
              <a:t>Odkysličená krev je nasávána z žilního splavu do předsíně a z komory je vystříknuta do břišní aorty.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U kruhoústých, paryb a ryb vytvořen pouze jeden cévní oběh.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6054" r="64298" b="23681"/>
          <a:stretch/>
        </p:blipFill>
        <p:spPr bwMode="auto">
          <a:xfrm>
            <a:off x="5508104" y="2060848"/>
            <a:ext cx="2097584" cy="357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940152" y="2060848"/>
            <a:ext cx="164373" cy="2926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00192" y="594928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136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Paryby, </a:t>
            </a:r>
            <a:r>
              <a:rPr lang="cs-CZ" b="1" dirty="0" smtClean="0"/>
              <a:t>ryby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Srdce je opět tvořeno 1 síní a 1 </a:t>
            </a:r>
            <a:r>
              <a:rPr lang="cs-CZ" sz="2800" dirty="0" smtClean="0"/>
              <a:t>komorou, před </a:t>
            </a:r>
            <a:r>
              <a:rPr lang="cs-CZ" sz="2800" dirty="0"/>
              <a:t>síní je žilní splav a za komorou následuje tepenný násadec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Srdce </a:t>
            </a:r>
            <a:r>
              <a:rPr lang="cs-CZ" sz="2800" dirty="0"/>
              <a:t>je opět venózní, z břišní aorty jde krev do 5 (paryby) nebo 4 (ryby) páry žaberních tepen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smtClean="0"/>
              <a:t>Popis obrázku: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žilný splav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předsíň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komora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tepenný násadec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168352" cy="235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020272" y="617433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9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Ryby a paryby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 žábrech </a:t>
            </a:r>
            <a:r>
              <a:rPr lang="cs-CZ" sz="2800" dirty="0"/>
              <a:t>dochází k okysličení, krev je sbírána hřbetní aortou, ta zásobuje kyslíkem celé tělo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Hlava </a:t>
            </a:r>
            <a:r>
              <a:rPr lang="cs-CZ" sz="2800" dirty="0"/>
              <a:t>je zásobována krkavicí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Krev </a:t>
            </a:r>
            <a:r>
              <a:rPr lang="cs-CZ" sz="2800" dirty="0"/>
              <a:t>paryb </a:t>
            </a:r>
            <a:r>
              <a:rPr lang="cs-CZ" sz="2800" dirty="0" smtClean="0"/>
              <a:t>obsahuje až </a:t>
            </a:r>
            <a:r>
              <a:rPr lang="cs-CZ" sz="2800" dirty="0"/>
              <a:t>0,8% močoviny,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napomáhá vyrovnávání osmotického</a:t>
            </a:r>
            <a:br>
              <a:rPr lang="cs-CZ" sz="2800" dirty="0" smtClean="0"/>
            </a:br>
            <a:r>
              <a:rPr lang="cs-CZ" sz="2800" dirty="0" smtClean="0"/>
              <a:t>tlaku</a:t>
            </a:r>
            <a:r>
              <a:rPr lang="cs-CZ" sz="2800" dirty="0"/>
              <a:t>.</a:t>
            </a:r>
          </a:p>
          <a:p>
            <a:r>
              <a:rPr lang="cs-CZ" sz="2800" dirty="0"/>
              <a:t>Ryby dvojdyšné mají </a:t>
            </a:r>
            <a:r>
              <a:rPr lang="cs-CZ" sz="2800" dirty="0" smtClean="0"/>
              <a:t>zvláštní tepny,</a:t>
            </a:r>
            <a:br>
              <a:rPr lang="cs-CZ" sz="2800" dirty="0" smtClean="0"/>
            </a:br>
            <a:r>
              <a:rPr lang="cs-CZ" sz="2800" dirty="0" smtClean="0"/>
              <a:t> </a:t>
            </a:r>
            <a:r>
              <a:rPr lang="cs-CZ" sz="2800" dirty="0"/>
              <a:t>které vedou k </a:t>
            </a:r>
            <a:r>
              <a:rPr lang="cs-CZ" sz="2800" dirty="0" smtClean="0"/>
              <a:t>plicním vakům.</a:t>
            </a:r>
          </a:p>
          <a:p>
            <a:r>
              <a:rPr lang="cs-CZ" sz="2400" dirty="0" smtClean="0"/>
              <a:t>Na obrázku uspořádání cévní soustavy ryb.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6" t="7566" r="5303" b="10230"/>
          <a:stretch/>
        </p:blipFill>
        <p:spPr bwMode="auto">
          <a:xfrm>
            <a:off x="6829027" y="2593075"/>
            <a:ext cx="1788799" cy="310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92279" y="5697072"/>
            <a:ext cx="988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138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Obojživelníci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/>
              <a:t>Srdce je uloženo v dutině blanitého nebo částečně chrupavčitého osrdečníku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Dochází </a:t>
            </a:r>
            <a:r>
              <a:rPr lang="cs-CZ" sz="3000" dirty="0"/>
              <a:t>k vytvoření malého plicního a velkého tělního oběhu a tím i k rozdělení předsíní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Do </a:t>
            </a:r>
            <a:r>
              <a:rPr lang="cs-CZ" sz="3000" dirty="0"/>
              <a:t>pravé síně (potom i komory) přichází odkysličená krev z </a:t>
            </a:r>
            <a:r>
              <a:rPr lang="cs-CZ" sz="3000" dirty="0" smtClean="0"/>
              <a:t>těla.</a:t>
            </a:r>
          </a:p>
          <a:p>
            <a:r>
              <a:rPr lang="cs-CZ" sz="3000" dirty="0" smtClean="0"/>
              <a:t>Do </a:t>
            </a:r>
            <a:r>
              <a:rPr lang="cs-CZ" sz="3000" dirty="0"/>
              <a:t>levé síně (potom i komory) jde krev okysličená z plic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V </a:t>
            </a:r>
            <a:r>
              <a:rPr lang="cs-CZ" sz="3000" dirty="0"/>
              <a:t>komoře dochází k mísení krve a ta potom odchází částečně do těla a částečně do plic.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3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Obojživelníci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Srdce žáby</a:t>
            </a:r>
          </a:p>
          <a:p>
            <a:endParaRPr lang="cs-CZ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spcAft>
                <a:spcPts val="1200"/>
              </a:spcAft>
              <a:buNone/>
            </a:pPr>
            <a:r>
              <a:rPr lang="cs-CZ" sz="2400" dirty="0" smtClean="0"/>
              <a:t>Popis obrázku: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cs-CZ" sz="2400" dirty="0" smtClean="0"/>
              <a:t>komora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cs-CZ" sz="2400" dirty="0" smtClean="0"/>
              <a:t>pravá předsíň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cs-CZ" sz="2400" dirty="0" smtClean="0"/>
              <a:t>levá předsíň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cs-CZ" sz="2400" dirty="0" smtClean="0"/>
              <a:t>vstup plicních žil</a:t>
            </a:r>
          </a:p>
          <a:p>
            <a:endParaRPr lang="cs-CZ" sz="24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Cévní soustava žáby</a:t>
            </a:r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2016224" cy="25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71422" y="4989968"/>
            <a:ext cx="400755" cy="585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07704" y="6237312"/>
            <a:ext cx="1064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4653135"/>
            <a:ext cx="1008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6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" b="8659"/>
          <a:stretch/>
        </p:blipFill>
        <p:spPr bwMode="auto">
          <a:xfrm>
            <a:off x="6516216" y="1988839"/>
            <a:ext cx="2287142" cy="25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2" y="2542449"/>
            <a:ext cx="2089577" cy="303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91215" y="5097980"/>
            <a:ext cx="306704" cy="4773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Plazi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Srdce je trojdílné jako u obojživelníků, ale komora je přehrazena neúplnou přepážkou, takže krev se mísí pouze částečně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Otvor </a:t>
            </a:r>
            <a:r>
              <a:rPr lang="cs-CZ" sz="2800" dirty="0"/>
              <a:t>v komoře se však při systole úplně uzavírá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Z </a:t>
            </a:r>
            <a:r>
              <a:rPr lang="cs-CZ" sz="2800" dirty="0"/>
              <a:t>pravé části komory vede plicní tepna krev bez kyslíku do </a:t>
            </a:r>
            <a:r>
              <a:rPr lang="cs-CZ" sz="2800" dirty="0" smtClean="0"/>
              <a:t>plic.</a:t>
            </a:r>
          </a:p>
          <a:p>
            <a:r>
              <a:rPr lang="cs-CZ" sz="2800" dirty="0" smtClean="0"/>
              <a:t>Z </a:t>
            </a:r>
            <a:r>
              <a:rPr lang="cs-CZ" sz="2800" dirty="0"/>
              <a:t>levé části komory vybíhá pravý oblouk aorty s krví okysličenou.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1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1031</Words>
  <Application>Microsoft Office PowerPoint</Application>
  <PresentationFormat>Předvádění na obrazovce (4:3)</PresentationFormat>
  <Paragraphs>171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Oběhová soustava obratlovců</vt:lpstr>
      <vt:lpstr>Obratlovci</vt:lpstr>
      <vt:lpstr>Obratlovci</vt:lpstr>
      <vt:lpstr>Kruhoústí</vt:lpstr>
      <vt:lpstr>Paryby, ryby</vt:lpstr>
      <vt:lpstr>Ryby a paryby</vt:lpstr>
      <vt:lpstr>Obojživelníci</vt:lpstr>
      <vt:lpstr>Obojživelníci</vt:lpstr>
      <vt:lpstr>Plazi</vt:lpstr>
      <vt:lpstr>Plazi</vt:lpstr>
      <vt:lpstr>Ptáci</vt:lpstr>
      <vt:lpstr>Ptáci</vt:lpstr>
      <vt:lpstr>Savci</vt:lpstr>
      <vt:lpstr>    Savci – srdce     </vt:lpstr>
      <vt:lpstr>Řešte úkol</vt:lpstr>
      <vt:lpstr>Řešte úkol</vt:lpstr>
      <vt:lpstr>Řešení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Houšková, Ilona</cp:lastModifiedBy>
  <cp:revision>86</cp:revision>
  <dcterms:created xsi:type="dcterms:W3CDTF">2012-06-18T15:15:37Z</dcterms:created>
  <dcterms:modified xsi:type="dcterms:W3CDTF">2013-10-01T10:37:21Z</dcterms:modified>
</cp:coreProperties>
</file>