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63" r:id="rId4"/>
    <p:sldId id="264" r:id="rId5"/>
    <p:sldId id="281" r:id="rId6"/>
    <p:sldId id="269" r:id="rId7"/>
    <p:sldId id="274" r:id="rId8"/>
    <p:sldId id="280" r:id="rId9"/>
    <p:sldId id="271" r:id="rId10"/>
    <p:sldId id="277" r:id="rId11"/>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Střední styl 4 – zvýraznění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14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4140BB4E-2633-4063-97C2-2670DEA63A79}" type="datetimeFigureOut">
              <a:rPr lang="cs-CZ" smtClean="0"/>
              <a:t>21. 1. 2014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3390532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140BB4E-2633-4063-97C2-2670DEA63A79}" type="datetimeFigureOut">
              <a:rPr lang="cs-CZ" smtClean="0"/>
              <a:t>21. 1. 2014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3116451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140BB4E-2633-4063-97C2-2670DEA63A79}" type="datetimeFigureOut">
              <a:rPr lang="cs-CZ" smtClean="0"/>
              <a:t>21. 1. 2014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3149236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140BB4E-2633-4063-97C2-2670DEA63A79}" type="datetimeFigureOut">
              <a:rPr lang="cs-CZ" smtClean="0"/>
              <a:t>21. 1. 2014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139827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4140BB4E-2633-4063-97C2-2670DEA63A79}" type="datetimeFigureOut">
              <a:rPr lang="cs-CZ" smtClean="0"/>
              <a:t>21. 1. 2014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691226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4140BB4E-2633-4063-97C2-2670DEA63A79}" type="datetimeFigureOut">
              <a:rPr lang="cs-CZ" smtClean="0"/>
              <a:t>21. 1. 2014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2398271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4140BB4E-2633-4063-97C2-2670DEA63A79}" type="datetimeFigureOut">
              <a:rPr lang="cs-CZ" smtClean="0"/>
              <a:t>21. 1. 2014</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3305383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4140BB4E-2633-4063-97C2-2670DEA63A79}" type="datetimeFigureOut">
              <a:rPr lang="cs-CZ" smtClean="0"/>
              <a:t>21. 1. 2014</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1214908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4140BB4E-2633-4063-97C2-2670DEA63A79}" type="datetimeFigureOut">
              <a:rPr lang="cs-CZ" smtClean="0"/>
              <a:t>21. 1. 2014</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2574318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4140BB4E-2633-4063-97C2-2670DEA63A79}" type="datetimeFigureOut">
              <a:rPr lang="cs-CZ" smtClean="0"/>
              <a:t>21. 1. 2014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2433613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4140BB4E-2633-4063-97C2-2670DEA63A79}" type="datetimeFigureOut">
              <a:rPr lang="cs-CZ" smtClean="0"/>
              <a:t>21. 1. 2014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2663083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40BB4E-2633-4063-97C2-2670DEA63A79}" type="datetimeFigureOut">
              <a:rPr lang="cs-CZ" smtClean="0"/>
              <a:t>21. 1. 2014</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385DCB-F636-4FE0-988B-4D5911413AE6}" type="slidenum">
              <a:rPr lang="cs-CZ" smtClean="0"/>
              <a:t>‹#›</a:t>
            </a:fld>
            <a:endParaRPr lang="cs-CZ"/>
          </a:p>
        </p:txBody>
      </p:sp>
    </p:spTree>
    <p:extLst>
      <p:ext uri="{BB962C8B-B14F-4D97-AF65-F5344CB8AC3E}">
        <p14:creationId xmlns:p14="http://schemas.microsoft.com/office/powerpoint/2010/main" val="3819766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zive.cz/clanky/dropbox-vy-snad-jeste-pouzivate-flashdisk-video/sc-3-a-155753/default.aspx" TargetMode="External"/><Relationship Id="rId2" Type="http://schemas.openxmlformats.org/officeDocument/2006/relationships/hyperlink" Target="http://www.lupa.cz/clanky/co-je-a-co-neni-cloud/" TargetMode="External"/><Relationship Id="rId1" Type="http://schemas.openxmlformats.org/officeDocument/2006/relationships/slideLayout" Target="../slideLayouts/slideLayout2.xml"/><Relationship Id="rId6" Type="http://schemas.openxmlformats.org/officeDocument/2006/relationships/hyperlink" Target="https://www.sugarsync.com/" TargetMode="External"/><Relationship Id="rId5" Type="http://schemas.openxmlformats.org/officeDocument/2006/relationships/hyperlink" Target="http://cs.wikipedia.org/wiki/Cloud_computing" TargetMode="External"/><Relationship Id="rId4" Type="http://schemas.openxmlformats.org/officeDocument/2006/relationships/hyperlink" Target="http://www.lupa.cz/serialy/cloud-computin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findwhatismyipaddress.org/" TargetMode="External"/><Relationship Id="rId2" Type="http://schemas.openxmlformats.org/officeDocument/2006/relationships/hyperlink" Target="https://www.google.cz/search?q=what+is+my+ip"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772816"/>
            <a:ext cx="7772400" cy="936104"/>
          </a:xfrm>
        </p:spPr>
        <p:txBody>
          <a:bodyPr>
            <a:noAutofit/>
          </a:bodyPr>
          <a:lstStyle/>
          <a:p>
            <a:r>
              <a:rPr lang="cs-CZ" sz="3600" b="1" dirty="0"/>
              <a:t>IP adresa</a:t>
            </a:r>
          </a:p>
        </p:txBody>
      </p:sp>
      <p:sp>
        <p:nvSpPr>
          <p:cNvPr id="4" name="Obdélník 3"/>
          <p:cNvSpPr/>
          <p:nvPr/>
        </p:nvSpPr>
        <p:spPr>
          <a:xfrm>
            <a:off x="0" y="6093296"/>
            <a:ext cx="9144000" cy="764704"/>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5" name="TextovéPole 4"/>
          <p:cNvSpPr txBox="1"/>
          <p:nvPr/>
        </p:nvSpPr>
        <p:spPr>
          <a:xfrm>
            <a:off x="359532" y="6207695"/>
            <a:ext cx="8424936" cy="461665"/>
          </a:xfrm>
          <a:prstGeom prst="rect">
            <a:avLst/>
          </a:prstGeom>
          <a:noFill/>
        </p:spPr>
        <p:txBody>
          <a:bodyPr wrap="square" rtlCol="0">
            <a:spAutoFit/>
          </a:bodyPr>
          <a:lstStyle/>
          <a:p>
            <a:r>
              <a:rPr lang="en-US" sz="2400" dirty="0" err="1" smtClean="0">
                <a:solidFill>
                  <a:schemeClr val="bg1"/>
                </a:solidFill>
              </a:rPr>
              <a:t>Gymn</a:t>
            </a:r>
            <a:r>
              <a:rPr lang="cs-CZ" sz="2400" dirty="0" err="1" smtClean="0">
                <a:solidFill>
                  <a:schemeClr val="bg1"/>
                </a:solidFill>
              </a:rPr>
              <a:t>ázium</a:t>
            </a:r>
            <a:r>
              <a:rPr lang="cs-CZ" sz="2400" dirty="0" smtClean="0">
                <a:solidFill>
                  <a:schemeClr val="bg1"/>
                </a:solidFill>
              </a:rPr>
              <a:t> a Jazyková škola s právem státní jazykové zkoušky Zlín</a:t>
            </a:r>
            <a:endParaRPr lang="cs-CZ" sz="2400" dirty="0">
              <a:solidFill>
                <a:schemeClr val="bg1"/>
              </a:solidFill>
            </a:endParaRPr>
          </a:p>
        </p:txBody>
      </p:sp>
      <p:cxnSp>
        <p:nvCxnSpPr>
          <p:cNvPr id="7" name="Přímá spojnice 6"/>
          <p:cNvCxnSpPr/>
          <p:nvPr/>
        </p:nvCxnSpPr>
        <p:spPr>
          <a:xfrm>
            <a:off x="727714" y="2852936"/>
            <a:ext cx="7669126" cy="0"/>
          </a:xfrm>
          <a:prstGeom prst="line">
            <a:avLst/>
          </a:prstGeom>
          <a:ln w="28575"/>
        </p:spPr>
        <p:style>
          <a:lnRef idx="1">
            <a:schemeClr val="accent1"/>
          </a:lnRef>
          <a:fillRef idx="0">
            <a:schemeClr val="accent1"/>
          </a:fillRef>
          <a:effectRef idx="0">
            <a:schemeClr val="accent1"/>
          </a:effectRef>
          <a:fontRef idx="minor">
            <a:schemeClr val="tx1"/>
          </a:fontRef>
        </p:style>
      </p:cxnSp>
      <p:graphicFrame>
        <p:nvGraphicFramePr>
          <p:cNvPr id="9" name="Tabulka 8"/>
          <p:cNvGraphicFramePr>
            <a:graphicFrameLocks noGrp="1"/>
          </p:cNvGraphicFramePr>
          <p:nvPr>
            <p:extLst>
              <p:ext uri="{D42A27DB-BD31-4B8C-83A1-F6EECF244321}">
                <p14:modId xmlns:p14="http://schemas.microsoft.com/office/powerpoint/2010/main" val="1832730959"/>
              </p:ext>
            </p:extLst>
          </p:nvPr>
        </p:nvGraphicFramePr>
        <p:xfrm>
          <a:off x="729020" y="3040958"/>
          <a:ext cx="7666515" cy="2839720"/>
        </p:xfrm>
        <a:graphic>
          <a:graphicData uri="http://schemas.openxmlformats.org/drawingml/2006/table">
            <a:tbl>
              <a:tblPr firstRow="1" bandRow="1">
                <a:tableStyleId>{69CF1AB2-1976-4502-BF36-3FF5EA218861}</a:tableStyleId>
              </a:tblPr>
              <a:tblGrid>
                <a:gridCol w="2465106"/>
                <a:gridCol w="5201409"/>
              </a:tblGrid>
              <a:tr h="3600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800" b="1" kern="1200" dirty="0" smtClean="0">
                          <a:effectLst/>
                        </a:rPr>
                        <a:t>Tematická oblast</a:t>
                      </a:r>
                      <a:endParaRPr lang="cs-CZ"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b="0" dirty="0" smtClean="0"/>
                        <a:t>Internetové technologie, programování </a:t>
                      </a:r>
                      <a:endParaRPr lang="cs-CZ" b="0" dirty="0"/>
                    </a:p>
                  </a:txBody>
                  <a:tcPr/>
                </a:tc>
              </a:tr>
              <a:tr h="3543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800" b="1" kern="1200" dirty="0" smtClean="0">
                          <a:effectLst/>
                        </a:rPr>
                        <a:t>Datum vytvoření</a:t>
                      </a:r>
                      <a:endParaRPr lang="cs-CZ" b="1" dirty="0"/>
                    </a:p>
                  </a:txBody>
                  <a:tcPr/>
                </a:tc>
                <a:tc>
                  <a:txBody>
                    <a:bodyPr/>
                    <a:lstStyle/>
                    <a:p>
                      <a:r>
                        <a:rPr lang="cs-CZ" dirty="0" smtClean="0"/>
                        <a:t>2012</a:t>
                      </a:r>
                    </a:p>
                  </a:txBody>
                  <a:tcPr/>
                </a:tc>
              </a:tr>
              <a:tr h="3435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b="1" dirty="0" smtClean="0"/>
                        <a:t>Ročník </a:t>
                      </a:r>
                      <a:endParaRPr lang="cs-CZ"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b="0" dirty="0" smtClean="0"/>
                        <a:t>2</a:t>
                      </a:r>
                      <a:endParaRPr lang="cs-CZ" b="0" dirty="0"/>
                    </a:p>
                  </a:txBody>
                  <a:tcPr/>
                </a:tc>
              </a:tr>
              <a:tr h="332720">
                <a:tc>
                  <a:txBody>
                    <a:bodyPr/>
                    <a:lstStyle/>
                    <a:p>
                      <a:r>
                        <a:rPr lang="cs-CZ" b="1" dirty="0" smtClean="0"/>
                        <a:t>Stručný obsah</a:t>
                      </a:r>
                      <a:endParaRPr lang="cs-CZ"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baseline="0" dirty="0" smtClean="0"/>
                        <a:t>IP adresa a její význam pro počítače v Internetu</a:t>
                      </a:r>
                      <a:endParaRPr lang="cs-CZ" dirty="0"/>
                    </a:p>
                  </a:txBody>
                  <a:tcPr/>
                </a:tc>
              </a:tr>
              <a:tr h="360040">
                <a:tc>
                  <a:txBody>
                    <a:bodyPr/>
                    <a:lstStyle/>
                    <a:p>
                      <a:r>
                        <a:rPr lang="cs-CZ" sz="1800" b="1" kern="1200" dirty="0" smtClean="0">
                          <a:effectLst/>
                        </a:rPr>
                        <a:t>Způsob využití</a:t>
                      </a:r>
                      <a:endParaRPr lang="cs-CZ" b="1" dirty="0"/>
                    </a:p>
                  </a:txBody>
                  <a:tcPr/>
                </a:tc>
                <a:tc>
                  <a:txBody>
                    <a:bodyPr/>
                    <a:lstStyle/>
                    <a:p>
                      <a:r>
                        <a:rPr lang="cs-CZ" dirty="0" smtClean="0"/>
                        <a:t>Studenti</a:t>
                      </a:r>
                      <a:r>
                        <a:rPr lang="cs-CZ" baseline="0" dirty="0" smtClean="0"/>
                        <a:t> se seznámí s pojmem IP adresa a pomocí příkazového řádku zjistí IP adresu </a:t>
                      </a:r>
                      <a:r>
                        <a:rPr lang="cs-CZ" baseline="0" smtClean="0"/>
                        <a:t>svého počítače.</a:t>
                      </a:r>
                      <a:endParaRPr lang="cs-CZ" dirty="0"/>
                    </a:p>
                  </a:txBody>
                  <a:tcPr/>
                </a:tc>
              </a:tr>
              <a:tr h="360040">
                <a:tc>
                  <a:txBody>
                    <a:bodyPr/>
                    <a:lstStyle/>
                    <a:p>
                      <a:r>
                        <a:rPr lang="cs-CZ" sz="1800" b="1" kern="1200" dirty="0" smtClean="0">
                          <a:effectLst/>
                        </a:rPr>
                        <a:t>Autor</a:t>
                      </a:r>
                      <a:endParaRPr lang="cs-CZ" b="1" dirty="0"/>
                    </a:p>
                  </a:txBody>
                  <a:tcPr/>
                </a:tc>
                <a:tc>
                  <a:txBody>
                    <a:bodyPr/>
                    <a:lstStyle/>
                    <a:p>
                      <a:r>
                        <a:rPr lang="cs-CZ" dirty="0" smtClean="0"/>
                        <a:t>Mgr.</a:t>
                      </a:r>
                      <a:r>
                        <a:rPr lang="cs-CZ" baseline="0" dirty="0" smtClean="0"/>
                        <a:t> Michal </a:t>
                      </a:r>
                      <a:r>
                        <a:rPr lang="cs-CZ" baseline="0" dirty="0" err="1" smtClean="0"/>
                        <a:t>Mikláš</a:t>
                      </a:r>
                      <a:endParaRPr lang="cs-CZ" dirty="0"/>
                    </a:p>
                  </a:txBody>
                  <a:tcPr/>
                </a:tc>
              </a:tr>
              <a:tr h="370840">
                <a:tc>
                  <a:txBody>
                    <a:bodyPr/>
                    <a:lstStyle/>
                    <a:p>
                      <a:r>
                        <a:rPr lang="cs-CZ" sz="1800" b="1" kern="1200" dirty="0" smtClean="0">
                          <a:effectLst/>
                        </a:rPr>
                        <a:t>Kód</a:t>
                      </a:r>
                      <a:endParaRPr lang="cs-CZ" b="1" dirty="0"/>
                    </a:p>
                  </a:txBody>
                  <a:tcPr/>
                </a:tc>
                <a:tc>
                  <a:txBody>
                    <a:bodyPr/>
                    <a:lstStyle/>
                    <a:p>
                      <a:r>
                        <a:rPr lang="cs-CZ" smtClean="0"/>
                        <a:t>VY_32_INOVACE_35_IMIK03</a:t>
                      </a:r>
                      <a:endParaRPr lang="cs-CZ" dirty="0"/>
                    </a:p>
                  </a:txBody>
                  <a:tcPr/>
                </a:tc>
              </a:tr>
            </a:tbl>
          </a:graphicData>
        </a:graphic>
      </p:graphicFrame>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0364" y="188640"/>
            <a:ext cx="7743825" cy="143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986443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lstStyle/>
          <a:p>
            <a:r>
              <a:rPr lang="cs-CZ" b="1" dirty="0" smtClean="0"/>
              <a:t>DALŠÍ ČTENÍ</a:t>
            </a:r>
            <a:endParaRPr lang="cs-CZ" b="1" dirty="0"/>
          </a:p>
        </p:txBody>
      </p:sp>
      <p:sp>
        <p:nvSpPr>
          <p:cNvPr id="3" name="Zástupný symbol pro obsah 2"/>
          <p:cNvSpPr>
            <a:spLocks noGrp="1"/>
          </p:cNvSpPr>
          <p:nvPr>
            <p:ph idx="1"/>
          </p:nvPr>
        </p:nvSpPr>
        <p:spPr>
          <a:xfrm>
            <a:off x="457200" y="1600200"/>
            <a:ext cx="8229600" cy="4997152"/>
          </a:xfrm>
        </p:spPr>
        <p:txBody>
          <a:bodyPr>
            <a:normAutofit/>
          </a:bodyPr>
          <a:lstStyle/>
          <a:p>
            <a:r>
              <a:rPr lang="cs-CZ" dirty="0">
                <a:hlinkClick r:id="rId2"/>
              </a:rPr>
              <a:t>http://www.lupa.cz/clanky/co-je-a-co-neni-cloud</a:t>
            </a:r>
            <a:r>
              <a:rPr lang="cs-CZ" dirty="0" smtClean="0">
                <a:hlinkClick r:id="rId2"/>
              </a:rPr>
              <a:t>/</a:t>
            </a:r>
            <a:endParaRPr lang="cs-CZ" dirty="0" smtClean="0"/>
          </a:p>
          <a:p>
            <a:r>
              <a:rPr lang="cs-CZ" dirty="0">
                <a:hlinkClick r:id="rId3"/>
              </a:rPr>
              <a:t>http://</a:t>
            </a:r>
            <a:r>
              <a:rPr lang="cs-CZ" dirty="0" smtClean="0">
                <a:hlinkClick r:id="rId3"/>
              </a:rPr>
              <a:t>www.zive.cz/clanky/dropbox-vy-snad-jeste-pouzivate-flashdisk-video/sc-3-a-155753/default.aspx</a:t>
            </a:r>
            <a:endParaRPr lang="cs-CZ" dirty="0" smtClean="0"/>
          </a:p>
          <a:p>
            <a:r>
              <a:rPr lang="cs-CZ" dirty="0">
                <a:hlinkClick r:id="rId4"/>
              </a:rPr>
              <a:t>http://www.lupa.cz/serialy/cloud-computing</a:t>
            </a:r>
            <a:r>
              <a:rPr lang="cs-CZ" dirty="0" smtClean="0">
                <a:hlinkClick r:id="rId4"/>
              </a:rPr>
              <a:t>/</a:t>
            </a:r>
            <a:endParaRPr lang="cs-CZ" dirty="0" smtClean="0"/>
          </a:p>
          <a:p>
            <a:r>
              <a:rPr lang="cs-CZ" dirty="0">
                <a:hlinkClick r:id="rId5"/>
              </a:rPr>
              <a:t>http://</a:t>
            </a:r>
            <a:r>
              <a:rPr lang="cs-CZ" dirty="0" smtClean="0">
                <a:hlinkClick r:id="rId5"/>
              </a:rPr>
              <a:t>cs.wikipedia.org/wiki/Cloud_computing</a:t>
            </a:r>
            <a:endParaRPr lang="cs-CZ" dirty="0" smtClean="0"/>
          </a:p>
          <a:p>
            <a:r>
              <a:rPr lang="cs-CZ" dirty="0" smtClean="0">
                <a:hlinkClick r:id="rId6"/>
              </a:rPr>
              <a:t>https</a:t>
            </a:r>
            <a:r>
              <a:rPr lang="cs-CZ" dirty="0">
                <a:hlinkClick r:id="rId6"/>
              </a:rPr>
              <a:t>://www.sugarsync.com</a:t>
            </a:r>
            <a:r>
              <a:rPr lang="cs-CZ" dirty="0" smtClean="0">
                <a:hlinkClick r:id="rId6"/>
              </a:rPr>
              <a:t>/</a:t>
            </a:r>
            <a:endParaRPr lang="cs-CZ" dirty="0" smtClean="0"/>
          </a:p>
          <a:p>
            <a:endParaRPr lang="cs-CZ" dirty="0" smtClean="0"/>
          </a:p>
          <a:p>
            <a:pPr lvl="1"/>
            <a:endParaRPr lang="cs-CZ" dirty="0"/>
          </a:p>
        </p:txBody>
      </p:sp>
    </p:spTree>
    <p:extLst>
      <p:ext uri="{BB962C8B-B14F-4D97-AF65-F5344CB8AC3E}">
        <p14:creationId xmlns:p14="http://schemas.microsoft.com/office/powerpoint/2010/main" val="2202052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SLYŠELI jste někde?</a:t>
            </a:r>
            <a:endParaRPr lang="cs-CZ" b="1" dirty="0"/>
          </a:p>
        </p:txBody>
      </p:sp>
      <p:sp>
        <p:nvSpPr>
          <p:cNvPr id="3" name="Zástupný symbol pro obsah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pPr marL="0" indent="0" algn="ctr">
              <a:buNone/>
            </a:pPr>
            <a:r>
              <a:rPr lang="cs-CZ" i="1" dirty="0" smtClean="0"/>
              <a:t>Se nediv, že Ti nefunguje v naší síti internet, když nemáš správně nastavenou IP adresu.</a:t>
            </a:r>
          </a:p>
          <a:p>
            <a:pPr marL="0" indent="0" algn="ctr">
              <a:buNone/>
            </a:pPr>
            <a:r>
              <a:rPr lang="cs-CZ" i="1" dirty="0"/>
              <a:t>-</a:t>
            </a:r>
            <a:endParaRPr lang="cs-CZ" i="1" dirty="0" smtClean="0"/>
          </a:p>
          <a:p>
            <a:pPr marL="0" indent="0" algn="ctr">
              <a:buNone/>
            </a:pPr>
            <a:r>
              <a:rPr lang="cs-CZ" i="1" dirty="0" smtClean="0"/>
              <a:t>Každý počítač v Internetu musí mít IP adresu.</a:t>
            </a:r>
          </a:p>
          <a:p>
            <a:pPr marL="0" indent="0" algn="ctr">
              <a:buNone/>
            </a:pPr>
            <a:r>
              <a:rPr lang="cs-CZ" i="1" dirty="0" smtClean="0"/>
              <a:t>-</a:t>
            </a:r>
          </a:p>
          <a:p>
            <a:pPr marL="0" indent="0" algn="ctr">
              <a:buNone/>
            </a:pPr>
            <a:r>
              <a:rPr lang="cs-CZ" i="1" dirty="0" smtClean="0"/>
              <a:t>Jakou máš IP adresu?</a:t>
            </a:r>
          </a:p>
        </p:txBody>
      </p:sp>
    </p:spTree>
    <p:extLst>
      <p:ext uri="{BB962C8B-B14F-4D97-AF65-F5344CB8AC3E}">
        <p14:creationId xmlns:p14="http://schemas.microsoft.com/office/powerpoint/2010/main" val="20625750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lstStyle/>
          <a:p>
            <a:r>
              <a:rPr lang="cs-CZ" b="1" dirty="0" smtClean="0"/>
              <a:t>Co je to IP adresa?</a:t>
            </a:r>
            <a:endParaRPr lang="cs-CZ" b="1" dirty="0"/>
          </a:p>
        </p:txBody>
      </p:sp>
      <p:sp>
        <p:nvSpPr>
          <p:cNvPr id="3" name="Zástupný symbol pro obsah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chor="ctr"/>
          <a:lstStyle/>
          <a:p>
            <a:pPr marL="0" indent="0" algn="ctr">
              <a:buNone/>
            </a:pPr>
            <a:r>
              <a:rPr lang="cs-CZ" sz="40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ÚKOL</a:t>
            </a:r>
          </a:p>
          <a:p>
            <a:pPr marL="0" indent="0" algn="ctr">
              <a:buNone/>
            </a:pPr>
            <a:r>
              <a:rPr lang="cs-CZ" dirty="0" smtClean="0"/>
              <a:t>Nalezněte na internetu pojem IP adresa a pokuste se říci, k čemu IP adresa slouží a jak obecně vypadá (čím je tvořena).</a:t>
            </a:r>
          </a:p>
          <a:p>
            <a:endParaRPr lang="cs-CZ" dirty="0"/>
          </a:p>
        </p:txBody>
      </p:sp>
    </p:spTree>
    <p:extLst>
      <p:ext uri="{BB962C8B-B14F-4D97-AF65-F5344CB8AC3E}">
        <p14:creationId xmlns:p14="http://schemas.microsoft.com/office/powerpoint/2010/main" val="12632910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fontScale="90000"/>
          </a:bodyPr>
          <a:lstStyle/>
          <a:p>
            <a:r>
              <a:rPr lang="cs-CZ" b="1" dirty="0"/>
              <a:t>Co je to IP </a:t>
            </a:r>
            <a:r>
              <a:rPr lang="cs-CZ" b="1" dirty="0" smtClean="0"/>
              <a:t>adresa (</a:t>
            </a:r>
            <a:r>
              <a:rPr lang="cs-CZ" b="1" dirty="0"/>
              <a:t>řešení</a:t>
            </a:r>
            <a:r>
              <a:rPr lang="cs-CZ" b="1" dirty="0" smtClean="0"/>
              <a:t>)</a:t>
            </a:r>
            <a:br>
              <a:rPr lang="cs-CZ" b="1" dirty="0" smtClean="0"/>
            </a:br>
            <a:r>
              <a:rPr lang="cs-CZ" b="1" dirty="0" smtClean="0"/>
              <a:t>(pro protokol IPv4)</a:t>
            </a:r>
            <a:endParaRPr lang="cs-CZ" b="1" dirty="0"/>
          </a:p>
        </p:txBody>
      </p:sp>
      <p:sp>
        <p:nvSpPr>
          <p:cNvPr id="3" name="Zástupný symbol pro obsah 2"/>
          <p:cNvSpPr>
            <a:spLocks noGrp="1"/>
          </p:cNvSpPr>
          <p:nvPr>
            <p:ph idx="1"/>
          </p:nvPr>
        </p:nvSpPr>
        <p:spPr>
          <a:xfrm>
            <a:off x="457200" y="1600200"/>
            <a:ext cx="8229600" cy="4781128"/>
          </a:xfrm>
        </p:spPr>
        <p:txBody>
          <a:bodyPr>
            <a:normAutofit fontScale="92500" lnSpcReduction="20000"/>
          </a:bodyPr>
          <a:lstStyle/>
          <a:p>
            <a:r>
              <a:rPr lang="cs-CZ" b="1" dirty="0" smtClean="0"/>
              <a:t>IP adresa </a:t>
            </a:r>
            <a:r>
              <a:rPr lang="cs-CZ" dirty="0" smtClean="0"/>
              <a:t>je jedinečné označení zařízení </a:t>
            </a:r>
            <a:r>
              <a:rPr lang="cs-CZ" dirty="0"/>
              <a:t>(síťového rozhraní, např. počítače) </a:t>
            </a:r>
            <a:r>
              <a:rPr lang="cs-CZ" dirty="0" smtClean="0"/>
              <a:t>v počítačové síti (internetu), které používá protokol IP (sada pravidel pro komunikaci dvou zařízení v počítačové síti). IP adresa tak slouží k rozlišení dvou různých zařízení v počítačové síti (PC, </a:t>
            </a:r>
            <a:r>
              <a:rPr lang="cs-CZ" dirty="0" err="1" smtClean="0"/>
              <a:t>router</a:t>
            </a:r>
            <a:r>
              <a:rPr lang="cs-CZ" dirty="0" smtClean="0"/>
              <a:t>, tiskárna, </a:t>
            </a:r>
            <a:r>
              <a:rPr lang="cs-CZ" dirty="0" err="1" smtClean="0"/>
              <a:t>switch</a:t>
            </a:r>
            <a:r>
              <a:rPr lang="cs-CZ" dirty="0" smtClean="0"/>
              <a:t>,…).</a:t>
            </a:r>
          </a:p>
          <a:p>
            <a:r>
              <a:rPr lang="cs-CZ" dirty="0"/>
              <a:t>Je to řetězec čtyř číslic oddělených tečkou </a:t>
            </a:r>
          </a:p>
          <a:p>
            <a:pPr marL="0" indent="0" algn="ctr">
              <a:buNone/>
            </a:pPr>
            <a:r>
              <a:rPr lang="cs-CZ" b="1" dirty="0" err="1"/>
              <a:t>a.b.c.d</a:t>
            </a:r>
            <a:endParaRPr lang="cs-CZ" b="1" dirty="0"/>
          </a:p>
          <a:p>
            <a:pPr marL="0" indent="0" algn="ctr">
              <a:buNone/>
            </a:pPr>
            <a:r>
              <a:rPr lang="cs-CZ" dirty="0"/>
              <a:t>Kde </a:t>
            </a:r>
            <a:r>
              <a:rPr lang="cs-CZ" b="1" dirty="0"/>
              <a:t>a</a:t>
            </a:r>
            <a:r>
              <a:rPr lang="cs-CZ" b="1" dirty="0" smtClean="0"/>
              <a:t>, b, c, d</a:t>
            </a:r>
            <a:r>
              <a:rPr lang="cs-CZ" dirty="0" smtClean="0"/>
              <a:t> </a:t>
            </a:r>
            <a:r>
              <a:rPr lang="cs-CZ" dirty="0"/>
              <a:t>jsou čísla z intervalu </a:t>
            </a:r>
            <a:r>
              <a:rPr lang="en-US" dirty="0"/>
              <a:t>[0,255]. Nap</a:t>
            </a:r>
            <a:r>
              <a:rPr lang="cs-CZ" dirty="0"/>
              <a:t>ř.</a:t>
            </a:r>
          </a:p>
          <a:p>
            <a:pPr marL="0" indent="0" algn="ctr">
              <a:buNone/>
            </a:pPr>
            <a:r>
              <a:rPr lang="cs-CZ" dirty="0"/>
              <a:t>127.15.235.3 nebo 10.10.11.90 apod</a:t>
            </a:r>
            <a:r>
              <a:rPr lang="cs-CZ" dirty="0" smtClean="0"/>
              <a:t>.</a:t>
            </a:r>
          </a:p>
          <a:p>
            <a:endParaRPr lang="cs-CZ" dirty="0" smtClean="0"/>
          </a:p>
          <a:p>
            <a:endParaRPr lang="cs-CZ" dirty="0" smtClean="0"/>
          </a:p>
          <a:p>
            <a:pPr lvl="1"/>
            <a:endParaRPr lang="cs-CZ" dirty="0" smtClean="0"/>
          </a:p>
          <a:p>
            <a:pPr lvl="1"/>
            <a:endParaRPr lang="cs-CZ" dirty="0"/>
          </a:p>
        </p:txBody>
      </p:sp>
    </p:spTree>
    <p:extLst>
      <p:ext uri="{BB962C8B-B14F-4D97-AF65-F5344CB8AC3E}">
        <p14:creationId xmlns:p14="http://schemas.microsoft.com/office/powerpoint/2010/main" val="18394687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lstStyle/>
          <a:p>
            <a:r>
              <a:rPr lang="cs-CZ" b="1" dirty="0" smtClean="0"/>
              <a:t>Jaká je IP adresa mého počítače?</a:t>
            </a:r>
            <a:endParaRPr lang="cs-CZ" b="1" dirty="0"/>
          </a:p>
        </p:txBody>
      </p:sp>
      <p:sp>
        <p:nvSpPr>
          <p:cNvPr id="3" name="Zástupný symbol pro obsah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chor="ctr"/>
          <a:lstStyle/>
          <a:p>
            <a:pPr marL="0" indent="0" algn="ctr">
              <a:buNone/>
            </a:pPr>
            <a:r>
              <a:rPr lang="cs-CZ" sz="40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ÚKOL</a:t>
            </a:r>
          </a:p>
          <a:p>
            <a:pPr marL="0" indent="0" algn="ctr">
              <a:buNone/>
            </a:pPr>
            <a:r>
              <a:rPr lang="cs-CZ" dirty="0" smtClean="0"/>
              <a:t>Nalezněte na internetu stránku, která se pokusí zjistit IP adresu Vašeho počítače, který právě používáte. Pokud stránka neumí IP adresu Vašeho počítače určit, tak nalezněte způsob, jak to OS Vašeho počítače zjistit (ideálně pomocí příkazového řádku).</a:t>
            </a:r>
          </a:p>
          <a:p>
            <a:endParaRPr lang="cs-CZ" dirty="0"/>
          </a:p>
        </p:txBody>
      </p:sp>
    </p:spTree>
    <p:extLst>
      <p:ext uri="{BB962C8B-B14F-4D97-AF65-F5344CB8AC3E}">
        <p14:creationId xmlns:p14="http://schemas.microsoft.com/office/powerpoint/2010/main" val="18028415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fontScale="90000"/>
          </a:bodyPr>
          <a:lstStyle/>
          <a:p>
            <a:r>
              <a:rPr lang="cs-CZ" b="1" dirty="0"/>
              <a:t>Jaká je IP adresa mého počítače</a:t>
            </a:r>
            <a:r>
              <a:rPr lang="cs-CZ" b="1" dirty="0" smtClean="0"/>
              <a:t>? (řešení)</a:t>
            </a:r>
            <a:endParaRPr lang="cs-CZ" b="1" dirty="0"/>
          </a:p>
        </p:txBody>
      </p:sp>
      <p:sp>
        <p:nvSpPr>
          <p:cNvPr id="3" name="Zástupný symbol pro obsah 2"/>
          <p:cNvSpPr>
            <a:spLocks noGrp="1"/>
          </p:cNvSpPr>
          <p:nvPr>
            <p:ph idx="1"/>
          </p:nvPr>
        </p:nvSpPr>
        <p:spPr>
          <a:xfrm>
            <a:off x="457200" y="1600200"/>
            <a:ext cx="8229600" cy="4997152"/>
          </a:xfrm>
        </p:spPr>
        <p:txBody>
          <a:bodyPr>
            <a:normAutofit/>
          </a:bodyPr>
          <a:lstStyle/>
          <a:p>
            <a:r>
              <a:rPr lang="cs-CZ" dirty="0" smtClean="0"/>
              <a:t>Zadáme do prohlížeče například </a:t>
            </a:r>
            <a:r>
              <a:rPr lang="cs-CZ" dirty="0"/>
              <a:t>termín „</a:t>
            </a:r>
            <a:r>
              <a:rPr lang="cs-CZ" dirty="0" err="1"/>
              <a:t>what</a:t>
            </a:r>
            <a:r>
              <a:rPr lang="cs-CZ" dirty="0"/>
              <a:t> </a:t>
            </a:r>
            <a:r>
              <a:rPr lang="cs-CZ" dirty="0" err="1"/>
              <a:t>is</a:t>
            </a:r>
            <a:r>
              <a:rPr lang="cs-CZ" dirty="0"/>
              <a:t> my </a:t>
            </a:r>
            <a:r>
              <a:rPr lang="cs-CZ" dirty="0" err="1" smtClean="0"/>
              <a:t>ip</a:t>
            </a:r>
            <a:r>
              <a:rPr lang="cs-CZ" dirty="0" smtClean="0"/>
              <a:t>“.</a:t>
            </a:r>
          </a:p>
          <a:p>
            <a:r>
              <a:rPr lang="cs-CZ" dirty="0">
                <a:hlinkClick r:id="rId2"/>
              </a:rPr>
              <a:t>https://</a:t>
            </a:r>
            <a:r>
              <a:rPr lang="cs-CZ" dirty="0" smtClean="0">
                <a:hlinkClick r:id="rId2"/>
              </a:rPr>
              <a:t>www.google.cz/search?q=what+is+my+ip</a:t>
            </a:r>
            <a:endParaRPr lang="cs-CZ" dirty="0" smtClean="0"/>
          </a:p>
          <a:p>
            <a:r>
              <a:rPr lang="cs-CZ" dirty="0" smtClean="0"/>
              <a:t>Můžeme použít </a:t>
            </a:r>
            <a:r>
              <a:rPr lang="cs-CZ" dirty="0"/>
              <a:t>například stránky </a:t>
            </a:r>
            <a:r>
              <a:rPr lang="cs-CZ" dirty="0">
                <a:hlinkClick r:id="rId3"/>
              </a:rPr>
              <a:t>http://findwhatismyipaddress.org</a:t>
            </a:r>
            <a:r>
              <a:rPr lang="cs-CZ" dirty="0" smtClean="0">
                <a:hlinkClick r:id="rId3"/>
              </a:rPr>
              <a:t>/</a:t>
            </a:r>
            <a:endParaRPr lang="cs-CZ" dirty="0" smtClean="0"/>
          </a:p>
          <a:p>
            <a:r>
              <a:rPr lang="cs-CZ" dirty="0" smtClean="0"/>
              <a:t>Někdy lze také získat informaci o tom, kde se přibližně počítač s danou IP adresou nachází.</a:t>
            </a:r>
          </a:p>
          <a:p>
            <a:endParaRPr lang="cs-CZ" dirty="0" smtClean="0"/>
          </a:p>
          <a:p>
            <a:endParaRPr lang="cs-CZ" dirty="0" smtClean="0"/>
          </a:p>
          <a:p>
            <a:pPr lvl="1"/>
            <a:endParaRPr lang="cs-CZ" dirty="0"/>
          </a:p>
        </p:txBody>
      </p:sp>
    </p:spTree>
    <p:extLst>
      <p:ext uri="{BB962C8B-B14F-4D97-AF65-F5344CB8AC3E}">
        <p14:creationId xmlns:p14="http://schemas.microsoft.com/office/powerpoint/2010/main" val="23189436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fontScale="90000"/>
          </a:bodyPr>
          <a:lstStyle/>
          <a:p>
            <a:r>
              <a:rPr lang="cs-CZ" b="1" dirty="0" smtClean="0"/>
              <a:t>INFORMACE O IP adrese pomocí příkazového řádku Windows</a:t>
            </a:r>
            <a:endParaRPr lang="cs-CZ" b="1" dirty="0"/>
          </a:p>
        </p:txBody>
      </p:sp>
      <p:sp>
        <p:nvSpPr>
          <p:cNvPr id="3" name="Zástupný symbol pro obsah 2"/>
          <p:cNvSpPr>
            <a:spLocks noGrp="1"/>
          </p:cNvSpPr>
          <p:nvPr>
            <p:ph idx="1"/>
          </p:nvPr>
        </p:nvSpPr>
        <p:spPr>
          <a:xfrm>
            <a:off x="457200" y="1600200"/>
            <a:ext cx="8229600" cy="4997152"/>
          </a:xfrm>
        </p:spPr>
        <p:txBody>
          <a:bodyPr>
            <a:normAutofit/>
          </a:bodyPr>
          <a:lstStyle/>
          <a:p>
            <a:pPr marL="0" indent="0">
              <a:buNone/>
            </a:pPr>
            <a:r>
              <a:rPr lang="cs-CZ" dirty="0" smtClean="0"/>
              <a:t>Spustíme příkazový řádek systému Windows – lze spustit různými způsoby:</a:t>
            </a:r>
          </a:p>
          <a:p>
            <a:r>
              <a:rPr lang="cs-CZ" dirty="0" smtClean="0"/>
              <a:t>START/Příslušenství/Příkazový </a:t>
            </a:r>
            <a:r>
              <a:rPr lang="cs-CZ" dirty="0" smtClean="0"/>
              <a:t>řádek</a:t>
            </a:r>
          </a:p>
          <a:p>
            <a:r>
              <a:rPr lang="cs-CZ" dirty="0" smtClean="0"/>
              <a:t>Windows </a:t>
            </a:r>
            <a:r>
              <a:rPr lang="cs-CZ" dirty="0" err="1" smtClean="0"/>
              <a:t>key</a:t>
            </a:r>
            <a:r>
              <a:rPr lang="cs-CZ" dirty="0" smtClean="0"/>
              <a:t> + R a napsat „</a:t>
            </a:r>
            <a:r>
              <a:rPr lang="cs-CZ" dirty="0" err="1" smtClean="0"/>
              <a:t>cmd</a:t>
            </a:r>
            <a:r>
              <a:rPr lang="cs-CZ" dirty="0" smtClean="0"/>
              <a:t>“</a:t>
            </a:r>
          </a:p>
          <a:p>
            <a:pPr marL="0" indent="0">
              <a:buNone/>
            </a:pPr>
            <a:r>
              <a:rPr lang="cs-CZ" dirty="0" smtClean="0"/>
              <a:t>Napíšeme příkaz </a:t>
            </a:r>
          </a:p>
          <a:p>
            <a:pPr marL="0" indent="0" algn="ctr">
              <a:buNone/>
            </a:pPr>
            <a:r>
              <a:rPr lang="cs-CZ" b="1" dirty="0" err="1" smtClean="0"/>
              <a:t>ipconfig</a:t>
            </a:r>
            <a:r>
              <a:rPr lang="cs-CZ" b="1" dirty="0" smtClean="0"/>
              <a:t> </a:t>
            </a:r>
            <a:r>
              <a:rPr lang="en-US" b="1" dirty="0" smtClean="0"/>
              <a:t>/all</a:t>
            </a:r>
            <a:endParaRPr lang="cs-CZ" b="1" dirty="0" smtClean="0"/>
          </a:p>
          <a:p>
            <a:endParaRPr lang="cs-CZ" dirty="0"/>
          </a:p>
          <a:p>
            <a:pPr lvl="1"/>
            <a:endParaRPr lang="cs-CZ" dirty="0" smtClean="0"/>
          </a:p>
          <a:p>
            <a:endParaRPr lang="cs-CZ" dirty="0" smtClean="0"/>
          </a:p>
          <a:p>
            <a:pPr lvl="1"/>
            <a:endParaRPr lang="cs-CZ" dirty="0"/>
          </a:p>
        </p:txBody>
      </p:sp>
    </p:spTree>
    <p:extLst>
      <p:ext uri="{BB962C8B-B14F-4D97-AF65-F5344CB8AC3E}">
        <p14:creationId xmlns:p14="http://schemas.microsoft.com/office/powerpoint/2010/main" val="36231067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07" y="0"/>
            <a:ext cx="5929646" cy="68808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ovéPole 5"/>
          <p:cNvSpPr txBox="1"/>
          <p:nvPr/>
        </p:nvSpPr>
        <p:spPr>
          <a:xfrm>
            <a:off x="6300256" y="259482"/>
            <a:ext cx="2628800" cy="584775"/>
          </a:xfrm>
          <a:prstGeom prst="rect">
            <a:avLst/>
          </a:prstGeom>
          <a:noFill/>
        </p:spPr>
        <p:txBody>
          <a:bodyPr wrap="square" rtlCol="0">
            <a:spAutoFit/>
          </a:bodyPr>
          <a:lstStyle/>
          <a:p>
            <a:r>
              <a:rPr lang="en-US" sz="3200" b="1" dirty="0" smtClean="0"/>
              <a:t>MAC </a:t>
            </a:r>
            <a:r>
              <a:rPr lang="en-US" sz="3200" b="1" dirty="0" err="1" smtClean="0"/>
              <a:t>adresa</a:t>
            </a:r>
            <a:endParaRPr lang="cs-CZ" sz="3200" b="1" dirty="0"/>
          </a:p>
        </p:txBody>
      </p:sp>
      <p:cxnSp>
        <p:nvCxnSpPr>
          <p:cNvPr id="8" name="Přímá spojnice se šipkou 7"/>
          <p:cNvCxnSpPr/>
          <p:nvPr/>
        </p:nvCxnSpPr>
        <p:spPr>
          <a:xfrm flipH="1">
            <a:off x="3491880" y="1268760"/>
            <a:ext cx="2808376" cy="1368152"/>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12" name="TextovéPole 11"/>
          <p:cNvSpPr txBox="1"/>
          <p:nvPr/>
        </p:nvSpPr>
        <p:spPr>
          <a:xfrm>
            <a:off x="6372200" y="900009"/>
            <a:ext cx="2628800" cy="584775"/>
          </a:xfrm>
          <a:prstGeom prst="rect">
            <a:avLst/>
          </a:prstGeom>
          <a:noFill/>
        </p:spPr>
        <p:txBody>
          <a:bodyPr wrap="square" rtlCol="0">
            <a:spAutoFit/>
          </a:bodyPr>
          <a:lstStyle/>
          <a:p>
            <a:r>
              <a:rPr lang="en-US" sz="3200" b="1" dirty="0" smtClean="0"/>
              <a:t>IP </a:t>
            </a:r>
            <a:r>
              <a:rPr lang="en-US" sz="3200" b="1" dirty="0" err="1" smtClean="0"/>
              <a:t>adresa</a:t>
            </a:r>
            <a:endParaRPr lang="cs-CZ" sz="3200" b="1" dirty="0"/>
          </a:p>
        </p:txBody>
      </p:sp>
      <p:cxnSp>
        <p:nvCxnSpPr>
          <p:cNvPr id="13" name="Přímá spojnice se šipkou 12"/>
          <p:cNvCxnSpPr/>
          <p:nvPr/>
        </p:nvCxnSpPr>
        <p:spPr>
          <a:xfrm flipH="1">
            <a:off x="3923928" y="640972"/>
            <a:ext cx="2376328" cy="1491884"/>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20" name="Přímá spojnice se šipkou 19"/>
          <p:cNvCxnSpPr/>
          <p:nvPr/>
        </p:nvCxnSpPr>
        <p:spPr>
          <a:xfrm flipH="1">
            <a:off x="3491880" y="1700808"/>
            <a:ext cx="2808376" cy="1368152"/>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21" name="TextovéPole 20"/>
          <p:cNvSpPr txBox="1"/>
          <p:nvPr/>
        </p:nvSpPr>
        <p:spPr>
          <a:xfrm>
            <a:off x="6372200" y="1408420"/>
            <a:ext cx="2628800" cy="1077218"/>
          </a:xfrm>
          <a:prstGeom prst="rect">
            <a:avLst/>
          </a:prstGeom>
          <a:noFill/>
        </p:spPr>
        <p:txBody>
          <a:bodyPr wrap="square" rtlCol="0">
            <a:spAutoFit/>
          </a:bodyPr>
          <a:lstStyle/>
          <a:p>
            <a:r>
              <a:rPr lang="en-US" sz="3200" b="1" dirty="0" smtClean="0"/>
              <a:t>Br</a:t>
            </a:r>
            <a:r>
              <a:rPr lang="cs-CZ" sz="3200" b="1" dirty="0" err="1" smtClean="0"/>
              <a:t>ána</a:t>
            </a:r>
            <a:r>
              <a:rPr lang="cs-CZ" sz="3200" b="1" dirty="0" smtClean="0"/>
              <a:t> (</a:t>
            </a:r>
            <a:r>
              <a:rPr lang="en-US" sz="3200" b="1" dirty="0" smtClean="0"/>
              <a:t>Gateway</a:t>
            </a:r>
            <a:r>
              <a:rPr lang="cs-CZ" sz="3200" b="1" dirty="0" smtClean="0"/>
              <a:t>)</a:t>
            </a:r>
            <a:endParaRPr lang="cs-CZ" sz="3200" b="1" dirty="0"/>
          </a:p>
        </p:txBody>
      </p:sp>
      <p:cxnSp>
        <p:nvCxnSpPr>
          <p:cNvPr id="22" name="Přímá spojnice se šipkou 21"/>
          <p:cNvCxnSpPr/>
          <p:nvPr/>
        </p:nvCxnSpPr>
        <p:spPr>
          <a:xfrm flipH="1">
            <a:off x="3635896" y="2780928"/>
            <a:ext cx="2641182" cy="43204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27" name="TextovéPole 26"/>
          <p:cNvSpPr txBox="1"/>
          <p:nvPr/>
        </p:nvSpPr>
        <p:spPr>
          <a:xfrm>
            <a:off x="6369880" y="2492896"/>
            <a:ext cx="2628800" cy="584775"/>
          </a:xfrm>
          <a:prstGeom prst="rect">
            <a:avLst/>
          </a:prstGeom>
          <a:noFill/>
        </p:spPr>
        <p:txBody>
          <a:bodyPr wrap="square" rtlCol="0">
            <a:spAutoFit/>
          </a:bodyPr>
          <a:lstStyle/>
          <a:p>
            <a:r>
              <a:rPr lang="cs-CZ" sz="3200" b="1" dirty="0" smtClean="0"/>
              <a:t>DHCP server</a:t>
            </a:r>
            <a:endParaRPr lang="cs-CZ" sz="3200" b="1" dirty="0"/>
          </a:p>
        </p:txBody>
      </p:sp>
      <p:cxnSp>
        <p:nvCxnSpPr>
          <p:cNvPr id="28" name="Přímá spojnice se šipkou 27"/>
          <p:cNvCxnSpPr/>
          <p:nvPr/>
        </p:nvCxnSpPr>
        <p:spPr>
          <a:xfrm flipH="1">
            <a:off x="3684790" y="3429000"/>
            <a:ext cx="2592288" cy="216024"/>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30" name="TextovéPole 29"/>
          <p:cNvSpPr txBox="1"/>
          <p:nvPr/>
        </p:nvSpPr>
        <p:spPr>
          <a:xfrm>
            <a:off x="6372200" y="3148051"/>
            <a:ext cx="2628800" cy="584775"/>
          </a:xfrm>
          <a:prstGeom prst="rect">
            <a:avLst/>
          </a:prstGeom>
          <a:noFill/>
        </p:spPr>
        <p:txBody>
          <a:bodyPr wrap="square" rtlCol="0">
            <a:spAutoFit/>
          </a:bodyPr>
          <a:lstStyle/>
          <a:p>
            <a:r>
              <a:rPr lang="cs-CZ" sz="3200" b="1" dirty="0" smtClean="0"/>
              <a:t>DNS server</a:t>
            </a:r>
            <a:endParaRPr lang="cs-CZ" sz="3200" b="1" dirty="0"/>
          </a:p>
        </p:txBody>
      </p:sp>
    </p:spTree>
    <p:extLst>
      <p:ext uri="{BB962C8B-B14F-4D97-AF65-F5344CB8AC3E}">
        <p14:creationId xmlns:p14="http://schemas.microsoft.com/office/powerpoint/2010/main" val="41417489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lstStyle/>
          <a:p>
            <a:r>
              <a:rPr lang="cs-CZ" b="1" dirty="0" smtClean="0"/>
              <a:t>OTÁZKY</a:t>
            </a:r>
            <a:endParaRPr lang="cs-CZ" b="1" dirty="0"/>
          </a:p>
        </p:txBody>
      </p:sp>
      <p:sp>
        <p:nvSpPr>
          <p:cNvPr id="3" name="Zástupný symbol pro obsah 2"/>
          <p:cNvSpPr>
            <a:spLocks noGrp="1"/>
          </p:cNvSpPr>
          <p:nvPr>
            <p:ph idx="1"/>
          </p:nvPr>
        </p:nvSpPr>
        <p:spPr>
          <a:xfrm>
            <a:off x="457200" y="1600200"/>
            <a:ext cx="8229600" cy="4997152"/>
          </a:xfrm>
        </p:spPr>
        <p:txBody>
          <a:bodyPr>
            <a:normAutofit/>
          </a:bodyPr>
          <a:lstStyle/>
          <a:p>
            <a:r>
              <a:rPr lang="cs-CZ" dirty="0"/>
              <a:t>Proč musí být počítač v počítačové síti resp. Internetu jednoznačně označen IP adresou?</a:t>
            </a:r>
          </a:p>
          <a:p>
            <a:r>
              <a:rPr lang="cs-CZ" dirty="0" smtClean="0"/>
              <a:t>Námět na přemýšlení: „Kolik </a:t>
            </a:r>
            <a:r>
              <a:rPr lang="cs-CZ" dirty="0" smtClean="0"/>
              <a:t>IP adres IPv4 může celkem existovat</a:t>
            </a:r>
            <a:r>
              <a:rPr lang="cs-CZ" dirty="0" smtClean="0"/>
              <a:t>?“ Jak dlouho to bude stačit pro potřeby Internetu?</a:t>
            </a:r>
            <a:endParaRPr lang="cs-CZ" dirty="0" smtClean="0"/>
          </a:p>
          <a:p>
            <a:pPr lvl="1"/>
            <a:endParaRPr lang="cs-CZ" dirty="0"/>
          </a:p>
        </p:txBody>
      </p:sp>
    </p:spTree>
    <p:extLst>
      <p:ext uri="{BB962C8B-B14F-4D97-AF65-F5344CB8AC3E}">
        <p14:creationId xmlns:p14="http://schemas.microsoft.com/office/powerpoint/2010/main" val="785202687"/>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1463</TotalTime>
  <Words>433</Words>
  <Application>Microsoft Office PowerPoint</Application>
  <PresentationFormat>Předvádění na obrazovce (4:3)</PresentationFormat>
  <Paragraphs>64</Paragraphs>
  <Slides>10</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10</vt:i4>
      </vt:variant>
    </vt:vector>
  </HeadingPairs>
  <TitlesOfParts>
    <vt:vector size="13" baseType="lpstr">
      <vt:lpstr>Arial</vt:lpstr>
      <vt:lpstr>Calibri</vt:lpstr>
      <vt:lpstr>Motiv systému Office</vt:lpstr>
      <vt:lpstr>IP adresa</vt:lpstr>
      <vt:lpstr>SLYŠELI jste někde?</vt:lpstr>
      <vt:lpstr>Co je to IP adresa?</vt:lpstr>
      <vt:lpstr>Co je to IP adresa (řešení) (pro protokol IPv4)</vt:lpstr>
      <vt:lpstr>Jaká je IP adresa mého počítače?</vt:lpstr>
      <vt:lpstr>Jaká je IP adresa mého počítače? (řešení)</vt:lpstr>
      <vt:lpstr>INFORMACE O IP adrese pomocí příkazového řádku Windows</vt:lpstr>
      <vt:lpstr>Prezentace aplikace PowerPoint</vt:lpstr>
      <vt:lpstr>OTÁZKY</vt:lpstr>
      <vt:lpstr>DALŠÍ ČTENÍ</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Základní informace</dc:title>
  <dc:creator>sylva</dc:creator>
  <cp:lastModifiedBy>Mikláš, Michal</cp:lastModifiedBy>
  <cp:revision>277</cp:revision>
  <dcterms:created xsi:type="dcterms:W3CDTF">2012-06-18T15:15:37Z</dcterms:created>
  <dcterms:modified xsi:type="dcterms:W3CDTF">2014-01-21T15:23:45Z</dcterms:modified>
</cp:coreProperties>
</file>