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81" r:id="rId4"/>
    <p:sldId id="264" r:id="rId5"/>
    <p:sldId id="269" r:id="rId6"/>
    <p:sldId id="271" r:id="rId7"/>
    <p:sldId id="282" r:id="rId8"/>
    <p:sldId id="283" r:id="rId9"/>
    <p:sldId id="284" r:id="rId10"/>
    <p:sldId id="286" r:id="rId11"/>
    <p:sldId id="277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akpsatweb.cz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772400" cy="703309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defRPr/>
            </a:pPr>
            <a:r>
              <a:rPr lang="cs-CZ" sz="3600" b="1" dirty="0"/>
              <a:t>Jednoduchá HTML stránka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420888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364073"/>
              </p:ext>
            </p:extLst>
          </p:nvPr>
        </p:nvGraphicFramePr>
        <p:xfrm>
          <a:off x="729020" y="2708920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baseline="0" smtClean="0"/>
                        <a:t>Tvorba WWW stránky v HTML</a:t>
                      </a:r>
                      <a:endParaRPr lang="cs-CZ" b="0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2013</a:t>
                      </a: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/>
                        <a:t>2</a:t>
                      </a:r>
                      <a:endParaRPr lang="cs-CZ" b="0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Použití základních HTML značek k realizaci jednoduché textové www stránky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Studenti vytvoří jednoduchou</a:t>
                      </a:r>
                      <a:r>
                        <a:rPr lang="cs-CZ" baseline="0" dirty="0" smtClean="0"/>
                        <a:t> HTML stránku s textovými informacemi o produktu.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</a:t>
                      </a:r>
                      <a:r>
                        <a:rPr lang="cs-CZ" baseline="0" dirty="0" smtClean="0"/>
                        <a:t> Michal </a:t>
                      </a:r>
                      <a:r>
                        <a:rPr lang="cs-CZ" baseline="0" dirty="0" err="1" smtClean="0"/>
                        <a:t>Mikláš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VY_32_INOVACE_35_IMIK06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výsledné HTML stránky</a:t>
            </a:r>
            <a:endParaRPr lang="cs-CZ" b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467544" y="1535881"/>
            <a:ext cx="820891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i="1" dirty="0"/>
              <a:t>&lt;!DOCTYPE </a:t>
            </a:r>
            <a:r>
              <a:rPr lang="cs-CZ" sz="1600" i="1" dirty="0" err="1"/>
              <a:t>html</a:t>
            </a:r>
            <a:r>
              <a:rPr lang="cs-CZ" sz="1600" i="1" dirty="0"/>
              <a:t> PUBLIC "-//W3C//DTD XHTML 1.0 </a:t>
            </a:r>
            <a:r>
              <a:rPr lang="cs-CZ" sz="1600" i="1" dirty="0" err="1"/>
              <a:t>Transitional</a:t>
            </a:r>
            <a:r>
              <a:rPr lang="cs-CZ" sz="1600" i="1" dirty="0"/>
              <a:t>//EN" "http://www.w3.org/TR/xhtml1/DTD/xhtml1-transitional.dtd"&gt;</a:t>
            </a:r>
          </a:p>
          <a:p>
            <a:r>
              <a:rPr lang="cs-CZ" sz="1600" i="1" dirty="0"/>
              <a:t>&lt;</a:t>
            </a:r>
            <a:r>
              <a:rPr lang="cs-CZ" sz="1600" b="1" i="1" dirty="0" err="1"/>
              <a:t>html</a:t>
            </a:r>
            <a:r>
              <a:rPr lang="cs-CZ" sz="1600" i="1" dirty="0"/>
              <a:t> </a:t>
            </a:r>
            <a:r>
              <a:rPr lang="cs-CZ" sz="1600" i="1" dirty="0" err="1"/>
              <a:t>xmlns</a:t>
            </a:r>
            <a:r>
              <a:rPr lang="cs-CZ" sz="1600" i="1" dirty="0"/>
              <a:t>="http://www.w3.org/1999/</a:t>
            </a:r>
            <a:r>
              <a:rPr lang="cs-CZ" sz="1600" i="1" dirty="0" err="1"/>
              <a:t>xhtml</a:t>
            </a:r>
            <a:r>
              <a:rPr lang="cs-CZ" sz="1600" i="1" dirty="0"/>
              <a:t>"&gt;</a:t>
            </a:r>
          </a:p>
          <a:p>
            <a:r>
              <a:rPr lang="cs-CZ" sz="1600" i="1" dirty="0"/>
              <a:t>&lt;</a:t>
            </a:r>
            <a:r>
              <a:rPr lang="cs-CZ" sz="1600" b="1" i="1" dirty="0" err="1"/>
              <a:t>head</a:t>
            </a:r>
            <a:r>
              <a:rPr lang="cs-CZ" sz="1600" i="1" dirty="0"/>
              <a:t>&gt;</a:t>
            </a:r>
          </a:p>
          <a:p>
            <a:r>
              <a:rPr lang="cs-CZ" sz="1600" i="1" dirty="0"/>
              <a:t>&lt;</a:t>
            </a:r>
            <a:r>
              <a:rPr lang="cs-CZ" sz="1600" b="1" i="1" dirty="0"/>
              <a:t>meta</a:t>
            </a:r>
            <a:r>
              <a:rPr lang="cs-CZ" sz="1600" i="1" dirty="0"/>
              <a:t> http-</a:t>
            </a:r>
            <a:r>
              <a:rPr lang="cs-CZ" sz="1600" i="1" dirty="0" err="1"/>
              <a:t>equiv</a:t>
            </a:r>
            <a:r>
              <a:rPr lang="cs-CZ" sz="1600" i="1" dirty="0"/>
              <a:t>="</a:t>
            </a:r>
            <a:r>
              <a:rPr lang="cs-CZ" sz="1600" i="1" dirty="0" err="1"/>
              <a:t>Content</a:t>
            </a:r>
            <a:r>
              <a:rPr lang="cs-CZ" sz="1600" i="1" dirty="0"/>
              <a:t>-Type" </a:t>
            </a:r>
            <a:r>
              <a:rPr lang="cs-CZ" sz="1600" i="1" dirty="0" err="1"/>
              <a:t>content</a:t>
            </a:r>
            <a:r>
              <a:rPr lang="cs-CZ" sz="1600" i="1" dirty="0"/>
              <a:t>="text/</a:t>
            </a:r>
            <a:r>
              <a:rPr lang="cs-CZ" sz="1600" i="1" dirty="0" err="1"/>
              <a:t>html</a:t>
            </a:r>
            <a:r>
              <a:rPr lang="cs-CZ" sz="1600" i="1" dirty="0"/>
              <a:t>; </a:t>
            </a:r>
            <a:r>
              <a:rPr lang="cs-CZ" sz="1600" i="1" dirty="0" err="1"/>
              <a:t>charset</a:t>
            </a:r>
            <a:r>
              <a:rPr lang="cs-CZ" sz="1600" i="1" dirty="0"/>
              <a:t>=utf-8" </a:t>
            </a:r>
            <a:r>
              <a:rPr lang="cs-CZ" sz="1600" i="1" dirty="0" smtClean="0"/>
              <a:t>/&gt;</a:t>
            </a:r>
          </a:p>
          <a:p>
            <a:r>
              <a:rPr lang="cs-CZ" sz="1600" i="1" dirty="0" smtClean="0"/>
              <a:t>&lt;</a:t>
            </a:r>
            <a:r>
              <a:rPr lang="cs-CZ" sz="1600" b="1" i="1" dirty="0" err="1" smtClean="0"/>
              <a:t>title</a:t>
            </a:r>
            <a:r>
              <a:rPr lang="cs-CZ" sz="1600" i="1" dirty="0" smtClean="0"/>
              <a:t>&gt;</a:t>
            </a:r>
            <a:r>
              <a:rPr lang="cs-CZ" sz="1600" i="1" dirty="0" err="1" smtClean="0"/>
              <a:t>iPad</a:t>
            </a:r>
            <a:r>
              <a:rPr lang="cs-CZ" sz="1600" i="1" dirty="0" smtClean="0"/>
              <a:t> 4 – s retina displejem&lt;</a:t>
            </a:r>
            <a:r>
              <a:rPr lang="cs-CZ" sz="1600" b="1" i="1" dirty="0" smtClean="0"/>
              <a:t>/</a:t>
            </a:r>
            <a:r>
              <a:rPr lang="cs-CZ" sz="1600" b="1" i="1" dirty="0" err="1"/>
              <a:t>title</a:t>
            </a:r>
            <a:r>
              <a:rPr lang="cs-CZ" sz="1600" i="1" dirty="0"/>
              <a:t>&gt;</a:t>
            </a:r>
          </a:p>
          <a:p>
            <a:r>
              <a:rPr lang="cs-CZ" sz="1600" i="1" dirty="0" smtClean="0"/>
              <a:t>&lt;</a:t>
            </a:r>
            <a:r>
              <a:rPr lang="cs-CZ" sz="1600" b="1" i="1" dirty="0" smtClean="0"/>
              <a:t>/</a:t>
            </a:r>
            <a:r>
              <a:rPr lang="cs-CZ" sz="1600" b="1" i="1" dirty="0" err="1"/>
              <a:t>head</a:t>
            </a:r>
            <a:r>
              <a:rPr lang="cs-CZ" sz="1600" i="1" dirty="0"/>
              <a:t>&gt;</a:t>
            </a:r>
          </a:p>
          <a:p>
            <a:endParaRPr lang="cs-CZ" sz="1600" i="1" dirty="0"/>
          </a:p>
          <a:p>
            <a:r>
              <a:rPr lang="cs-CZ" sz="1600" i="1" dirty="0"/>
              <a:t>&lt;</a:t>
            </a:r>
            <a:r>
              <a:rPr lang="cs-CZ" sz="1600" b="1" i="1" dirty="0"/>
              <a:t>body</a:t>
            </a:r>
            <a:r>
              <a:rPr lang="cs-CZ" sz="1600" i="1" dirty="0"/>
              <a:t>&gt;</a:t>
            </a:r>
          </a:p>
          <a:p>
            <a:r>
              <a:rPr lang="en-US" sz="1600" i="1" dirty="0" smtClean="0"/>
              <a:t>&lt;h1&gt;</a:t>
            </a:r>
            <a:r>
              <a:rPr lang="en-US" sz="1600" i="1" dirty="0" err="1" smtClean="0"/>
              <a:t>iPad</a:t>
            </a:r>
            <a:r>
              <a:rPr lang="en-US" sz="1600" i="1" dirty="0" smtClean="0"/>
              <a:t> 4 – </a:t>
            </a:r>
            <a:r>
              <a:rPr lang="cs-CZ" sz="1600" i="1" dirty="0" smtClean="0"/>
              <a:t>s retina displejem</a:t>
            </a:r>
            <a:r>
              <a:rPr lang="en-US" sz="1600" i="1" dirty="0" smtClean="0"/>
              <a:t>&lt;/h1&gt;</a:t>
            </a:r>
            <a:endParaRPr lang="cs-CZ" sz="1600" i="1" dirty="0" smtClean="0"/>
          </a:p>
          <a:p>
            <a:r>
              <a:rPr lang="en-US" sz="1600" i="1" dirty="0" smtClean="0"/>
              <a:t>&lt;h2&gt;P</a:t>
            </a:r>
            <a:r>
              <a:rPr lang="cs-CZ" sz="1600" i="1" dirty="0" err="1" smtClean="0"/>
              <a:t>řevratný</a:t>
            </a:r>
            <a:r>
              <a:rPr lang="cs-CZ" sz="1600" i="1" dirty="0" smtClean="0"/>
              <a:t> retina displej</a:t>
            </a:r>
            <a:r>
              <a:rPr lang="en-US" sz="1600" i="1" dirty="0" smtClean="0"/>
              <a:t>&lt;/h2&gt;</a:t>
            </a:r>
            <a:endParaRPr lang="cs-CZ" sz="1600" i="1" dirty="0" smtClean="0"/>
          </a:p>
          <a:p>
            <a:r>
              <a:rPr lang="en-US" sz="1600" i="1" dirty="0" smtClean="0"/>
              <a:t>&lt;p&gt;</a:t>
            </a:r>
            <a:r>
              <a:rPr lang="cs-CZ" sz="1600" dirty="0"/>
              <a:t>Na Retina displeji </a:t>
            </a:r>
            <a:r>
              <a:rPr lang="cs-CZ" sz="1600" dirty="0" err="1"/>
              <a:t>iPadu</a:t>
            </a:r>
            <a:r>
              <a:rPr lang="cs-CZ" sz="1600" dirty="0"/>
              <a:t> vypadá vše jako ve skutečnosti. Text je ostrý jako břitva. Barvy doslova září. Fotky a videa jsou bohaté na detail. To vše díky jeho 3,1 miliónu pixelů – o milión pixelů víc než na HD televizi.</a:t>
            </a:r>
            <a:r>
              <a:rPr lang="en-US" sz="1600" i="1" dirty="0" smtClean="0"/>
              <a:t>&lt;/p&gt;</a:t>
            </a:r>
          </a:p>
          <a:p>
            <a:r>
              <a:rPr lang="en-US" sz="1600" i="1" dirty="0" smtClean="0"/>
              <a:t>&lt;h2&gt;V</a:t>
            </a:r>
            <a:r>
              <a:rPr lang="cs-CZ" sz="1600" i="1" dirty="0" err="1" smtClean="0"/>
              <a:t>ýkonný</a:t>
            </a:r>
            <a:r>
              <a:rPr lang="cs-CZ" sz="1600" i="1" dirty="0" smtClean="0"/>
              <a:t> čip A6X</a:t>
            </a:r>
            <a:r>
              <a:rPr lang="en-US" sz="1600" i="1" dirty="0" smtClean="0"/>
              <a:t>&lt;/h2&gt;</a:t>
            </a:r>
          </a:p>
          <a:p>
            <a:r>
              <a:rPr lang="en-US" sz="1600" i="1" dirty="0" smtClean="0"/>
              <a:t>&lt;p&gt;</a:t>
            </a:r>
            <a:r>
              <a:rPr lang="cs-CZ" sz="1600" dirty="0"/>
              <a:t>Nový čip A6X v </a:t>
            </a:r>
            <a:r>
              <a:rPr lang="cs-CZ" sz="1600" dirty="0" err="1"/>
              <a:t>iPadu</a:t>
            </a:r>
            <a:r>
              <a:rPr lang="cs-CZ" sz="1600" dirty="0"/>
              <a:t> je až dvakrát rychlejší než čip A5X předchozí generace a podává až dvojnásobný grafický výkon, aniž by tím trpěla výdrž baterie</a:t>
            </a:r>
            <a:r>
              <a:rPr lang="cs-CZ" sz="1600" dirty="0" smtClean="0"/>
              <a:t>. I</a:t>
            </a:r>
            <a:r>
              <a:rPr lang="cs-CZ" sz="1600" dirty="0"/>
              <a:t> nejnáročnější aplikace tak běží plynule, reagují okamžitě a neskutečně realisticky.</a:t>
            </a:r>
            <a:r>
              <a:rPr lang="en-US" sz="1600" i="1" dirty="0" smtClean="0"/>
              <a:t>&lt;/p&gt;</a:t>
            </a:r>
            <a:endParaRPr lang="cs-CZ" sz="1600" i="1" dirty="0" smtClean="0"/>
          </a:p>
          <a:p>
            <a:r>
              <a:rPr lang="cs-CZ" sz="1600" i="1" dirty="0" smtClean="0"/>
              <a:t>&lt;</a:t>
            </a:r>
            <a:r>
              <a:rPr lang="cs-CZ" sz="1600" b="1" i="1" dirty="0" smtClean="0"/>
              <a:t>/</a:t>
            </a:r>
            <a:r>
              <a:rPr lang="cs-CZ" sz="1600" b="1" i="1" dirty="0"/>
              <a:t>body</a:t>
            </a:r>
            <a:r>
              <a:rPr lang="cs-CZ" sz="1600" i="1" dirty="0"/>
              <a:t>&gt;</a:t>
            </a:r>
          </a:p>
          <a:p>
            <a:r>
              <a:rPr lang="cs-CZ" sz="1600" i="1" dirty="0"/>
              <a:t>&lt;</a:t>
            </a:r>
            <a:r>
              <a:rPr lang="cs-CZ" sz="1600" b="1" i="1" dirty="0"/>
              <a:t>/</a:t>
            </a:r>
            <a:r>
              <a:rPr lang="cs-CZ" sz="1600" b="1" i="1" dirty="0" err="1"/>
              <a:t>html</a:t>
            </a:r>
            <a:r>
              <a:rPr lang="cs-CZ" sz="1600" i="1" dirty="0" smtClean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413862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DALŠÍ ČTENÍ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cs-CZ" dirty="0">
                <a:hlinkClick r:id="rId2"/>
              </a:rPr>
              <a:t>http</a:t>
            </a:r>
            <a:r>
              <a:rPr lang="cs-CZ" dirty="0" smtClean="0">
                <a:hlinkClick r:id="rId2"/>
              </a:rPr>
              <a:t>://www.jakpsatweb.cz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20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Základní struktura HTML stránky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08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400" i="1" dirty="0" smtClean="0"/>
              <a:t>Na disku počítače si vytvořte obyčejný textový soubor pojmenovaný například „</a:t>
            </a:r>
            <a:r>
              <a:rPr lang="cs-CZ" sz="2400" b="1" i="1" dirty="0" smtClean="0"/>
              <a:t>moje-prvni-html-stranka.html</a:t>
            </a:r>
            <a:r>
              <a:rPr lang="cs-CZ" sz="2400" i="1" dirty="0" smtClean="0"/>
              <a:t>“ a následující text si do něj vložte.</a:t>
            </a:r>
          </a:p>
          <a:p>
            <a:pPr marL="0" indent="0">
              <a:buNone/>
            </a:pPr>
            <a:endParaRPr lang="cs-CZ" sz="2000" i="1" dirty="0" smtClean="0"/>
          </a:p>
        </p:txBody>
      </p:sp>
      <p:sp>
        <p:nvSpPr>
          <p:cNvPr id="4" name="TextovéPole 3"/>
          <p:cNvSpPr txBox="1"/>
          <p:nvPr/>
        </p:nvSpPr>
        <p:spPr>
          <a:xfrm>
            <a:off x="467544" y="2904033"/>
            <a:ext cx="820891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/>
              <a:t>&lt;!DOCTYPE </a:t>
            </a:r>
            <a:r>
              <a:rPr lang="cs-CZ" i="1" dirty="0" err="1"/>
              <a:t>html</a:t>
            </a:r>
            <a:r>
              <a:rPr lang="cs-CZ" i="1" dirty="0"/>
              <a:t> PUBLIC "-//W3C//DTD XHTML 1.0 </a:t>
            </a:r>
            <a:r>
              <a:rPr lang="cs-CZ" i="1" dirty="0" err="1"/>
              <a:t>Transitional</a:t>
            </a:r>
            <a:r>
              <a:rPr lang="cs-CZ" i="1" dirty="0"/>
              <a:t>//EN" "http://www.w3.org/TR/xhtml1/DTD/xhtml1-transitional.dtd"&gt;</a:t>
            </a:r>
          </a:p>
          <a:p>
            <a:r>
              <a:rPr lang="cs-CZ" i="1" dirty="0"/>
              <a:t>&lt;</a:t>
            </a:r>
            <a:r>
              <a:rPr lang="cs-CZ" b="1" i="1" dirty="0" err="1"/>
              <a:t>html</a:t>
            </a:r>
            <a:r>
              <a:rPr lang="cs-CZ" i="1" dirty="0"/>
              <a:t> </a:t>
            </a:r>
            <a:r>
              <a:rPr lang="cs-CZ" i="1" dirty="0" err="1"/>
              <a:t>xmlns</a:t>
            </a:r>
            <a:r>
              <a:rPr lang="cs-CZ" i="1" dirty="0"/>
              <a:t>="http://www.w3.org/1999/</a:t>
            </a:r>
            <a:r>
              <a:rPr lang="cs-CZ" i="1" dirty="0" err="1"/>
              <a:t>xhtml</a:t>
            </a:r>
            <a:r>
              <a:rPr lang="cs-CZ" i="1" dirty="0"/>
              <a:t>"&gt;</a:t>
            </a:r>
          </a:p>
          <a:p>
            <a:r>
              <a:rPr lang="cs-CZ" i="1" dirty="0"/>
              <a:t>&lt;</a:t>
            </a:r>
            <a:r>
              <a:rPr lang="cs-CZ" b="1" i="1" dirty="0" err="1"/>
              <a:t>head</a:t>
            </a:r>
            <a:r>
              <a:rPr lang="cs-CZ" i="1" dirty="0"/>
              <a:t>&gt;</a:t>
            </a:r>
          </a:p>
          <a:p>
            <a:r>
              <a:rPr lang="cs-CZ" i="1" dirty="0"/>
              <a:t>&lt;</a:t>
            </a:r>
            <a:r>
              <a:rPr lang="cs-CZ" b="1" i="1" dirty="0"/>
              <a:t>meta</a:t>
            </a:r>
            <a:r>
              <a:rPr lang="cs-CZ" i="1" dirty="0"/>
              <a:t> http-</a:t>
            </a:r>
            <a:r>
              <a:rPr lang="cs-CZ" i="1" dirty="0" err="1"/>
              <a:t>equiv</a:t>
            </a:r>
            <a:r>
              <a:rPr lang="cs-CZ" i="1" dirty="0"/>
              <a:t>="</a:t>
            </a:r>
            <a:r>
              <a:rPr lang="cs-CZ" i="1" dirty="0" err="1"/>
              <a:t>Content</a:t>
            </a:r>
            <a:r>
              <a:rPr lang="cs-CZ" i="1" dirty="0"/>
              <a:t>-Type" </a:t>
            </a:r>
            <a:r>
              <a:rPr lang="cs-CZ" i="1" dirty="0" err="1"/>
              <a:t>content</a:t>
            </a:r>
            <a:r>
              <a:rPr lang="cs-CZ" i="1" dirty="0"/>
              <a:t>="text/</a:t>
            </a:r>
            <a:r>
              <a:rPr lang="cs-CZ" i="1" dirty="0" err="1"/>
              <a:t>html</a:t>
            </a:r>
            <a:r>
              <a:rPr lang="cs-CZ" i="1" dirty="0"/>
              <a:t>; </a:t>
            </a:r>
            <a:r>
              <a:rPr lang="cs-CZ" i="1" dirty="0" err="1"/>
              <a:t>charset</a:t>
            </a:r>
            <a:r>
              <a:rPr lang="cs-CZ" i="1" dirty="0"/>
              <a:t>=utf-8" </a:t>
            </a:r>
            <a:r>
              <a:rPr lang="cs-CZ" i="1" dirty="0" smtClean="0"/>
              <a:t>/&gt;</a:t>
            </a:r>
          </a:p>
          <a:p>
            <a:r>
              <a:rPr lang="cs-CZ" i="1" dirty="0" smtClean="0"/>
              <a:t>&lt;</a:t>
            </a:r>
            <a:r>
              <a:rPr lang="cs-CZ" b="1" i="1" dirty="0" err="1"/>
              <a:t>title</a:t>
            </a:r>
            <a:r>
              <a:rPr lang="cs-CZ" i="1" dirty="0"/>
              <a:t>&gt;</a:t>
            </a:r>
            <a:r>
              <a:rPr lang="cs-CZ" i="1" dirty="0" err="1"/>
              <a:t>Untitled</a:t>
            </a:r>
            <a:r>
              <a:rPr lang="cs-CZ" i="1" dirty="0"/>
              <a:t> </a:t>
            </a:r>
            <a:r>
              <a:rPr lang="cs-CZ" i="1" dirty="0" err="1"/>
              <a:t>Document</a:t>
            </a:r>
            <a:r>
              <a:rPr lang="cs-CZ" i="1" dirty="0"/>
              <a:t>&lt;</a:t>
            </a:r>
            <a:r>
              <a:rPr lang="cs-CZ" b="1" i="1" dirty="0"/>
              <a:t>/</a:t>
            </a:r>
            <a:r>
              <a:rPr lang="cs-CZ" b="1" i="1" dirty="0" err="1"/>
              <a:t>title</a:t>
            </a:r>
            <a:r>
              <a:rPr lang="cs-CZ" i="1" dirty="0"/>
              <a:t>&gt;</a:t>
            </a:r>
          </a:p>
          <a:p>
            <a:r>
              <a:rPr lang="cs-CZ" i="1" dirty="0" smtClean="0"/>
              <a:t>&lt;</a:t>
            </a:r>
            <a:r>
              <a:rPr lang="cs-CZ" b="1" i="1" dirty="0" smtClean="0"/>
              <a:t>/</a:t>
            </a:r>
            <a:r>
              <a:rPr lang="cs-CZ" b="1" i="1" dirty="0" err="1"/>
              <a:t>head</a:t>
            </a:r>
            <a:r>
              <a:rPr lang="cs-CZ" i="1" dirty="0"/>
              <a:t>&gt;</a:t>
            </a:r>
          </a:p>
          <a:p>
            <a:endParaRPr lang="cs-CZ" i="1" dirty="0"/>
          </a:p>
          <a:p>
            <a:r>
              <a:rPr lang="cs-CZ" i="1" dirty="0"/>
              <a:t>&lt;</a:t>
            </a:r>
            <a:r>
              <a:rPr lang="cs-CZ" b="1" i="1" dirty="0"/>
              <a:t>body</a:t>
            </a:r>
            <a:r>
              <a:rPr lang="cs-CZ" i="1" dirty="0"/>
              <a:t>&gt;</a:t>
            </a:r>
          </a:p>
          <a:p>
            <a:endParaRPr lang="cs-CZ" i="1" dirty="0" smtClean="0"/>
          </a:p>
          <a:p>
            <a:r>
              <a:rPr lang="cs-CZ" i="1" dirty="0" smtClean="0"/>
              <a:t>&lt;</a:t>
            </a:r>
            <a:r>
              <a:rPr lang="cs-CZ" b="1" i="1" dirty="0" smtClean="0"/>
              <a:t>/</a:t>
            </a:r>
            <a:r>
              <a:rPr lang="cs-CZ" b="1" i="1" dirty="0"/>
              <a:t>body</a:t>
            </a:r>
            <a:r>
              <a:rPr lang="cs-CZ" i="1" dirty="0"/>
              <a:t>&gt;</a:t>
            </a:r>
          </a:p>
          <a:p>
            <a:r>
              <a:rPr lang="cs-CZ" i="1" dirty="0"/>
              <a:t>&lt;</a:t>
            </a:r>
            <a:r>
              <a:rPr lang="cs-CZ" b="1" i="1" dirty="0"/>
              <a:t>/</a:t>
            </a:r>
            <a:r>
              <a:rPr lang="cs-CZ" b="1" i="1" dirty="0" err="1"/>
              <a:t>html</a:t>
            </a:r>
            <a:r>
              <a:rPr lang="cs-CZ" i="1" dirty="0" smtClean="0"/>
              <a:t>&gt;</a:t>
            </a:r>
          </a:p>
          <a:p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206257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HTML značky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r>
              <a:rPr lang="cs-CZ" dirty="0" smtClean="0"/>
              <a:t>Každá HTML stránka je textový dokument, který se skládá z HTML značek (angl. </a:t>
            </a:r>
            <a:r>
              <a:rPr lang="cs-CZ" dirty="0" err="1" smtClean="0"/>
              <a:t>tag</a:t>
            </a:r>
            <a:r>
              <a:rPr lang="cs-CZ" dirty="0" smtClean="0"/>
              <a:t>).</a:t>
            </a:r>
          </a:p>
          <a:p>
            <a:r>
              <a:rPr lang="cs-CZ" dirty="0" smtClean="0"/>
              <a:t>HTML značky se uzavírají do závorek </a:t>
            </a:r>
            <a:r>
              <a:rPr lang="en-US" b="1" dirty="0" smtClean="0"/>
              <a:t>&lt; &gt;</a:t>
            </a:r>
            <a:r>
              <a:rPr lang="en-US" dirty="0" smtClean="0"/>
              <a:t>.</a:t>
            </a:r>
          </a:p>
          <a:p>
            <a:r>
              <a:rPr lang="en-US" dirty="0" smtClean="0"/>
              <a:t>V p</a:t>
            </a:r>
            <a:r>
              <a:rPr lang="cs-CZ" dirty="0" err="1" smtClean="0"/>
              <a:t>ředchozím</a:t>
            </a:r>
            <a:r>
              <a:rPr lang="cs-CZ" dirty="0" smtClean="0"/>
              <a:t> kódu jsou použity například značky </a:t>
            </a:r>
            <a:r>
              <a:rPr lang="en-US" b="1" dirty="0" smtClean="0"/>
              <a:t>&lt;html&gt;</a:t>
            </a:r>
            <a:r>
              <a:rPr lang="en-US" dirty="0" smtClean="0"/>
              <a:t>, </a:t>
            </a:r>
            <a:r>
              <a:rPr lang="en-US" b="1" dirty="0" smtClean="0"/>
              <a:t>&lt;title&gt;</a:t>
            </a:r>
            <a:r>
              <a:rPr lang="en-US" dirty="0" smtClean="0"/>
              <a:t>, </a:t>
            </a:r>
            <a:r>
              <a:rPr lang="en-US" b="1" dirty="0" smtClean="0"/>
              <a:t>&lt;body&gt;</a:t>
            </a:r>
            <a:r>
              <a:rPr lang="en-US" dirty="0" smtClean="0"/>
              <a:t>, </a:t>
            </a:r>
            <a:r>
              <a:rPr lang="en-US" b="1" dirty="0" smtClean="0"/>
              <a:t>&lt;meta&gt;</a:t>
            </a:r>
            <a:r>
              <a:rPr lang="cs-CZ" dirty="0"/>
              <a:t>.</a:t>
            </a:r>
            <a:endParaRPr lang="en-US" dirty="0" smtClean="0"/>
          </a:p>
          <a:p>
            <a:pPr marL="457200" lvl="1" indent="0">
              <a:buNone/>
            </a:pPr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686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HTML značky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V</a:t>
            </a:r>
            <a:r>
              <a:rPr lang="cs-CZ" dirty="0" err="1"/>
              <a:t>ětšina</a:t>
            </a:r>
            <a:r>
              <a:rPr lang="cs-CZ" dirty="0"/>
              <a:t> jsou značky </a:t>
            </a:r>
            <a:r>
              <a:rPr lang="cs-CZ" b="1" dirty="0"/>
              <a:t>párové</a:t>
            </a:r>
            <a:r>
              <a:rPr lang="cs-CZ" dirty="0"/>
              <a:t> – je mezi nimi uzavřena nějaká část HTML stránky. Například mezi značkami </a:t>
            </a:r>
            <a:r>
              <a:rPr lang="en-US" dirty="0"/>
              <a:t>&lt;title&gt; a &lt;/title&gt; je </a:t>
            </a:r>
            <a:r>
              <a:rPr lang="cs-CZ" dirty="0"/>
              <a:t>umístěn titulek stránky. </a:t>
            </a:r>
          </a:p>
          <a:p>
            <a:r>
              <a:rPr lang="cs-CZ" b="1" dirty="0"/>
              <a:t>Nepárové</a:t>
            </a:r>
            <a:r>
              <a:rPr lang="cs-CZ" dirty="0"/>
              <a:t> značky jsou ukončeny pouze řetězcem „</a:t>
            </a:r>
            <a:r>
              <a:rPr lang="en-US" dirty="0"/>
              <a:t>/&gt;</a:t>
            </a:r>
            <a:r>
              <a:rPr lang="cs-CZ" dirty="0"/>
              <a:t>“, který znamená ukončení platnosti značky. Tyto nepárové značky tedy nemají za svým obsahem druhou značku do páru. V našem příkladu je to například značka </a:t>
            </a:r>
            <a:r>
              <a:rPr lang="en-US" dirty="0"/>
              <a:t>&lt;meta&gt;, </a:t>
            </a:r>
            <a:r>
              <a:rPr lang="en-US" dirty="0" err="1"/>
              <a:t>kter</a:t>
            </a:r>
            <a:r>
              <a:rPr lang="cs-CZ" dirty="0"/>
              <a:t>á obsahuje informaci o kódování stránky</a:t>
            </a:r>
            <a:r>
              <a:rPr lang="en-US" dirty="0"/>
              <a:t>.</a:t>
            </a:r>
            <a:endParaRPr lang="cs-CZ" dirty="0"/>
          </a:p>
          <a:p>
            <a:pPr marL="457200" lvl="1" indent="0">
              <a:buNone/>
            </a:pPr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946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Titulek stránky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Mezi značky </a:t>
            </a:r>
            <a:r>
              <a:rPr lang="en-US" dirty="0" smtClean="0"/>
              <a:t>&lt;</a:t>
            </a:r>
            <a:r>
              <a:rPr lang="en-US" b="1" dirty="0" smtClean="0"/>
              <a:t>title</a:t>
            </a:r>
            <a:r>
              <a:rPr lang="en-US" dirty="0" smtClean="0"/>
              <a:t>&gt; a &lt;</a:t>
            </a:r>
            <a:r>
              <a:rPr lang="en-US" b="1" dirty="0" smtClean="0"/>
              <a:t>/title</a:t>
            </a:r>
            <a:r>
              <a:rPr lang="en-US" dirty="0" smtClean="0"/>
              <a:t>&gt; nap</a:t>
            </a:r>
            <a:r>
              <a:rPr lang="cs-CZ" dirty="0" err="1" smtClean="0"/>
              <a:t>íšeme</a:t>
            </a:r>
            <a:r>
              <a:rPr lang="cs-CZ" dirty="0" smtClean="0"/>
              <a:t> titulek naší stránky. Měl by obsahovat stručnou informaci o tom, co naše stránka obsahuje za informace.</a:t>
            </a:r>
          </a:p>
          <a:p>
            <a:r>
              <a:rPr lang="cs-CZ" dirty="0" smtClean="0"/>
              <a:t>Je-li tedy naše stránka například zaměřena na fotografování, pak můžeme jako titulek uvést například „Fotograf Zlín“. </a:t>
            </a:r>
          </a:p>
          <a:p>
            <a:r>
              <a:rPr lang="cs-CZ" dirty="0" smtClean="0"/>
              <a:t>Tvoříte-li například stránku o nějakém produktu, pak by měl titulek název onoho produktu obsahovat (např. „iPhone 5 – technické parametry“ apod.).</a:t>
            </a:r>
            <a:endParaRPr lang="cs-CZ" dirty="0"/>
          </a:p>
          <a:p>
            <a:pPr lvl="1"/>
            <a:endParaRPr lang="cs-CZ" dirty="0" smtClean="0"/>
          </a:p>
          <a:p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894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Obsah stránky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cs-CZ" dirty="0" smtClean="0"/>
              <a:t>Obsah </a:t>
            </a:r>
            <a:r>
              <a:rPr lang="en-US" dirty="0" smtClean="0"/>
              <a:t>(t</a:t>
            </a:r>
            <a:r>
              <a:rPr lang="cs-CZ" dirty="0" err="1" smtClean="0"/>
              <a:t>ělo</a:t>
            </a:r>
            <a:r>
              <a:rPr lang="en-US" dirty="0" smtClean="0"/>
              <a:t>) </a:t>
            </a:r>
            <a:r>
              <a:rPr lang="cs-CZ" dirty="0" smtClean="0"/>
              <a:t>stránky, který následně vidíme v prohlížeči se vkládá mezi značky </a:t>
            </a:r>
            <a:r>
              <a:rPr lang="en-US" dirty="0" smtClean="0"/>
              <a:t>&lt;body&gt; a &lt;/body&gt;. </a:t>
            </a:r>
            <a:endParaRPr lang="cs-CZ" dirty="0" smtClean="0"/>
          </a:p>
          <a:p>
            <a:r>
              <a:rPr lang="cs-CZ" dirty="0" smtClean="0"/>
              <a:t>Vytvoříme stránku, která bude obsahovat nadpis a několik odstavců textu.</a:t>
            </a:r>
          </a:p>
          <a:p>
            <a:r>
              <a:rPr lang="cs-CZ" dirty="0" smtClean="0"/>
              <a:t>Veškerý následující kód budeme vkládat </a:t>
            </a:r>
            <a:r>
              <a:rPr lang="cs-CZ" dirty="0"/>
              <a:t>mezi značky </a:t>
            </a:r>
            <a:r>
              <a:rPr lang="en-US" dirty="0"/>
              <a:t>&lt;body&gt; a &lt;/body</a:t>
            </a:r>
            <a:r>
              <a:rPr lang="en-US" dirty="0" smtClean="0"/>
              <a:t>&gt;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520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Nadpis stránky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cs-CZ" dirty="0" smtClean="0"/>
              <a:t>Nadpis stránky se vkládá mezi značky </a:t>
            </a:r>
            <a:r>
              <a:rPr lang="en-US" dirty="0" smtClean="0"/>
              <a:t>&lt;</a:t>
            </a:r>
            <a:r>
              <a:rPr lang="cs-CZ" b="1" dirty="0" err="1" smtClean="0"/>
              <a:t>h</a:t>
            </a:r>
            <a:r>
              <a:rPr lang="cs-CZ" i="1" dirty="0" err="1" smtClean="0"/>
              <a:t>n</a:t>
            </a:r>
            <a:r>
              <a:rPr lang="en-US" dirty="0" smtClean="0"/>
              <a:t>&gt; a &lt;/</a:t>
            </a:r>
            <a:r>
              <a:rPr lang="cs-CZ" b="1" dirty="0" err="1" smtClean="0"/>
              <a:t>h</a:t>
            </a:r>
            <a:r>
              <a:rPr lang="cs-CZ" i="1" dirty="0" err="1" smtClean="0"/>
              <a:t>n</a:t>
            </a:r>
            <a:r>
              <a:rPr lang="en-US" dirty="0" smtClean="0"/>
              <a:t>&gt;</a:t>
            </a:r>
            <a:r>
              <a:rPr lang="cs-CZ" dirty="0" smtClean="0"/>
              <a:t>, kde n je číslo od 1 do 6 a vyjadřuje úroveň nadpisu. Hlavní nadpis stránky je tedy nadpis 1. úrovně a použijeme pro něj značku </a:t>
            </a:r>
            <a:r>
              <a:rPr lang="en-US" dirty="0" smtClean="0"/>
              <a:t>&lt;h1&gt;. Pro p</a:t>
            </a:r>
            <a:r>
              <a:rPr lang="cs-CZ" dirty="0" err="1" smtClean="0"/>
              <a:t>řípadný</a:t>
            </a:r>
            <a:r>
              <a:rPr lang="cs-CZ" dirty="0" smtClean="0"/>
              <a:t> podnadpis použijeme značku </a:t>
            </a:r>
            <a:r>
              <a:rPr lang="en-US" dirty="0" smtClean="0"/>
              <a:t>&lt;h2&gt; </a:t>
            </a:r>
            <a:r>
              <a:rPr lang="en-US" dirty="0" err="1" smtClean="0"/>
              <a:t>atd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Obecn</a:t>
            </a:r>
            <a:r>
              <a:rPr lang="cs-CZ" dirty="0" smtClean="0"/>
              <a:t>ě se nedoporučuje dělat více než 3–4   úrovně nadpisů.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2601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Odstavce textu na stránce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cs-CZ" dirty="0" smtClean="0"/>
              <a:t>Pro lepší orientaci v textu se používají k jeho strukturování odstavce. V HTML stránce se pro označení odstavce používá značka </a:t>
            </a:r>
            <a:r>
              <a:rPr lang="en-US" dirty="0" smtClean="0"/>
              <a:t>&lt;</a:t>
            </a:r>
            <a:r>
              <a:rPr lang="en-US" b="1" dirty="0" smtClean="0"/>
              <a:t>p</a:t>
            </a:r>
            <a:r>
              <a:rPr lang="en-US" dirty="0" smtClean="0"/>
              <a:t>&gt; (z </a:t>
            </a:r>
            <a:r>
              <a:rPr lang="en-US" dirty="0" err="1" smtClean="0"/>
              <a:t>angl.</a:t>
            </a:r>
            <a:r>
              <a:rPr lang="en-US" dirty="0" smtClean="0"/>
              <a:t> paragraph). </a:t>
            </a:r>
          </a:p>
          <a:p>
            <a:r>
              <a:rPr lang="en-US" dirty="0" err="1" smtClean="0"/>
              <a:t>Ka</a:t>
            </a:r>
            <a:r>
              <a:rPr lang="cs-CZ" dirty="0" err="1" smtClean="0"/>
              <a:t>ždý</a:t>
            </a:r>
            <a:r>
              <a:rPr lang="cs-CZ" dirty="0" smtClean="0"/>
              <a:t> odstavec naší stránky bychom tedy měli uzavřít mezi značky </a:t>
            </a:r>
            <a:r>
              <a:rPr lang="en-US" dirty="0" smtClean="0"/>
              <a:t>&lt;</a:t>
            </a:r>
            <a:r>
              <a:rPr lang="en-US" b="1" dirty="0" smtClean="0"/>
              <a:t>p</a:t>
            </a:r>
            <a:r>
              <a:rPr lang="en-US" dirty="0" smtClean="0"/>
              <a:t>&gt; a &lt;</a:t>
            </a:r>
            <a:r>
              <a:rPr lang="en-US" b="1" dirty="0" smtClean="0"/>
              <a:t>/p</a:t>
            </a:r>
            <a:r>
              <a:rPr lang="en-US" dirty="0" smtClean="0"/>
              <a:t>&gt;.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88057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</a:t>
            </a:r>
            <a:r>
              <a:rPr lang="cs-CZ" b="1" dirty="0" err="1" smtClean="0"/>
              <a:t>ýsledná</a:t>
            </a:r>
            <a:r>
              <a:rPr lang="cs-CZ" b="1" dirty="0" smtClean="0"/>
              <a:t> HTML stránka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cs-CZ" dirty="0" smtClean="0"/>
              <a:t>Vytvořte jednoduchou HTML stránku, která obsahuje základní informace o nějakém produktu (např. mobilní telefon, notebook, …).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233607"/>
            <a:ext cx="5477967" cy="350776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1481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1345</TotalTime>
  <Words>656</Words>
  <Application>Microsoft Office PowerPoint</Application>
  <PresentationFormat>Předvádění na obrazovce (4:3)</PresentationFormat>
  <Paragraphs>76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4" baseType="lpstr">
      <vt:lpstr>Arial</vt:lpstr>
      <vt:lpstr>Calibri</vt:lpstr>
      <vt:lpstr>Motiv systému Office</vt:lpstr>
      <vt:lpstr>Jednoduchá HTML stránka</vt:lpstr>
      <vt:lpstr>Základní struktura HTML stránky</vt:lpstr>
      <vt:lpstr>HTML značky</vt:lpstr>
      <vt:lpstr>HTML značky</vt:lpstr>
      <vt:lpstr>Titulek stránky</vt:lpstr>
      <vt:lpstr>Obsah stránky</vt:lpstr>
      <vt:lpstr>Nadpis stránky</vt:lpstr>
      <vt:lpstr>Odstavce textu na stránce</vt:lpstr>
      <vt:lpstr>Výsledná HTML stránka</vt:lpstr>
      <vt:lpstr>Příklad výsledné HTML stránky</vt:lpstr>
      <vt:lpstr>DALŠÍ ČTENÍ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Mikláš, Michal</cp:lastModifiedBy>
  <cp:revision>236</cp:revision>
  <dcterms:created xsi:type="dcterms:W3CDTF">2012-06-18T15:15:37Z</dcterms:created>
  <dcterms:modified xsi:type="dcterms:W3CDTF">2014-01-24T08:27:14Z</dcterms:modified>
</cp:coreProperties>
</file>