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7" r:id="rId4"/>
    <p:sldId id="264" r:id="rId5"/>
    <p:sldId id="289" r:id="rId6"/>
    <p:sldId id="288" r:id="rId7"/>
    <p:sldId id="269" r:id="rId8"/>
    <p:sldId id="290" r:id="rId9"/>
    <p:sldId id="291" r:id="rId10"/>
    <p:sldId id="292" r:id="rId11"/>
    <p:sldId id="293" r:id="rId12"/>
    <p:sldId id="27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9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kpsatweb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6393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3600" b="1" dirty="0" smtClean="0"/>
              <a:t>HTML stránka – odkaz, zvýraznění textu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20486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831333"/>
              </p:ext>
            </p:extLst>
          </p:nvPr>
        </p:nvGraphicFramePr>
        <p:xfrm>
          <a:off x="729020" y="2416904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baseline="0" dirty="0" smtClean="0"/>
                        <a:t>Tvorba WWW stránky v HTML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Použití HTML značek k realizaci odkazu a zvýraznění textu ve www stránce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do</a:t>
                      </a:r>
                      <a:r>
                        <a:rPr lang="cs-CZ" baseline="0" dirty="0" smtClean="0"/>
                        <a:t> své HTML stránky doplní odkaz na jiné internetové stránky a naučí se vytvořit tučný a </a:t>
                      </a:r>
                      <a:r>
                        <a:rPr lang="cs-CZ" baseline="0" smtClean="0"/>
                        <a:t>kurzivní text.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VY_32_INOVACE_35_IMIK0</a:t>
                      </a:r>
                      <a:r>
                        <a:rPr lang="en-US" dirty="0" smtClean="0"/>
                        <a:t>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HTML kód naší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4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&lt;!DOCTYPE </a:t>
            </a:r>
            <a:r>
              <a:rPr lang="cs-CZ" dirty="0" err="1"/>
              <a:t>html</a:t>
            </a:r>
            <a:r>
              <a:rPr lang="cs-CZ" dirty="0"/>
              <a:t> PUBLIC "-//W3C//DTD XHTML 1.0 </a:t>
            </a:r>
            <a:r>
              <a:rPr lang="cs-CZ" dirty="0" err="1"/>
              <a:t>Transitional</a:t>
            </a:r>
            <a:r>
              <a:rPr lang="cs-CZ" dirty="0"/>
              <a:t>//EN" "http://www.w3.org/TR/xhtml1/DTD/xhtml1-transitional.dtd"&gt;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</a:t>
            </a:r>
            <a:r>
              <a:rPr lang="cs-CZ" dirty="0" err="1"/>
              <a:t>html</a:t>
            </a:r>
            <a:r>
              <a:rPr lang="cs-CZ" dirty="0"/>
              <a:t> </a:t>
            </a:r>
            <a:r>
              <a:rPr lang="cs-CZ" dirty="0" err="1"/>
              <a:t>xmlns</a:t>
            </a:r>
            <a:r>
              <a:rPr lang="cs-CZ" dirty="0"/>
              <a:t>="http://www.w3.org/1999/</a:t>
            </a:r>
            <a:r>
              <a:rPr lang="cs-CZ" dirty="0" err="1"/>
              <a:t>xhtml</a:t>
            </a:r>
            <a:r>
              <a:rPr lang="cs-CZ" dirty="0"/>
              <a:t>"&gt;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&lt;meta http-</a:t>
            </a:r>
            <a:r>
              <a:rPr lang="cs-CZ" dirty="0" err="1"/>
              <a:t>equiv</a:t>
            </a:r>
            <a:r>
              <a:rPr lang="cs-CZ" dirty="0"/>
              <a:t>="</a:t>
            </a:r>
            <a:r>
              <a:rPr lang="cs-CZ" dirty="0" err="1"/>
              <a:t>Content</a:t>
            </a:r>
            <a:r>
              <a:rPr lang="cs-CZ" dirty="0"/>
              <a:t>-Type" </a:t>
            </a:r>
            <a:r>
              <a:rPr lang="cs-CZ" dirty="0" err="1"/>
              <a:t>content</a:t>
            </a:r>
            <a:r>
              <a:rPr lang="cs-CZ" dirty="0"/>
              <a:t>="text/</a:t>
            </a:r>
            <a:r>
              <a:rPr lang="cs-CZ" dirty="0" err="1"/>
              <a:t>html</a:t>
            </a:r>
            <a:r>
              <a:rPr lang="cs-CZ" dirty="0"/>
              <a:t>; </a:t>
            </a:r>
            <a:r>
              <a:rPr lang="cs-CZ" dirty="0" err="1"/>
              <a:t>charset</a:t>
            </a:r>
            <a:r>
              <a:rPr lang="cs-CZ" dirty="0"/>
              <a:t>=utf-8" /&gt;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</a:t>
            </a:r>
            <a:r>
              <a:rPr lang="cs-CZ" dirty="0" err="1"/>
              <a:t>title</a:t>
            </a:r>
            <a:r>
              <a:rPr lang="cs-CZ" dirty="0"/>
              <a:t>&gt;</a:t>
            </a:r>
            <a:r>
              <a:rPr lang="cs-CZ" dirty="0" err="1"/>
              <a:t>iPad</a:t>
            </a:r>
            <a:r>
              <a:rPr lang="cs-CZ" dirty="0"/>
              <a:t> 4 – s retina displejem&lt;/</a:t>
            </a:r>
            <a:r>
              <a:rPr lang="cs-CZ" dirty="0" err="1"/>
              <a:t>title</a:t>
            </a:r>
            <a:r>
              <a:rPr lang="cs-CZ" dirty="0"/>
              <a:t>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&lt;/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&lt;body&gt;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&lt;h1&gt;</a:t>
            </a:r>
            <a:r>
              <a:rPr lang="cs-CZ" dirty="0" err="1"/>
              <a:t>iPad</a:t>
            </a:r>
            <a:r>
              <a:rPr lang="cs-CZ" dirty="0"/>
              <a:t> 4 – s retina displejem&lt;/h1&gt;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&lt;h2&gt;Převratný retina displej&lt;/h2&gt;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&lt;p&gt;Na Retina displeji </a:t>
            </a:r>
            <a:r>
              <a:rPr lang="cs-CZ" dirty="0" err="1"/>
              <a:t>iPadu</a:t>
            </a:r>
            <a:r>
              <a:rPr lang="cs-CZ" dirty="0"/>
              <a:t> vypadá vše jako ve skutečnosti. Text je ostrý jako břitva. Barvy doslova září. Fotky a videa jsou bohaté na detail. To vše díky jeho 3,1 miliónu pixelů – o milión pixelů víc než na HD televizi.&lt;/p&gt;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&lt;h2&gt;Výkonný čip A6X&lt;/h2&gt;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&lt;p&gt;Nový čip A6X v </a:t>
            </a:r>
            <a:r>
              <a:rPr lang="cs-CZ" dirty="0" err="1"/>
              <a:t>iPadu</a:t>
            </a:r>
            <a:r>
              <a:rPr lang="cs-CZ" dirty="0"/>
              <a:t> je až dvakrát rychlejší než čip A5X předchozí generace a podává až dvojnásobný grafický výkon, aniž by tím trpěla výdrž </a:t>
            </a:r>
            <a:r>
              <a:rPr lang="cs-CZ" dirty="0" err="1"/>
              <a:t>baterie.I</a:t>
            </a:r>
            <a:r>
              <a:rPr lang="cs-CZ" dirty="0"/>
              <a:t> nejnáročnější aplikace tak běží plynule, reagují okamžitě a neskutečně realisticky.&lt;/p&gt;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&lt;p&gt;Další informace o produktu naleznete na oficiálních stránkách &lt;a </a:t>
            </a:r>
            <a:r>
              <a:rPr lang="cs-CZ" dirty="0" err="1"/>
              <a:t>href</a:t>
            </a:r>
            <a:r>
              <a:rPr lang="cs-CZ" dirty="0"/>
              <a:t>="http://www.apple.com/cz/ipad/"&gt;společnosti Apple&lt;/a&gt;.&lt;/p&gt;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&lt;p&gt;&lt;</a:t>
            </a:r>
            <a:r>
              <a:rPr lang="cs-CZ" dirty="0" err="1"/>
              <a:t>strong</a:t>
            </a:r>
            <a:r>
              <a:rPr lang="cs-CZ" dirty="0"/>
              <a:t>&gt;Důležité informace:&lt;/</a:t>
            </a:r>
            <a:r>
              <a:rPr lang="cs-CZ" dirty="0" err="1"/>
              <a:t>strong</a:t>
            </a:r>
            <a:r>
              <a:rPr lang="cs-CZ" dirty="0"/>
              <a:t>&gt; akční cena tohoto produktu je platná pouze do konce měsíce března*.&lt;/p&gt;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&lt;p&gt;&lt;</a:t>
            </a:r>
            <a:r>
              <a:rPr lang="cs-CZ" dirty="0" err="1"/>
              <a:t>em</a:t>
            </a:r>
            <a:r>
              <a:rPr lang="cs-CZ" dirty="0"/>
              <a:t>&gt;* Tato nabídka je platná &lt;u&gt;pouze&lt;/u&gt; do konce daného časového období nebo do vyprodání zásob.&lt;/</a:t>
            </a:r>
            <a:r>
              <a:rPr lang="cs-CZ" dirty="0" err="1"/>
              <a:t>em</a:t>
            </a:r>
            <a:r>
              <a:rPr lang="cs-CZ" dirty="0"/>
              <a:t>&gt;&lt;/p&gt;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&lt;/body&gt;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&lt;/</a:t>
            </a:r>
            <a:r>
              <a:rPr lang="cs-CZ" dirty="0" err="1"/>
              <a:t>html</a:t>
            </a:r>
            <a:r>
              <a:rPr lang="cs-CZ" dirty="0"/>
              <a:t>&gt;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3874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Náhled naší www stránky</a:t>
            </a:r>
            <a:endParaRPr lang="cs-CZ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638" y="1412776"/>
            <a:ext cx="6556722" cy="5239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851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ČTENÍ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</a:t>
            </a:r>
            <a:r>
              <a:rPr lang="cs-CZ" dirty="0" smtClean="0">
                <a:hlinkClick r:id="rId2"/>
              </a:rPr>
              <a:t>://www.jakpsatweb.cz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2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Odkaz v HTML stránce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Jedním ze základních a převratných principů www stránek jsou bezpochyby odkazy (hypertext).</a:t>
            </a:r>
          </a:p>
          <a:p>
            <a:r>
              <a:rPr lang="cs-CZ" dirty="0" smtClean="0"/>
              <a:t>Zpravidla se jedná o odkaz na jinou www stránku, na jinou podstránku konkrétního webu nebo na nějaký soubor (např. obrázek, PDF soubor apod.).</a:t>
            </a:r>
          </a:p>
          <a:p>
            <a:r>
              <a:rPr lang="cs-CZ" dirty="0" smtClean="0"/>
              <a:t>HTML stránka tedy v odkazu obsahuje informaci o dalším obsahu (zpravidla v internetu).</a:t>
            </a:r>
          </a:p>
          <a:p>
            <a:pPr marL="457200" lvl="1" indent="0">
              <a:buNone/>
            </a:pPr>
            <a:r>
              <a:rPr lang="cs-CZ" dirty="0" smtClean="0"/>
              <a:t> 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8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ODKAZ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Pokuste se s pomocí Internetu vložit do vaší stránky odkaz na stránky, které obsahují informace o vámi vybraném výrobku </a:t>
            </a:r>
            <a:br>
              <a:rPr lang="cs-CZ" dirty="0" smtClean="0"/>
            </a:br>
            <a:r>
              <a:rPr lang="cs-CZ" dirty="0" smtClean="0"/>
              <a:t>(viz vaše vytvořená HTML stránka). </a:t>
            </a:r>
          </a:p>
          <a:p>
            <a:pPr marL="0" indent="0" algn="ctr">
              <a:buNone/>
            </a:pPr>
            <a:r>
              <a:rPr lang="cs-CZ" dirty="0" smtClean="0"/>
              <a:t>Z vaší stránky se bude tedy možno kliknutím na odkaz „Další informace k výrobku“ dostat na stránku v internetu, která je obsahuje.</a:t>
            </a:r>
          </a:p>
        </p:txBody>
      </p:sp>
    </p:spTree>
    <p:extLst>
      <p:ext uri="{BB962C8B-B14F-4D97-AF65-F5344CB8AC3E}">
        <p14:creationId xmlns:p14="http://schemas.microsoft.com/office/powerpoint/2010/main" val="394043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HTML značka pro odkaz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cs-CZ" dirty="0" smtClean="0"/>
              <a:t>Pro vytvoření odkazu v HTML stránce se používá </a:t>
            </a:r>
            <a:r>
              <a:rPr lang="en-US" dirty="0" smtClean="0"/>
              <a:t>HTML </a:t>
            </a:r>
            <a:r>
              <a:rPr lang="cs-CZ" dirty="0" smtClean="0"/>
              <a:t>značka </a:t>
            </a:r>
            <a:r>
              <a:rPr lang="en-US" dirty="0" smtClean="0"/>
              <a:t>&lt;</a:t>
            </a:r>
            <a:r>
              <a:rPr lang="en-US" b="1" dirty="0" smtClean="0"/>
              <a:t>a</a:t>
            </a:r>
            <a:r>
              <a:rPr lang="en-US" dirty="0" smtClean="0"/>
              <a:t>&gt; (z </a:t>
            </a:r>
            <a:r>
              <a:rPr lang="en-US" dirty="0" err="1" smtClean="0"/>
              <a:t>angl.</a:t>
            </a:r>
            <a:r>
              <a:rPr lang="en-US" dirty="0" smtClean="0"/>
              <a:t> anchor).</a:t>
            </a:r>
          </a:p>
          <a:p>
            <a:r>
              <a:rPr lang="en-US" dirty="0" err="1" smtClean="0"/>
              <a:t>Zna</a:t>
            </a:r>
            <a:r>
              <a:rPr lang="cs-CZ" dirty="0" err="1" smtClean="0"/>
              <a:t>čka</a:t>
            </a:r>
            <a:r>
              <a:rPr lang="cs-CZ" dirty="0" smtClean="0"/>
              <a:t> obsahuje alespoň jeden další parametr </a:t>
            </a:r>
            <a:r>
              <a:rPr lang="cs-CZ" b="1" dirty="0" err="1" smtClean="0"/>
              <a:t>href</a:t>
            </a:r>
            <a:r>
              <a:rPr lang="cs-CZ" dirty="0"/>
              <a:t> </a:t>
            </a:r>
            <a:r>
              <a:rPr lang="cs-CZ" dirty="0" smtClean="0"/>
              <a:t>(hypertext </a:t>
            </a:r>
            <a:r>
              <a:rPr lang="cs-CZ" dirty="0" err="1" smtClean="0"/>
              <a:t>referer</a:t>
            </a:r>
            <a:r>
              <a:rPr lang="cs-CZ" dirty="0" smtClean="0"/>
              <a:t>), který udává umístění cíle (souboru) odkazu. Pokud se jedná o odkaz na www stránky, pak je zpravidla nutno uvést před odkaz i označení protokolu </a:t>
            </a:r>
            <a:r>
              <a:rPr lang="cs-CZ" b="1" dirty="0" smtClean="0"/>
              <a:t>http</a:t>
            </a:r>
            <a:r>
              <a:rPr lang="en-US" b="1" dirty="0" smtClean="0"/>
              <a:t>://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HTML značka pro odkaz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cs-CZ" dirty="0" smtClean="0"/>
              <a:t>Mezi značky </a:t>
            </a:r>
            <a:r>
              <a:rPr lang="en-US" dirty="0" smtClean="0"/>
              <a:t>&lt;</a:t>
            </a:r>
            <a:r>
              <a:rPr lang="en-US" b="1" dirty="0" smtClean="0"/>
              <a:t>a</a:t>
            </a:r>
            <a:r>
              <a:rPr lang="en-US" dirty="0" smtClean="0"/>
              <a:t>&gt; a &lt;/</a:t>
            </a:r>
            <a:r>
              <a:rPr lang="en-US" b="1" dirty="0" smtClean="0"/>
              <a:t>a</a:t>
            </a:r>
            <a:r>
              <a:rPr lang="en-US" dirty="0" smtClean="0"/>
              <a:t>&gt; se </a:t>
            </a:r>
            <a:r>
              <a:rPr lang="en-US" dirty="0" err="1" smtClean="0"/>
              <a:t>uv</a:t>
            </a:r>
            <a:r>
              <a:rPr lang="cs-CZ" dirty="0" err="1" smtClean="0"/>
              <a:t>ádí</a:t>
            </a:r>
            <a:r>
              <a:rPr lang="cs-CZ" dirty="0" smtClean="0"/>
              <a:t> text, který bude v HTML stránce odkazem – tedy textem, který uživatel uvidí, bude na něj moci kliknout a přesunout se tak na zadanou hypertextovou adresu (odkaz).</a:t>
            </a:r>
          </a:p>
          <a:p>
            <a:r>
              <a:rPr lang="cs-CZ" dirty="0" smtClean="0"/>
              <a:t>Odkaz na stránky GJŠ Zlín by tedy vypadal nějak takto:</a:t>
            </a: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/>
              <a:t>&lt;</a:t>
            </a:r>
            <a:r>
              <a:rPr lang="en-US" sz="3600" dirty="0"/>
              <a:t>a </a:t>
            </a:r>
            <a:r>
              <a:rPr lang="en-US" sz="3600" dirty="0" err="1"/>
              <a:t>href</a:t>
            </a:r>
            <a:r>
              <a:rPr lang="en-US" sz="3600" dirty="0"/>
              <a:t>=“http://www.gjszlin.cz”&gt;</a:t>
            </a:r>
            <a:r>
              <a:rPr lang="en-US" sz="3600" dirty="0" err="1"/>
              <a:t>odkaz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str</a:t>
            </a:r>
            <a:r>
              <a:rPr lang="cs-CZ" sz="3600" dirty="0" err="1"/>
              <a:t>ánky</a:t>
            </a:r>
            <a:r>
              <a:rPr lang="cs-CZ" sz="3600" dirty="0"/>
              <a:t> GJŠ Zlín</a:t>
            </a:r>
            <a:r>
              <a:rPr lang="en-US" sz="3600" dirty="0"/>
              <a:t>&lt;/a</a:t>
            </a:r>
            <a:r>
              <a:rPr lang="en-US" sz="3600" dirty="0" smtClean="0"/>
              <a:t>&gt;</a:t>
            </a:r>
            <a:endParaRPr lang="cs-CZ" sz="3600" dirty="0" smtClean="0"/>
          </a:p>
          <a:p>
            <a:pPr marL="0" indent="0">
              <a:buNone/>
            </a:pPr>
            <a:endParaRPr lang="cs-CZ" sz="2400" dirty="0"/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899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Zvýraznění textu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Pokuste se s pomocí Internetu vložit do vaší stránky text, který je zvýrazněn:</a:t>
            </a:r>
          </a:p>
          <a:p>
            <a:pPr algn="ctr"/>
            <a:r>
              <a:rPr lang="cs-CZ" dirty="0" smtClean="0"/>
              <a:t>tučně</a:t>
            </a:r>
          </a:p>
          <a:p>
            <a:pPr algn="ctr"/>
            <a:r>
              <a:rPr lang="cs-CZ" dirty="0" smtClean="0"/>
              <a:t>kurzívou</a:t>
            </a:r>
          </a:p>
          <a:p>
            <a:pPr algn="ctr"/>
            <a:r>
              <a:rPr lang="cs-CZ" dirty="0" smtClean="0"/>
              <a:t>podtržen</a:t>
            </a:r>
          </a:p>
        </p:txBody>
      </p:sp>
    </p:spTree>
    <p:extLst>
      <p:ext uri="{BB962C8B-B14F-4D97-AF65-F5344CB8AC3E}">
        <p14:creationId xmlns:p14="http://schemas.microsoft.com/office/powerpoint/2010/main" val="87351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HTML značky pro zvýraznění textu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b="1" dirty="0" smtClean="0"/>
              <a:t>TUČNÉ písmo</a:t>
            </a:r>
          </a:p>
          <a:p>
            <a:pPr lvl="1"/>
            <a:r>
              <a:rPr lang="cs-CZ" dirty="0" smtClean="0"/>
              <a:t>Mezi značky </a:t>
            </a:r>
            <a:r>
              <a:rPr lang="en-US" dirty="0" smtClean="0"/>
              <a:t>&lt;</a:t>
            </a:r>
            <a:r>
              <a:rPr lang="cs-CZ" b="1" dirty="0" err="1" smtClean="0"/>
              <a:t>strong</a:t>
            </a:r>
            <a:r>
              <a:rPr lang="en-US" dirty="0" smtClean="0"/>
              <a:t>&gt; a &lt;</a:t>
            </a:r>
            <a:r>
              <a:rPr lang="en-US" b="1" dirty="0" smtClean="0"/>
              <a:t>/</a:t>
            </a:r>
            <a:r>
              <a:rPr lang="cs-CZ" b="1" dirty="0" err="1" smtClean="0"/>
              <a:t>strong</a:t>
            </a:r>
            <a:r>
              <a:rPr lang="en-US" dirty="0" smtClean="0"/>
              <a:t>&gt; nap</a:t>
            </a:r>
            <a:r>
              <a:rPr lang="cs-CZ" dirty="0" err="1" smtClean="0"/>
              <a:t>íšeme</a:t>
            </a:r>
            <a:r>
              <a:rPr lang="cs-CZ" dirty="0" smtClean="0"/>
              <a:t> text, který chceme mít na stránce tučn</a:t>
            </a:r>
            <a:r>
              <a:rPr lang="cs-CZ" dirty="0"/>
              <a:t>ě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Tyto značky by měly být zapsány uvnitř značek daného textového bloku např. odstavec (týkají se nějakého textu v odstavci) apod.</a:t>
            </a:r>
          </a:p>
          <a:p>
            <a:pPr lvl="1"/>
            <a:r>
              <a:rPr lang="cs-CZ" dirty="0" smtClean="0"/>
              <a:t>Příklad: v HTML uvedeme</a:t>
            </a:r>
          </a:p>
          <a:p>
            <a:pPr lvl="2"/>
            <a:r>
              <a:rPr lang="en-US" dirty="0" smtClean="0"/>
              <a:t>&lt;p&gt;&lt;strong&gt;D</a:t>
            </a:r>
            <a:r>
              <a:rPr lang="cs-CZ" dirty="0" err="1" smtClean="0"/>
              <a:t>ůležité</a:t>
            </a:r>
            <a:r>
              <a:rPr lang="cs-CZ" dirty="0" smtClean="0"/>
              <a:t> informace:</a:t>
            </a:r>
            <a:r>
              <a:rPr lang="en-US" dirty="0" smtClean="0"/>
              <a:t>&lt;/strong&gt;</a:t>
            </a:r>
            <a:r>
              <a:rPr lang="cs-CZ" dirty="0" smtClean="0"/>
              <a:t> akční cena tohoto produktu je platná pouze do konce měsíce března</a:t>
            </a:r>
            <a:r>
              <a:rPr lang="en-US" dirty="0" smtClean="0"/>
              <a:t>*</a:t>
            </a:r>
            <a:r>
              <a:rPr lang="cs-CZ" dirty="0" smtClean="0"/>
              <a:t>.</a:t>
            </a:r>
            <a:r>
              <a:rPr lang="en-US" dirty="0" smtClean="0"/>
              <a:t>&lt;/p&gt;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189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HTML značky pro zvýraznění textu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US" b="1" dirty="0" smtClean="0"/>
              <a:t>KURZ</a:t>
            </a:r>
            <a:r>
              <a:rPr lang="cs-CZ" b="1" dirty="0" smtClean="0"/>
              <a:t>ÍVA</a:t>
            </a:r>
          </a:p>
          <a:p>
            <a:pPr lvl="1"/>
            <a:r>
              <a:rPr lang="cs-CZ" dirty="0" smtClean="0"/>
              <a:t>Mezi značky </a:t>
            </a:r>
            <a:r>
              <a:rPr lang="en-US" dirty="0" smtClean="0"/>
              <a:t>&lt;</a:t>
            </a:r>
            <a:r>
              <a:rPr lang="cs-CZ" b="1" dirty="0" err="1" smtClean="0"/>
              <a:t>em</a:t>
            </a:r>
            <a:r>
              <a:rPr lang="en-US" dirty="0" smtClean="0"/>
              <a:t>&gt; a &lt;</a:t>
            </a:r>
            <a:r>
              <a:rPr lang="en-US" b="1" dirty="0" smtClean="0"/>
              <a:t>/</a:t>
            </a:r>
            <a:r>
              <a:rPr lang="cs-CZ" b="1" dirty="0" err="1" smtClean="0"/>
              <a:t>em</a:t>
            </a:r>
            <a:r>
              <a:rPr lang="en-US" dirty="0" smtClean="0"/>
              <a:t>&gt; nap</a:t>
            </a:r>
            <a:r>
              <a:rPr lang="cs-CZ" dirty="0" err="1" smtClean="0"/>
              <a:t>íšeme</a:t>
            </a:r>
            <a:r>
              <a:rPr lang="cs-CZ" dirty="0" smtClean="0"/>
              <a:t> text, který chceme mít na stránce napsán kurzívou.</a:t>
            </a:r>
          </a:p>
          <a:p>
            <a:pPr lvl="1"/>
            <a:r>
              <a:rPr lang="cs-CZ" dirty="0" smtClean="0"/>
              <a:t>Tyto značky by měly být zapsány uvnitř značek daného textového bloku např. odstavec (týkají se nějakého textu v odstavci) apod.</a:t>
            </a:r>
          </a:p>
          <a:p>
            <a:pPr lvl="1"/>
            <a:r>
              <a:rPr lang="cs-CZ" dirty="0" smtClean="0"/>
              <a:t>Příklad: v HTML uvedeme</a:t>
            </a:r>
          </a:p>
          <a:p>
            <a:pPr lvl="2"/>
            <a:r>
              <a:rPr lang="en-US" dirty="0" smtClean="0"/>
              <a:t>&lt;p&gt;</a:t>
            </a:r>
            <a:r>
              <a:rPr lang="en-US" dirty="0"/>
              <a:t>&lt;</a:t>
            </a:r>
            <a:r>
              <a:rPr lang="cs-CZ" dirty="0" err="1"/>
              <a:t>em</a:t>
            </a:r>
            <a:r>
              <a:rPr lang="en-US" dirty="0"/>
              <a:t>&gt;</a:t>
            </a:r>
            <a:r>
              <a:rPr lang="cs-CZ" dirty="0" smtClean="0"/>
              <a:t>*</a:t>
            </a:r>
            <a:r>
              <a:rPr lang="cs-CZ" dirty="0"/>
              <a:t> </a:t>
            </a:r>
            <a:r>
              <a:rPr lang="cs-CZ" dirty="0" smtClean="0"/>
              <a:t>Tato nabídka je platná pouze do konce daného časového období nebo do vyprodání zásob.</a:t>
            </a:r>
            <a:r>
              <a:rPr lang="en-US" dirty="0" smtClean="0"/>
              <a:t>&lt;/</a:t>
            </a:r>
            <a:r>
              <a:rPr lang="en-US" dirty="0" err="1" smtClean="0"/>
              <a:t>em</a:t>
            </a:r>
            <a:r>
              <a:rPr lang="en-US" dirty="0" smtClean="0"/>
              <a:t>&gt;&lt;/p&gt;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9932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HTML značky pro zvýraznění textu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PODTR</a:t>
            </a:r>
            <a:r>
              <a:rPr lang="cs-CZ" b="1" dirty="0" smtClean="0"/>
              <a:t>ŽENÍ</a:t>
            </a:r>
          </a:p>
          <a:p>
            <a:pPr lvl="1"/>
            <a:r>
              <a:rPr lang="cs-CZ" dirty="0" smtClean="0"/>
              <a:t>Mezi značky </a:t>
            </a:r>
            <a:r>
              <a:rPr lang="en-US" dirty="0" smtClean="0"/>
              <a:t>&lt;</a:t>
            </a:r>
            <a:r>
              <a:rPr lang="cs-CZ" b="1" dirty="0"/>
              <a:t>u</a:t>
            </a:r>
            <a:r>
              <a:rPr lang="en-US" dirty="0" smtClean="0"/>
              <a:t>&gt; a &lt;</a:t>
            </a:r>
            <a:r>
              <a:rPr lang="en-US" b="1" dirty="0" smtClean="0"/>
              <a:t>/</a:t>
            </a:r>
            <a:r>
              <a:rPr lang="cs-CZ" b="1" dirty="0"/>
              <a:t>u</a:t>
            </a:r>
            <a:r>
              <a:rPr lang="en-US" dirty="0" smtClean="0"/>
              <a:t>&gt; </a:t>
            </a:r>
            <a:r>
              <a:rPr lang="cs-CZ" dirty="0" smtClean="0"/>
              <a:t>(angl. </a:t>
            </a:r>
            <a:r>
              <a:rPr lang="cs-CZ" dirty="0" err="1" smtClean="0"/>
              <a:t>underline</a:t>
            </a:r>
            <a:r>
              <a:rPr lang="cs-CZ" dirty="0" smtClean="0"/>
              <a:t>) </a:t>
            </a:r>
            <a:r>
              <a:rPr lang="en-US" dirty="0" smtClean="0"/>
              <a:t>nap</a:t>
            </a:r>
            <a:r>
              <a:rPr lang="cs-CZ" dirty="0" err="1" smtClean="0"/>
              <a:t>íšeme</a:t>
            </a:r>
            <a:r>
              <a:rPr lang="cs-CZ" dirty="0" smtClean="0"/>
              <a:t> text, který chceme mít na stránce podtržen.</a:t>
            </a:r>
          </a:p>
          <a:p>
            <a:pPr lvl="1"/>
            <a:r>
              <a:rPr lang="cs-CZ" dirty="0" smtClean="0"/>
              <a:t>Tyto značky by měly být zapsány uvnitř značek daného textového bloku např. odstavec (týkají se nějakého textu v odstavci) apod.</a:t>
            </a:r>
          </a:p>
          <a:p>
            <a:pPr lvl="1"/>
            <a:r>
              <a:rPr lang="cs-CZ" dirty="0" smtClean="0"/>
              <a:t>Příklad: v HTML uvedeme</a:t>
            </a:r>
          </a:p>
          <a:p>
            <a:pPr lvl="2"/>
            <a:r>
              <a:rPr lang="en-US" dirty="0" smtClean="0"/>
              <a:t>&lt;p&gt;</a:t>
            </a:r>
            <a:r>
              <a:rPr lang="en-US" dirty="0"/>
              <a:t>&lt;</a:t>
            </a:r>
            <a:r>
              <a:rPr lang="cs-CZ" dirty="0" err="1"/>
              <a:t>em</a:t>
            </a:r>
            <a:r>
              <a:rPr lang="en-US" dirty="0"/>
              <a:t>&gt;</a:t>
            </a:r>
            <a:r>
              <a:rPr lang="cs-CZ" dirty="0" smtClean="0"/>
              <a:t>*</a:t>
            </a:r>
            <a:r>
              <a:rPr lang="cs-CZ" dirty="0"/>
              <a:t> </a:t>
            </a:r>
            <a:r>
              <a:rPr lang="cs-CZ" dirty="0" smtClean="0"/>
              <a:t>Tato nabídka je platná </a:t>
            </a:r>
            <a:r>
              <a:rPr lang="en-US" dirty="0" smtClean="0"/>
              <a:t>&lt;u&gt;</a:t>
            </a:r>
            <a:r>
              <a:rPr lang="cs-CZ" dirty="0" smtClean="0"/>
              <a:t>pouze</a:t>
            </a:r>
            <a:r>
              <a:rPr lang="en-US" dirty="0" smtClean="0"/>
              <a:t>&lt;/u&gt;</a:t>
            </a:r>
            <a:r>
              <a:rPr lang="cs-CZ" dirty="0" smtClean="0"/>
              <a:t> do konce daného časového období nebo do vyprodání zásob.</a:t>
            </a:r>
            <a:r>
              <a:rPr lang="en-US" dirty="0" smtClean="0"/>
              <a:t>&lt;/</a:t>
            </a:r>
            <a:r>
              <a:rPr lang="en-US" dirty="0" err="1" smtClean="0"/>
              <a:t>em</a:t>
            </a:r>
            <a:r>
              <a:rPr lang="en-US" dirty="0" smtClean="0"/>
              <a:t>&gt;&lt;/p&gt;</a:t>
            </a:r>
          </a:p>
          <a:p>
            <a:pPr lvl="1"/>
            <a:r>
              <a:rPr lang="en-US" dirty="0" err="1" smtClean="0"/>
              <a:t>Pou</a:t>
            </a:r>
            <a:r>
              <a:rPr lang="cs-CZ" dirty="0" smtClean="0"/>
              <a:t>žití podtržení opravdu dobře zvažte, neboť podtržení ve stránce evokuje dojem odkazu.</a:t>
            </a:r>
          </a:p>
        </p:txBody>
      </p:sp>
    </p:spTree>
    <p:extLst>
      <p:ext uri="{BB962C8B-B14F-4D97-AF65-F5344CB8AC3E}">
        <p14:creationId xmlns:p14="http://schemas.microsoft.com/office/powerpoint/2010/main" val="360010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704</Words>
  <Application>Microsoft Office PowerPoint</Application>
  <PresentationFormat>Předvádění na obrazovce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systému Office</vt:lpstr>
      <vt:lpstr>HTML stránka – odkaz, zvýraznění textu</vt:lpstr>
      <vt:lpstr>Odkaz v HTML stránce</vt:lpstr>
      <vt:lpstr>ODKAZ</vt:lpstr>
      <vt:lpstr>HTML značka pro odkaz</vt:lpstr>
      <vt:lpstr>HTML značka pro odkaz</vt:lpstr>
      <vt:lpstr>Zvýraznění textu</vt:lpstr>
      <vt:lpstr>HTML značky pro zvýraznění textu</vt:lpstr>
      <vt:lpstr>HTML značky pro zvýraznění textu</vt:lpstr>
      <vt:lpstr>HTML značky pro zvýraznění textu</vt:lpstr>
      <vt:lpstr>HTML kód naší stránky</vt:lpstr>
      <vt:lpstr>Náhled naší www stránky</vt:lpstr>
      <vt:lpstr>DALŠÍ ČTENÍ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265</cp:revision>
  <dcterms:created xsi:type="dcterms:W3CDTF">2012-06-18T15:15:37Z</dcterms:created>
  <dcterms:modified xsi:type="dcterms:W3CDTF">2014-01-24T08:33:12Z</dcterms:modified>
</cp:coreProperties>
</file>