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94" r:id="rId4"/>
    <p:sldId id="295" r:id="rId5"/>
    <p:sldId id="287" r:id="rId6"/>
    <p:sldId id="264" r:id="rId7"/>
    <p:sldId id="289" r:id="rId8"/>
    <p:sldId id="292" r:id="rId9"/>
    <p:sldId id="293" r:id="rId10"/>
    <p:sldId id="277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99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24. 1. 2014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akpsatweb.c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70330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cs-CZ" sz="3600" b="1" dirty="0" smtClean="0"/>
              <a:t>HTML stránka – vložení obrázku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604916"/>
              </p:ext>
            </p:extLst>
          </p:nvPr>
        </p:nvGraphicFramePr>
        <p:xfrm>
          <a:off x="729020" y="2560920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baseline="0" dirty="0" smtClean="0"/>
                        <a:t>Tvorba WWW stránky v HTML</a:t>
                      </a:r>
                      <a:endParaRPr lang="cs-CZ" b="0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2013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/>
                        <a:t>2</a:t>
                      </a:r>
                      <a:endParaRPr lang="cs-CZ" b="0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Použití HTML značek k vložení obrázku do www stránky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Studenti se seznám</a:t>
                      </a:r>
                      <a:r>
                        <a:rPr lang="cs-CZ" baseline="0" dirty="0" smtClean="0"/>
                        <a:t>í s formáty obrázků pro web, </a:t>
                      </a:r>
                      <a:r>
                        <a:rPr lang="cs-CZ" dirty="0" smtClean="0"/>
                        <a:t> vyhledají postup</a:t>
                      </a:r>
                      <a:r>
                        <a:rPr lang="cs-CZ" baseline="0" dirty="0" smtClean="0"/>
                        <a:t> pro vložení obrázku do HTML stránky a realizují jej.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Michal </a:t>
                      </a:r>
                      <a:r>
                        <a:rPr lang="cs-CZ" baseline="0" dirty="0" err="1" smtClean="0"/>
                        <a:t>Mikláš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VY_32_INOVACE_35_IMIK08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DALŠÍ ČTENÍ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cs-CZ" dirty="0">
                <a:hlinkClick r:id="rId2"/>
              </a:rPr>
              <a:t>http</a:t>
            </a:r>
            <a:r>
              <a:rPr lang="cs-CZ" dirty="0" smtClean="0">
                <a:hlinkClick r:id="rId2"/>
              </a:rPr>
              <a:t>://www.jakpsatweb.cz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20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Obrázek v HTML stránce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Jak víme, tak HTML stránka je textový dokument, který obsahuje HTML značky.</a:t>
            </a:r>
          </a:p>
          <a:p>
            <a:r>
              <a:rPr lang="cs-CZ" dirty="0" smtClean="0"/>
              <a:t>WWW stránky neobsahují jen text, ale také mnoho dalších médií:</a:t>
            </a:r>
          </a:p>
          <a:p>
            <a:pPr lvl="1"/>
            <a:r>
              <a:rPr lang="cs-CZ" dirty="0" smtClean="0"/>
              <a:t>Obrázky</a:t>
            </a:r>
          </a:p>
          <a:p>
            <a:pPr lvl="1"/>
            <a:r>
              <a:rPr lang="cs-CZ" dirty="0" smtClean="0"/>
              <a:t>Videa</a:t>
            </a:r>
          </a:p>
          <a:p>
            <a:pPr lvl="1"/>
            <a:r>
              <a:rPr lang="cs-CZ" dirty="0" smtClean="0"/>
              <a:t>Zvuky</a:t>
            </a:r>
          </a:p>
          <a:p>
            <a:pPr lvl="1"/>
            <a:r>
              <a:rPr lang="cs-CZ" dirty="0" smtClean="0"/>
              <a:t>Animace</a:t>
            </a:r>
          </a:p>
          <a:p>
            <a:pPr lvl="1"/>
            <a:r>
              <a:rPr lang="cs-CZ" dirty="0"/>
              <a:t>a</a:t>
            </a:r>
            <a:r>
              <a:rPr lang="cs-CZ" dirty="0" smtClean="0"/>
              <a:t> další</a:t>
            </a:r>
          </a:p>
          <a:p>
            <a:pPr marL="457200" lvl="1" indent="0">
              <a:buNone/>
            </a:pPr>
            <a:r>
              <a:rPr lang="cs-CZ" dirty="0" smtClean="0"/>
              <a:t> 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686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Soubor jako obrázek v HTML stránce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cs-CZ" dirty="0" smtClean="0"/>
              <a:t>Standardně můžeme do HTML stránky vložit obrázek v některém z následujících formátů:</a:t>
            </a:r>
          </a:p>
          <a:p>
            <a:pPr lvl="1"/>
            <a:r>
              <a:rPr lang="cs-CZ" dirty="0" smtClean="0"/>
              <a:t>.</a:t>
            </a:r>
            <a:r>
              <a:rPr lang="cs-CZ" dirty="0" err="1" smtClean="0"/>
              <a:t>jpg</a:t>
            </a:r>
            <a:endParaRPr lang="cs-CZ" dirty="0" smtClean="0"/>
          </a:p>
          <a:p>
            <a:pPr lvl="1"/>
            <a:r>
              <a:rPr lang="cs-CZ" dirty="0" smtClean="0"/>
              <a:t>.</a:t>
            </a:r>
            <a:r>
              <a:rPr lang="cs-CZ" dirty="0" err="1" smtClean="0"/>
              <a:t>gif</a:t>
            </a:r>
            <a:endParaRPr lang="cs-CZ" dirty="0" smtClean="0"/>
          </a:p>
          <a:p>
            <a:pPr lvl="1"/>
            <a:r>
              <a:rPr lang="cs-CZ" dirty="0" smtClean="0"/>
              <a:t>.</a:t>
            </a:r>
            <a:r>
              <a:rPr lang="cs-CZ" dirty="0" err="1" smtClean="0"/>
              <a:t>png</a:t>
            </a:r>
            <a:r>
              <a:rPr lang="cs-CZ" dirty="0" smtClean="0"/>
              <a:t> (některé verze prohlížečů mají s tímto typem obrázku nicméně potíže)</a:t>
            </a:r>
            <a:endParaRPr lang="cs-CZ" dirty="0"/>
          </a:p>
          <a:p>
            <a:r>
              <a:rPr lang="cs-CZ" dirty="0" smtClean="0"/>
              <a:t>Nejčastěji se setkáváme s obrázky ve formátu .</a:t>
            </a:r>
            <a:r>
              <a:rPr lang="cs-CZ" dirty="0" err="1" smtClean="0"/>
              <a:t>jpg</a:t>
            </a:r>
            <a:r>
              <a:rPr lang="cs-CZ" dirty="0"/>
              <a:t>.</a:t>
            </a:r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263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Název souboru s obrázkem</a:t>
            </a:r>
            <a:br>
              <a:rPr lang="cs-CZ" b="1" dirty="0" smtClean="0"/>
            </a:br>
            <a:r>
              <a:rPr lang="cs-CZ" b="1" dirty="0" smtClean="0"/>
              <a:t> v HTML stránce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Chceme-li do HTML stránky vložit soubor s obrázkem, tak si musíme vložit soubor do složky, ve které se nachází soubor s HTML stránkou (případně do libovolné vnořené složky např. ve složce s HTML stránkou vytvoříme složku </a:t>
            </a:r>
            <a:r>
              <a:rPr lang="cs-CZ" i="1" dirty="0" err="1" smtClean="0"/>
              <a:t>obrazky</a:t>
            </a:r>
            <a:r>
              <a:rPr lang="cs-CZ" dirty="0" smtClean="0"/>
              <a:t>).</a:t>
            </a:r>
          </a:p>
          <a:p>
            <a:r>
              <a:rPr lang="cs-CZ" dirty="0" smtClean="0"/>
              <a:t>Je doporučeno složky i soubory pro stránku pojmenovávat takto: </a:t>
            </a:r>
          </a:p>
          <a:p>
            <a:pPr lvl="1"/>
            <a:r>
              <a:rPr lang="cs-CZ" dirty="0" smtClean="0"/>
              <a:t>malými písmeny</a:t>
            </a:r>
          </a:p>
          <a:p>
            <a:pPr lvl="1"/>
            <a:r>
              <a:rPr lang="cs-CZ" dirty="0"/>
              <a:t>m</a:t>
            </a:r>
            <a:r>
              <a:rPr lang="cs-CZ" dirty="0" smtClean="0"/>
              <a:t>ísto mezer pomlčky</a:t>
            </a:r>
          </a:p>
          <a:p>
            <a:pPr lvl="1"/>
            <a:r>
              <a:rPr lang="cs-CZ" dirty="0"/>
              <a:t>n</a:t>
            </a:r>
            <a:r>
              <a:rPr lang="cs-CZ" dirty="0" smtClean="0"/>
              <a:t>ázev souboru složen pouze ze znaků </a:t>
            </a:r>
            <a:r>
              <a:rPr lang="cs-CZ" dirty="0"/>
              <a:t>a–z</a:t>
            </a:r>
            <a:r>
              <a:rPr lang="cs-CZ" dirty="0" smtClean="0"/>
              <a:t>, 0–9 </a:t>
            </a:r>
          </a:p>
          <a:p>
            <a:r>
              <a:rPr lang="cs-CZ" dirty="0" smtClean="0"/>
              <a:t>Chceme-li tedy do stránky vložit například soubor s názvem „</a:t>
            </a:r>
            <a:r>
              <a:rPr lang="cs-CZ" i="1" dirty="0" smtClean="0"/>
              <a:t>Naše kočka Bláža.jpg</a:t>
            </a:r>
            <a:r>
              <a:rPr lang="cs-CZ" dirty="0" smtClean="0"/>
              <a:t>“, pak jej přejmenujeme na „</a:t>
            </a:r>
            <a:r>
              <a:rPr lang="cs-CZ" i="1" dirty="0" smtClean="0"/>
              <a:t>nase-kocka-blaza.jpg</a:t>
            </a:r>
            <a:r>
              <a:rPr lang="cs-CZ" dirty="0" smtClean="0"/>
              <a:t>“.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201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Vložení obrázku do HTML stránky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0" indent="0" algn="ctr">
              <a:buNone/>
            </a:pPr>
            <a:r>
              <a:rPr lang="cs-CZ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ÚKOL</a:t>
            </a:r>
          </a:p>
          <a:p>
            <a:pPr marL="0" indent="0" algn="ctr">
              <a:buNone/>
            </a:pPr>
            <a:r>
              <a:rPr lang="cs-CZ" dirty="0" smtClean="0"/>
              <a:t>Najděte nějaký vhodný obrázek pro vaši HTML stránku, uložte jej do stejné složky, případně vhodně přejmenujte a nalezněte na internetu způsob, jak jej korektně vložit do HTML stránky.</a:t>
            </a:r>
          </a:p>
        </p:txBody>
      </p:sp>
    </p:spTree>
    <p:extLst>
      <p:ext uri="{BB962C8B-B14F-4D97-AF65-F5344CB8AC3E}">
        <p14:creationId xmlns:p14="http://schemas.microsoft.com/office/powerpoint/2010/main" val="394043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HTML značka pro vložení obrázku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cs-CZ" dirty="0" smtClean="0"/>
              <a:t>Předpokládejme, že máme ve složce s HTML stránkou umístěn obrázek </a:t>
            </a:r>
            <a:r>
              <a:rPr lang="cs-CZ" b="1" dirty="0" smtClean="0"/>
              <a:t>ipad.jpg.</a:t>
            </a:r>
            <a:r>
              <a:rPr lang="cs-CZ" dirty="0" smtClean="0"/>
              <a:t> </a:t>
            </a:r>
          </a:p>
          <a:p>
            <a:r>
              <a:rPr lang="cs-CZ" dirty="0" smtClean="0"/>
              <a:t>Na místo, kam chceme obrázek vložit napíšeme do HTML stránky následující kód: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img</a:t>
            </a:r>
            <a:r>
              <a:rPr lang="en-US" dirty="0" smtClean="0"/>
              <a:t> </a:t>
            </a:r>
            <a:r>
              <a:rPr lang="en-US" dirty="0" err="1" smtClean="0"/>
              <a:t>src</a:t>
            </a:r>
            <a:r>
              <a:rPr lang="en-US" dirty="0" smtClean="0"/>
              <a:t>=“ipad.jpg” alt=“tablet </a:t>
            </a:r>
            <a:r>
              <a:rPr lang="en-US" dirty="0" err="1" smtClean="0"/>
              <a:t>iPad</a:t>
            </a:r>
            <a:r>
              <a:rPr lang="en-US" dirty="0"/>
              <a:t>” </a:t>
            </a:r>
            <a:r>
              <a:rPr lang="en-US" dirty="0" smtClean="0"/>
              <a:t>title=“</a:t>
            </a:r>
            <a:r>
              <a:rPr lang="en-US" dirty="0"/>
              <a:t>tablet </a:t>
            </a:r>
            <a:r>
              <a:rPr lang="en-US" dirty="0" err="1"/>
              <a:t>iPad</a:t>
            </a:r>
            <a:r>
              <a:rPr lang="en-US" dirty="0"/>
              <a:t>” /&gt; </a:t>
            </a:r>
            <a:endParaRPr lang="en-US" dirty="0" smtClean="0"/>
          </a:p>
          <a:p>
            <a:r>
              <a:rPr lang="en-US" dirty="0" err="1" smtClean="0"/>
              <a:t>Vysv</a:t>
            </a:r>
            <a:r>
              <a:rPr lang="cs-CZ" dirty="0" err="1" smtClean="0"/>
              <a:t>ětlete</a:t>
            </a:r>
            <a:r>
              <a:rPr lang="cs-CZ" dirty="0" smtClean="0"/>
              <a:t> význam jednotlivých parametrů </a:t>
            </a:r>
            <a:r>
              <a:rPr lang="cs-CZ" b="1" dirty="0" smtClean="0"/>
              <a:t>alt</a:t>
            </a:r>
            <a:r>
              <a:rPr lang="cs-CZ" dirty="0" smtClean="0"/>
              <a:t> a </a:t>
            </a:r>
            <a:r>
              <a:rPr lang="cs-CZ" b="1" dirty="0" err="1" smtClean="0"/>
              <a:t>title</a:t>
            </a:r>
            <a:r>
              <a:rPr lang="cs-CZ" dirty="0" smtClean="0"/>
              <a:t>. Máte ve specifikaci obrázku ještě nějaké další parametry?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946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Parametry HTML značky </a:t>
            </a:r>
            <a:r>
              <a:rPr lang="cs-CZ" b="1" dirty="0" err="1" smtClean="0"/>
              <a:t>img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lnSpcReduction="10000"/>
          </a:bodyPr>
          <a:lstStyle/>
          <a:p>
            <a:r>
              <a:rPr lang="cs-CZ" b="1" dirty="0" smtClean="0"/>
              <a:t>Atribut alt</a:t>
            </a:r>
          </a:p>
          <a:p>
            <a:pPr lvl="1"/>
            <a:r>
              <a:rPr lang="cs-CZ" dirty="0" smtClean="0"/>
              <a:t>Povinný atribut pro obrázek – zobrazí se v případě, že se nezobrazí obrázek (například nebyl nalezen) nebo tuto informaci využívají například čtečky pro slabozraké, které místo obrázku přečtou text, který by měl popisovat jeho obsah.</a:t>
            </a:r>
          </a:p>
          <a:p>
            <a:r>
              <a:rPr lang="cs-CZ" b="1" dirty="0" smtClean="0"/>
              <a:t>Atribut </a:t>
            </a:r>
            <a:r>
              <a:rPr lang="cs-CZ" b="1" dirty="0" err="1" smtClean="0"/>
              <a:t>title</a:t>
            </a:r>
            <a:endParaRPr lang="cs-CZ" b="1" dirty="0" smtClean="0"/>
          </a:p>
          <a:p>
            <a:pPr lvl="1"/>
            <a:r>
              <a:rPr lang="cs-CZ" sz="2000" dirty="0" smtClean="0"/>
              <a:t>Slouží k popisu obrázku (po najetí myší na obrázek v prohlížeči se zobrazí tento popis)</a:t>
            </a:r>
          </a:p>
          <a:p>
            <a:r>
              <a:rPr lang="cs-CZ" sz="2800" dirty="0" smtClean="0"/>
              <a:t>Dále je vhodné vložit atributy </a:t>
            </a:r>
            <a:r>
              <a:rPr lang="cs-CZ" sz="2800" b="1" dirty="0" err="1" smtClean="0"/>
              <a:t>width</a:t>
            </a:r>
            <a:r>
              <a:rPr lang="cs-CZ" sz="2800" dirty="0" smtClean="0"/>
              <a:t> a </a:t>
            </a:r>
            <a:r>
              <a:rPr lang="cs-CZ" sz="2800" b="1" dirty="0" err="1" smtClean="0"/>
              <a:t>height</a:t>
            </a:r>
            <a:r>
              <a:rPr lang="cs-CZ" sz="2800" dirty="0" smtClean="0"/>
              <a:t>, které by měly obsahovat rozměr obrázku v pixelech.</a:t>
            </a:r>
            <a:endParaRPr lang="cs-CZ" sz="2800" dirty="0"/>
          </a:p>
          <a:p>
            <a:pPr marL="457200" lvl="1" indent="0">
              <a:buNone/>
            </a:pPr>
            <a:endParaRPr lang="cs-CZ" dirty="0" smtClean="0"/>
          </a:p>
          <a:p>
            <a:pPr marL="457200" lvl="1" indent="0">
              <a:buNone/>
            </a:pPr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899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HTML kód naší stránky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1100" dirty="0"/>
              <a:t>&lt;!DOCTYPE </a:t>
            </a:r>
            <a:r>
              <a:rPr lang="cs-CZ" sz="1100" dirty="0" err="1"/>
              <a:t>html</a:t>
            </a:r>
            <a:r>
              <a:rPr lang="cs-CZ" sz="1100" dirty="0"/>
              <a:t> PUBLIC "-//W3C//DTD XHTML 1.0 </a:t>
            </a:r>
            <a:r>
              <a:rPr lang="cs-CZ" sz="1100" dirty="0" err="1"/>
              <a:t>Transitional</a:t>
            </a:r>
            <a:r>
              <a:rPr lang="cs-CZ" sz="1100" dirty="0"/>
              <a:t>//EN" "http://www.w3.org/TR/xhtml1/DTD/xhtml1-transitional.dtd"&gt;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100" dirty="0"/>
              <a:t>&lt;</a:t>
            </a:r>
            <a:r>
              <a:rPr lang="cs-CZ" sz="1100" dirty="0" err="1"/>
              <a:t>html</a:t>
            </a:r>
            <a:r>
              <a:rPr lang="cs-CZ" sz="1100" dirty="0"/>
              <a:t> </a:t>
            </a:r>
            <a:r>
              <a:rPr lang="cs-CZ" sz="1100" dirty="0" err="1"/>
              <a:t>xmlns</a:t>
            </a:r>
            <a:r>
              <a:rPr lang="cs-CZ" sz="1100" dirty="0"/>
              <a:t>="http://www.w3.org/1999/</a:t>
            </a:r>
            <a:r>
              <a:rPr lang="cs-CZ" sz="1100" dirty="0" err="1"/>
              <a:t>xhtml</a:t>
            </a:r>
            <a:r>
              <a:rPr lang="cs-CZ" sz="1100" dirty="0"/>
              <a:t>"&gt;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100" dirty="0"/>
              <a:t>&lt;</a:t>
            </a:r>
            <a:r>
              <a:rPr lang="cs-CZ" sz="1100" dirty="0" err="1"/>
              <a:t>head</a:t>
            </a:r>
            <a:r>
              <a:rPr lang="cs-CZ" sz="1100" dirty="0"/>
              <a:t>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100" dirty="0"/>
              <a:t>&lt;meta http-</a:t>
            </a:r>
            <a:r>
              <a:rPr lang="cs-CZ" sz="1100" dirty="0" err="1"/>
              <a:t>equiv</a:t>
            </a:r>
            <a:r>
              <a:rPr lang="cs-CZ" sz="1100" dirty="0"/>
              <a:t>="</a:t>
            </a:r>
            <a:r>
              <a:rPr lang="cs-CZ" sz="1100" dirty="0" err="1"/>
              <a:t>Content</a:t>
            </a:r>
            <a:r>
              <a:rPr lang="cs-CZ" sz="1100" dirty="0"/>
              <a:t>-Type" </a:t>
            </a:r>
            <a:r>
              <a:rPr lang="cs-CZ" sz="1100" dirty="0" err="1"/>
              <a:t>content</a:t>
            </a:r>
            <a:r>
              <a:rPr lang="cs-CZ" sz="1100" dirty="0"/>
              <a:t>="text/</a:t>
            </a:r>
            <a:r>
              <a:rPr lang="cs-CZ" sz="1100" dirty="0" err="1"/>
              <a:t>html</a:t>
            </a:r>
            <a:r>
              <a:rPr lang="cs-CZ" sz="1100" dirty="0"/>
              <a:t>; </a:t>
            </a:r>
            <a:r>
              <a:rPr lang="cs-CZ" sz="1100" dirty="0" err="1"/>
              <a:t>charset</a:t>
            </a:r>
            <a:r>
              <a:rPr lang="cs-CZ" sz="1100" dirty="0"/>
              <a:t>=utf-8" /&gt;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100" dirty="0"/>
              <a:t>&lt;</a:t>
            </a:r>
            <a:r>
              <a:rPr lang="cs-CZ" sz="1100" dirty="0" err="1"/>
              <a:t>title</a:t>
            </a:r>
            <a:r>
              <a:rPr lang="cs-CZ" sz="1100" dirty="0"/>
              <a:t>&gt;</a:t>
            </a:r>
            <a:r>
              <a:rPr lang="cs-CZ" sz="1100" dirty="0" err="1"/>
              <a:t>iPad</a:t>
            </a:r>
            <a:r>
              <a:rPr lang="cs-CZ" sz="1100" dirty="0"/>
              <a:t> 4 – s retina displejem&lt;/</a:t>
            </a:r>
            <a:r>
              <a:rPr lang="cs-CZ" sz="1100" dirty="0" err="1"/>
              <a:t>title</a:t>
            </a:r>
            <a:r>
              <a:rPr lang="cs-CZ" sz="1100" dirty="0"/>
              <a:t>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100" dirty="0"/>
              <a:t>&lt;/</a:t>
            </a:r>
            <a:r>
              <a:rPr lang="cs-CZ" sz="1100" dirty="0" err="1"/>
              <a:t>head</a:t>
            </a:r>
            <a:r>
              <a:rPr lang="cs-CZ" sz="1100" dirty="0"/>
              <a:t>&gt;</a:t>
            </a:r>
          </a:p>
          <a:p>
            <a:pPr marL="514350" indent="-514350">
              <a:buFont typeface="+mj-lt"/>
              <a:buAutoNum type="arabicPeriod"/>
            </a:pPr>
            <a:endParaRPr lang="cs-CZ" sz="1100" dirty="0"/>
          </a:p>
          <a:p>
            <a:pPr marL="514350" indent="-514350">
              <a:buFont typeface="+mj-lt"/>
              <a:buAutoNum type="arabicPeriod"/>
            </a:pPr>
            <a:r>
              <a:rPr lang="cs-CZ" sz="1100" dirty="0"/>
              <a:t>&lt;body&gt;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100" dirty="0"/>
              <a:t>&lt;h1&gt;</a:t>
            </a:r>
            <a:r>
              <a:rPr lang="cs-CZ" sz="1100" dirty="0" err="1"/>
              <a:t>iPad</a:t>
            </a:r>
            <a:r>
              <a:rPr lang="cs-CZ" sz="1100" dirty="0"/>
              <a:t> 4 – s retina displejem&lt;/h1&gt;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100" dirty="0"/>
              <a:t>&lt;h2&gt;Převratný retina displej&lt;/h2&gt;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100" dirty="0"/>
              <a:t>&lt;p&gt;Na Retina displeji </a:t>
            </a:r>
            <a:r>
              <a:rPr lang="cs-CZ" sz="1100" dirty="0" err="1"/>
              <a:t>iPadu</a:t>
            </a:r>
            <a:r>
              <a:rPr lang="cs-CZ" sz="1100" dirty="0"/>
              <a:t> vypadá vše jako ve skutečnosti. Text je ostrý jako břitva. Barvy doslova září. Fotky a videa jsou bohaté na detail. To vše díky jeho 3,1 miliónu pixelů – o milión pixelů víc než na HD televizi.&lt;/p&gt;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100" dirty="0"/>
              <a:t>&lt;h2&gt;Výkonný čip A6X&lt;/h2&gt;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100" dirty="0"/>
              <a:t>&lt;p&gt;Nový čip A6X v </a:t>
            </a:r>
            <a:r>
              <a:rPr lang="cs-CZ" sz="1100" dirty="0" err="1"/>
              <a:t>iPadu</a:t>
            </a:r>
            <a:r>
              <a:rPr lang="cs-CZ" sz="1100" dirty="0"/>
              <a:t> je až dvakrát rychlejší než čip A5X předchozí generace a podává až dvojnásobný grafický výkon, aniž by tím trpěla výdrž </a:t>
            </a:r>
            <a:r>
              <a:rPr lang="cs-CZ" sz="1100" dirty="0" err="1"/>
              <a:t>baterie.I</a:t>
            </a:r>
            <a:r>
              <a:rPr lang="cs-CZ" sz="1100" dirty="0"/>
              <a:t> nejnáročnější aplikace tak běží plynule, reagují okamžitě a neskutečně realisticky.&lt;/p&gt;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100" dirty="0"/>
              <a:t>&lt;p&gt;Další informace o produktu naleznete na oficiálních stránkách &lt;a </a:t>
            </a:r>
            <a:r>
              <a:rPr lang="cs-CZ" sz="1100" dirty="0" err="1"/>
              <a:t>href</a:t>
            </a:r>
            <a:r>
              <a:rPr lang="cs-CZ" sz="1100" dirty="0"/>
              <a:t>="http://www.apple.com/cz/ipad/"&gt;společnosti Apple&lt;/a&gt;.&lt;/p&gt;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100" dirty="0"/>
              <a:t>&lt;p&gt;&lt;</a:t>
            </a:r>
            <a:r>
              <a:rPr lang="cs-CZ" sz="1100" dirty="0" err="1"/>
              <a:t>img</a:t>
            </a:r>
            <a:r>
              <a:rPr lang="cs-CZ" sz="1100" dirty="0"/>
              <a:t> </a:t>
            </a:r>
            <a:r>
              <a:rPr lang="cs-CZ" sz="1100" dirty="0" err="1"/>
              <a:t>src</a:t>
            </a:r>
            <a:r>
              <a:rPr lang="cs-CZ" sz="1100" dirty="0"/>
              <a:t>="http://upload.wikimedia.org/</a:t>
            </a:r>
            <a:r>
              <a:rPr lang="cs-CZ" sz="1100" dirty="0" err="1"/>
              <a:t>wikipedia</a:t>
            </a:r>
            <a:r>
              <a:rPr lang="cs-CZ" sz="1100" dirty="0"/>
              <a:t>/</a:t>
            </a:r>
            <a:r>
              <a:rPr lang="cs-CZ" sz="1100" dirty="0" err="1"/>
              <a:t>commons</a:t>
            </a:r>
            <a:r>
              <a:rPr lang="cs-CZ" sz="1100" dirty="0"/>
              <a:t>/</a:t>
            </a:r>
            <a:r>
              <a:rPr lang="cs-CZ" sz="1100" dirty="0" err="1"/>
              <a:t>thumb</a:t>
            </a:r>
            <a:r>
              <a:rPr lang="cs-CZ" sz="1100" dirty="0"/>
              <a:t>/6/6a/IPad-02.jpg/450px-IPad-02.jpg" </a:t>
            </a:r>
            <a:r>
              <a:rPr lang="cs-CZ" sz="1100" dirty="0" err="1"/>
              <a:t>width</a:t>
            </a:r>
            <a:r>
              <a:rPr lang="cs-CZ" sz="1100" dirty="0"/>
              <a:t>="450" </a:t>
            </a:r>
            <a:r>
              <a:rPr lang="cs-CZ" sz="1100" dirty="0" err="1"/>
              <a:t>heigth</a:t>
            </a:r>
            <a:r>
              <a:rPr lang="cs-CZ" sz="1100" dirty="0"/>
              <a:t>="600" alt="table </a:t>
            </a:r>
            <a:r>
              <a:rPr lang="cs-CZ" sz="1100" dirty="0" err="1"/>
              <a:t>iPad</a:t>
            </a:r>
            <a:r>
              <a:rPr lang="cs-CZ" sz="1100" dirty="0"/>
              <a:t>" </a:t>
            </a:r>
            <a:r>
              <a:rPr lang="cs-CZ" sz="1100" dirty="0" err="1"/>
              <a:t>title</a:t>
            </a:r>
            <a:r>
              <a:rPr lang="cs-CZ" sz="1100" dirty="0"/>
              <a:t>="table </a:t>
            </a:r>
            <a:r>
              <a:rPr lang="cs-CZ" sz="1100" dirty="0" err="1"/>
              <a:t>iPad</a:t>
            </a:r>
            <a:r>
              <a:rPr lang="cs-CZ" sz="1100" dirty="0"/>
              <a:t>" /&gt;&lt;/p&gt;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100" dirty="0"/>
              <a:t>&lt;p&gt;&lt;</a:t>
            </a:r>
            <a:r>
              <a:rPr lang="cs-CZ" sz="1100" dirty="0" err="1"/>
              <a:t>strong</a:t>
            </a:r>
            <a:r>
              <a:rPr lang="cs-CZ" sz="1100" dirty="0"/>
              <a:t>&gt;Důležité informace:&lt;/</a:t>
            </a:r>
            <a:r>
              <a:rPr lang="cs-CZ" sz="1100" dirty="0" err="1"/>
              <a:t>strong</a:t>
            </a:r>
            <a:r>
              <a:rPr lang="cs-CZ" sz="1100" dirty="0"/>
              <a:t>&gt; akční cena tohoto produktu je platná pouze do konce měsíce března*.&lt;/p&gt;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100" dirty="0"/>
              <a:t>&lt;p&gt;&lt;</a:t>
            </a:r>
            <a:r>
              <a:rPr lang="cs-CZ" sz="1100" dirty="0" err="1"/>
              <a:t>em</a:t>
            </a:r>
            <a:r>
              <a:rPr lang="cs-CZ" sz="1100" dirty="0"/>
              <a:t>&gt;* Tato nabídka je platná &lt;u&gt;pouze&lt;/u&gt; do konce daného časového období nebo do vyprodání zásob.&lt;/</a:t>
            </a:r>
            <a:r>
              <a:rPr lang="cs-CZ" sz="1100" dirty="0" err="1"/>
              <a:t>em</a:t>
            </a:r>
            <a:r>
              <a:rPr lang="cs-CZ" sz="1100" dirty="0"/>
              <a:t>&gt;&lt;/p&gt;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100" dirty="0"/>
              <a:t>&lt;/body&gt;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100" dirty="0"/>
              <a:t>&lt;/</a:t>
            </a:r>
            <a:r>
              <a:rPr lang="cs-CZ" sz="1100" dirty="0" err="1"/>
              <a:t>html</a:t>
            </a:r>
            <a:r>
              <a:rPr lang="cs-CZ" sz="1100" dirty="0"/>
              <a:t>&gt;</a:t>
            </a:r>
            <a:endParaRPr lang="cs-CZ" sz="1100" dirty="0" smtClean="0"/>
          </a:p>
        </p:txBody>
      </p:sp>
    </p:spTree>
    <p:extLst>
      <p:ext uri="{BB962C8B-B14F-4D97-AF65-F5344CB8AC3E}">
        <p14:creationId xmlns:p14="http://schemas.microsoft.com/office/powerpoint/2010/main" val="163874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Náhled naší www stránky</a:t>
            </a:r>
            <a:endParaRPr lang="cs-CZ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7540" y="1340768"/>
            <a:ext cx="3070952" cy="53285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851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1744</TotalTime>
  <Words>546</Words>
  <Application>Microsoft Office PowerPoint</Application>
  <PresentationFormat>Předvádění na obrazovce (4:3)</PresentationFormat>
  <Paragraphs>83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Arial</vt:lpstr>
      <vt:lpstr>Calibri</vt:lpstr>
      <vt:lpstr>Motiv systému Office</vt:lpstr>
      <vt:lpstr>HTML stránka – vložení obrázku</vt:lpstr>
      <vt:lpstr>Obrázek v HTML stránce</vt:lpstr>
      <vt:lpstr>Soubor jako obrázek v HTML stránce</vt:lpstr>
      <vt:lpstr>Název souboru s obrázkem  v HTML stránce</vt:lpstr>
      <vt:lpstr>Vložení obrázku do HTML stránky</vt:lpstr>
      <vt:lpstr>HTML značka pro vložení obrázku</vt:lpstr>
      <vt:lpstr>Parametry HTML značky img</vt:lpstr>
      <vt:lpstr>HTML kód naší stránky</vt:lpstr>
      <vt:lpstr>Náhled naší www stránky</vt:lpstr>
      <vt:lpstr>DALŠÍ ČTENÍ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Mikláš, Michal</cp:lastModifiedBy>
  <cp:revision>293</cp:revision>
  <dcterms:created xsi:type="dcterms:W3CDTF">2012-06-18T15:15:37Z</dcterms:created>
  <dcterms:modified xsi:type="dcterms:W3CDTF">2014-01-24T08:38:04Z</dcterms:modified>
</cp:coreProperties>
</file>