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5" r:id="rId5"/>
    <p:sldId id="271" r:id="rId6"/>
    <p:sldId id="273" r:id="rId7"/>
    <p:sldId id="272" r:id="rId8"/>
    <p:sldId id="27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15.7.2013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dirty="0"/>
              <a:t>Rozdělení hudební vědy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000584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Komunikace hudebního umění se znakovými 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 listopadu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ročník čtyřletého gymnázia, 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5.</a:t>
                      </a:r>
                      <a:r>
                        <a:rPr lang="cs-CZ" baseline="0" dirty="0" smtClean="0"/>
                        <a:t>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 s částmi hudební vědy, jejím rozdělením a součástmi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Procházíme jednotlivé snímky a odpovídáme na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Ing. Karel Dvořáček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VY_32_INOVACE_36_EDVO02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Hudební věda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Teoretické úvahy o hudbě se datují od starověku. Původní tradované praktiky (usus) byly povýšeny na umění (</a:t>
            </a:r>
            <a:r>
              <a:rPr lang="cs-CZ" dirty="0" err="1" smtClean="0"/>
              <a:t>ars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Základní dělení:</a:t>
            </a:r>
          </a:p>
          <a:p>
            <a:pPr lvl="1"/>
            <a:r>
              <a:rPr lang="cs-CZ" dirty="0" smtClean="0"/>
              <a:t>Historická část </a:t>
            </a:r>
          </a:p>
          <a:p>
            <a:pPr lvl="1"/>
            <a:r>
              <a:rPr lang="cs-CZ" dirty="0" smtClean="0"/>
              <a:t>Systematická část</a:t>
            </a:r>
          </a:p>
          <a:p>
            <a:pPr lvl="1"/>
            <a:r>
              <a:rPr lang="cs-CZ" dirty="0" smtClean="0"/>
              <a:t>Pomocné a příbuzné vědy</a:t>
            </a:r>
          </a:p>
          <a:p>
            <a:pPr marL="457200" lvl="1" indent="0">
              <a:buNone/>
            </a:pPr>
            <a:r>
              <a:rPr lang="cs-CZ" dirty="0" smtClean="0"/>
              <a:t>Hudební vědu je možno studovat na školách univerzitního typu, většinou na katedrách hudebních věd.</a:t>
            </a:r>
          </a:p>
        </p:txBody>
      </p:sp>
    </p:spTree>
    <p:extLst>
      <p:ext uri="{BB962C8B-B14F-4D97-AF65-F5344CB8AC3E}">
        <p14:creationId xmlns:p14="http://schemas.microsoft.com/office/powerpoint/2010/main" val="20651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Historická část hudební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Hudební </a:t>
            </a:r>
            <a:r>
              <a:rPr lang="cs-CZ" b="1" dirty="0" smtClean="0"/>
              <a:t>historiografie</a:t>
            </a:r>
            <a:r>
              <a:rPr lang="cs-CZ" dirty="0" smtClean="0"/>
              <a:t>: dějiny hudby od počátků do současnosti,  dělení z hlediska </a:t>
            </a:r>
          </a:p>
          <a:p>
            <a:pPr lvl="1"/>
            <a:r>
              <a:rPr lang="cs-CZ" sz="3400" dirty="0" smtClean="0"/>
              <a:t>historických epoch a stylů</a:t>
            </a:r>
          </a:p>
          <a:p>
            <a:pPr lvl="1"/>
            <a:r>
              <a:rPr lang="cs-CZ" sz="3400" dirty="0" smtClean="0"/>
              <a:t>národů, zemí, regionů</a:t>
            </a:r>
          </a:p>
          <a:p>
            <a:pPr lvl="1"/>
            <a:r>
              <a:rPr lang="cs-CZ" sz="3400" dirty="0" smtClean="0"/>
              <a:t>skladatelských škol a směrů, osobností</a:t>
            </a:r>
          </a:p>
          <a:p>
            <a:pPr lvl="1"/>
            <a:r>
              <a:rPr lang="cs-CZ" sz="3400" dirty="0" smtClean="0"/>
              <a:t>hudebního myšlení a nazírání, atd.</a:t>
            </a:r>
          </a:p>
          <a:p>
            <a:pPr marL="514350" indent="-457200"/>
            <a:r>
              <a:rPr lang="cs-CZ" dirty="0" smtClean="0"/>
              <a:t>Hudební </a:t>
            </a:r>
            <a:r>
              <a:rPr lang="cs-CZ" b="1" dirty="0" smtClean="0"/>
              <a:t>paleografie</a:t>
            </a:r>
            <a:r>
              <a:rPr lang="cs-CZ" dirty="0" smtClean="0"/>
              <a:t>: nauka o hudební notaci.</a:t>
            </a:r>
          </a:p>
          <a:p>
            <a:pPr marL="514350" indent="-457200"/>
            <a:r>
              <a:rPr lang="cs-CZ" dirty="0" smtClean="0"/>
              <a:t>Hudební </a:t>
            </a:r>
            <a:r>
              <a:rPr lang="cs-CZ" b="1" dirty="0" smtClean="0"/>
              <a:t>ikonografie</a:t>
            </a:r>
            <a:r>
              <a:rPr lang="cs-CZ" dirty="0" smtClean="0"/>
              <a:t>: vyhledává vyobrazení hudebních nástrojů, provozování hudby.</a:t>
            </a:r>
          </a:p>
          <a:p>
            <a:pPr marL="514350" indent="-457200"/>
            <a:r>
              <a:rPr lang="cs-CZ" dirty="0" smtClean="0"/>
              <a:t>Pomocné vědy: historie, archivnictví, literární věda, teologie, religionistika, dějiny umění, teatrologie.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471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Uveďte hudební epochy podle dějinného </a:t>
            </a:r>
            <a:r>
              <a:rPr lang="cs-CZ" dirty="0" smtClean="0"/>
              <a:t>vývoje</a:t>
            </a:r>
          </a:p>
          <a:p>
            <a:pPr lvl="1"/>
            <a:r>
              <a:rPr lang="cs-CZ" dirty="0"/>
              <a:t>hudební epochy: renesance, baroko, klasicismus, romantismus, impresionismus</a:t>
            </a:r>
            <a:r>
              <a:rPr lang="cs-CZ" dirty="0" smtClean="0"/>
              <a:t>,...</a:t>
            </a:r>
            <a:endParaRPr lang="cs-CZ" dirty="0"/>
          </a:p>
          <a:p>
            <a:r>
              <a:rPr lang="cs-CZ" dirty="0" smtClean="0"/>
              <a:t>Uveďte </a:t>
            </a:r>
            <a:r>
              <a:rPr lang="cs-CZ" dirty="0"/>
              <a:t>nějaký obraz s hudební tématikou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egyptské hudebnice, </a:t>
            </a:r>
            <a:r>
              <a:rPr lang="cs-CZ" dirty="0" err="1"/>
              <a:t>Caravaggio</a:t>
            </a:r>
            <a:r>
              <a:rPr lang="cs-CZ" dirty="0"/>
              <a:t> – </a:t>
            </a:r>
            <a:r>
              <a:rPr lang="cs-CZ" dirty="0" err="1"/>
              <a:t>Cupid</a:t>
            </a:r>
            <a:r>
              <a:rPr lang="cs-CZ" dirty="0"/>
              <a:t>, gentský oltář, Picasso – Kytara, láhev a miska</a:t>
            </a:r>
            <a:r>
              <a:rPr lang="cs-CZ" dirty="0" smtClean="0"/>
              <a:t>,...</a:t>
            </a:r>
          </a:p>
          <a:p>
            <a:r>
              <a:rPr lang="cs-CZ" dirty="0" smtClean="0"/>
              <a:t>Uveďte konkrétně, jak souvisí uvedené pomocné vědy s hudební vědou.</a:t>
            </a:r>
          </a:p>
          <a:p>
            <a:pPr lvl="1"/>
            <a:r>
              <a:rPr lang="cs-CZ" dirty="0" smtClean="0"/>
              <a:t>např.: teatrolog zkoumá dobovou hudbu, která doprovázela divadelní hry...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78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Systematická část hudební vědy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Pokuste se určit obsah následujících pojmů:</a:t>
            </a:r>
          </a:p>
          <a:p>
            <a:r>
              <a:rPr lang="cs-CZ" dirty="0" smtClean="0"/>
              <a:t>Hudební teorie </a:t>
            </a:r>
          </a:p>
          <a:p>
            <a:pPr lvl="1"/>
            <a:r>
              <a:rPr lang="cs-CZ" dirty="0" smtClean="0"/>
              <a:t>kontrapunkt, harmonie, nauka o hudebních formách</a:t>
            </a:r>
          </a:p>
          <a:p>
            <a:r>
              <a:rPr lang="cs-CZ" dirty="0" smtClean="0"/>
              <a:t>Hudební akustika </a:t>
            </a:r>
          </a:p>
          <a:p>
            <a:pPr lvl="1"/>
            <a:r>
              <a:rPr lang="cs-CZ" dirty="0" smtClean="0"/>
              <a:t>fyzikální základy hudby, nástrojů, prostoru, </a:t>
            </a:r>
          </a:p>
          <a:p>
            <a:pPr lvl="1"/>
            <a:r>
              <a:rPr lang="cs-CZ" dirty="0" smtClean="0"/>
              <a:t>elektroakustika, záznam, přenos a reprodukce, hudební produkce</a:t>
            </a:r>
          </a:p>
          <a:p>
            <a:r>
              <a:rPr lang="cs-CZ" dirty="0" smtClean="0"/>
              <a:t>Organologie </a:t>
            </a:r>
          </a:p>
          <a:p>
            <a:pPr lvl="1"/>
            <a:r>
              <a:rPr lang="cs-CZ" dirty="0" smtClean="0"/>
              <a:t>nauka o hudebních nástrojích, vývoji, stavbě, ladění</a:t>
            </a:r>
          </a:p>
          <a:p>
            <a:r>
              <a:rPr lang="cs-CZ" dirty="0" smtClean="0"/>
              <a:t>Hudební estetika </a:t>
            </a:r>
          </a:p>
          <a:p>
            <a:pPr lvl="1"/>
            <a:r>
              <a:rPr lang="cs-CZ" dirty="0" smtClean="0"/>
              <a:t>řeší otázky krásy v hudbě, význam umění</a:t>
            </a:r>
          </a:p>
          <a:p>
            <a:r>
              <a:rPr lang="cs-CZ" dirty="0" smtClean="0"/>
              <a:t>Hudební fyziologie </a:t>
            </a:r>
          </a:p>
          <a:p>
            <a:pPr lvl="1"/>
            <a:r>
              <a:rPr lang="cs-CZ" dirty="0" smtClean="0"/>
              <a:t>stavba a funkce lidského hlasu a sluchu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07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Hudební psychologie </a:t>
            </a:r>
            <a:endParaRPr lang="cs-CZ" dirty="0" smtClean="0"/>
          </a:p>
          <a:p>
            <a:pPr lvl="1"/>
            <a:r>
              <a:rPr lang="cs-CZ" dirty="0" smtClean="0"/>
              <a:t>zkoumá </a:t>
            </a:r>
            <a:r>
              <a:rPr lang="cs-CZ" dirty="0"/>
              <a:t>psychologické působení hudby, otázky nadání</a:t>
            </a:r>
          </a:p>
          <a:p>
            <a:r>
              <a:rPr lang="cs-CZ" dirty="0" smtClean="0"/>
              <a:t>Hudební </a:t>
            </a:r>
            <a:r>
              <a:rPr lang="cs-CZ" dirty="0"/>
              <a:t>pedagogika </a:t>
            </a:r>
            <a:endParaRPr lang="cs-CZ" dirty="0" smtClean="0"/>
          </a:p>
          <a:p>
            <a:pPr lvl="1"/>
            <a:r>
              <a:rPr lang="cs-CZ" dirty="0" smtClean="0"/>
              <a:t>cíle </a:t>
            </a:r>
            <a:r>
              <a:rPr lang="cs-CZ" dirty="0"/>
              <a:t>a metody hudební výchovy na všech stupních</a:t>
            </a:r>
          </a:p>
          <a:p>
            <a:r>
              <a:rPr lang="cs-CZ" dirty="0"/>
              <a:t>Etnomuzikologie a folkloristika </a:t>
            </a:r>
            <a:endParaRPr lang="cs-CZ" dirty="0" smtClean="0"/>
          </a:p>
          <a:p>
            <a:pPr lvl="1"/>
            <a:r>
              <a:rPr lang="cs-CZ" dirty="0" smtClean="0"/>
              <a:t>zkoumá </a:t>
            </a:r>
            <a:r>
              <a:rPr lang="cs-CZ" dirty="0"/>
              <a:t>lidovou hudbu národů, menšin a kultur</a:t>
            </a:r>
          </a:p>
          <a:p>
            <a:r>
              <a:rPr lang="cs-CZ" dirty="0"/>
              <a:t>Hudební sociologie </a:t>
            </a:r>
            <a:endParaRPr lang="cs-CZ" dirty="0" smtClean="0"/>
          </a:p>
          <a:p>
            <a:pPr lvl="1"/>
            <a:r>
              <a:rPr lang="cs-CZ" dirty="0" smtClean="0"/>
              <a:t>zkoumá </a:t>
            </a:r>
            <a:r>
              <a:rPr lang="cs-CZ" dirty="0"/>
              <a:t>hudbu jako sociální jev, vyrůstající ze spol. podmínek  a zpětně ji ovlivňující</a:t>
            </a:r>
          </a:p>
          <a:p>
            <a:r>
              <a:rPr lang="cs-CZ" dirty="0"/>
              <a:t>Pomocné vědy: jazykovědy, fyzika, biologie, medicína, psychologie, pedagogika, estetika, filosofie, sociologie, etnologie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050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Vyhledejte vysoké školy v ČR, kde se studuje hudební věda.</a:t>
            </a:r>
          </a:p>
          <a:p>
            <a:pPr lvl="1"/>
            <a:r>
              <a:rPr lang="cs-CZ" dirty="0" smtClean="0"/>
              <a:t>Karlova </a:t>
            </a:r>
            <a:r>
              <a:rPr lang="cs-CZ" dirty="0"/>
              <a:t>univerzita, Masarykova univerzita, Univerzita Palackého</a:t>
            </a:r>
            <a:r>
              <a:rPr lang="cs-CZ" dirty="0" smtClean="0"/>
              <a:t>,...</a:t>
            </a:r>
          </a:p>
          <a:p>
            <a:r>
              <a:rPr lang="cs-CZ" dirty="0" smtClean="0"/>
              <a:t>Vyjmenujte folklórní soubory, působící ve Zlíně a okolí.</a:t>
            </a:r>
          </a:p>
          <a:p>
            <a:pPr lvl="1"/>
            <a:r>
              <a:rPr lang="cs-CZ" dirty="0" smtClean="0"/>
              <a:t>Kašava</a:t>
            </a:r>
            <a:r>
              <a:rPr lang="cs-CZ" dirty="0"/>
              <a:t>, </a:t>
            </a:r>
            <a:r>
              <a:rPr lang="cs-CZ" dirty="0" err="1"/>
              <a:t>Vonica</a:t>
            </a:r>
            <a:r>
              <a:rPr lang="cs-CZ" dirty="0"/>
              <a:t>, Bartošův soubor,...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48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ČARNUŠÁK, </a:t>
            </a:r>
            <a:r>
              <a:rPr lang="cs-CZ" dirty="0" err="1"/>
              <a:t>Gracian</a:t>
            </a:r>
            <a:r>
              <a:rPr lang="cs-CZ" dirty="0"/>
              <a:t>. Dějiny evropské hudby. Praha - Bratislava: </a:t>
            </a:r>
            <a:r>
              <a:rPr lang="cs-CZ" dirty="0" err="1"/>
              <a:t>Panton</a:t>
            </a:r>
            <a:r>
              <a:rPr lang="cs-CZ" dirty="0"/>
              <a:t>, </a:t>
            </a:r>
            <a:r>
              <a:rPr lang="cs-CZ" dirty="0" smtClean="0"/>
              <a:t>1964.</a:t>
            </a:r>
            <a:endParaRPr lang="cs-CZ" dirty="0"/>
          </a:p>
          <a:p>
            <a:pPr marL="0" indent="0">
              <a:buNone/>
            </a:pPr>
            <a:r>
              <a:rPr lang="cs-CZ" dirty="0" err="1" smtClean="0"/>
              <a:t>Michels</a:t>
            </a:r>
            <a:r>
              <a:rPr lang="cs-CZ" dirty="0" smtClean="0"/>
              <a:t>, Ulrich. Encyklopedický atlas hudby.</a:t>
            </a:r>
          </a:p>
          <a:p>
            <a:pPr marL="0" indent="0">
              <a:buNone/>
            </a:pPr>
            <a:r>
              <a:rPr lang="cs-CZ" dirty="0" smtClean="0"/>
              <a:t>Praha: Nakladatelství Lidové noviny, 2000, </a:t>
            </a:r>
          </a:p>
          <a:p>
            <a:pPr marL="0" indent="0">
              <a:buNone/>
            </a:pPr>
            <a:r>
              <a:rPr lang="cs-CZ" smtClean="0"/>
              <a:t>ISBN 80-7106-238-3.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16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485</Words>
  <Application>Microsoft Office PowerPoint</Application>
  <PresentationFormat>Předvádění na obrazovce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Rozdělení hudební vědy</vt:lpstr>
      <vt:lpstr>Hudební věda</vt:lpstr>
      <vt:lpstr>Historická část hudební vědy</vt:lpstr>
      <vt:lpstr>Otázky a úkoly</vt:lpstr>
      <vt:lpstr>Systematická část hudební vědy</vt:lpstr>
      <vt:lpstr>Prezentace aplikace PowerPoint</vt:lpstr>
      <vt:lpstr>Otázky a úkoly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Karel</cp:lastModifiedBy>
  <cp:revision>62</cp:revision>
  <dcterms:created xsi:type="dcterms:W3CDTF">2012-06-18T15:15:37Z</dcterms:created>
  <dcterms:modified xsi:type="dcterms:W3CDTF">2013-07-15T13:44:41Z</dcterms:modified>
</cp:coreProperties>
</file>