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57" r:id="rId4"/>
    <p:sldId id="258" r:id="rId5"/>
    <p:sldId id="259" r:id="rId6"/>
    <p:sldId id="260" r:id="rId7"/>
    <p:sldId id="264" r:id="rId8"/>
    <p:sldId id="266" r:id="rId9"/>
    <p:sldId id="269" r:id="rId10"/>
    <p:sldId id="270" r:id="rId11"/>
    <p:sldId id="271" r:id="rId12"/>
    <p:sldId id="272" r:id="rId13"/>
    <p:sldId id="274" r:id="rId14"/>
    <p:sldId id="276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Wolfgang Amadeus Mozart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34165462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Komunikace hudebního umění</a:t>
                      </a:r>
                      <a:r>
                        <a:rPr lang="cs-CZ" baseline="0" dirty="0" smtClean="0"/>
                        <a:t> se znakovými systémy uměleckých a společenskovědních oborů</a:t>
                      </a:r>
                      <a:endParaRPr lang="cs-CZ" dirty="0" smtClean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11. 2. 2013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Život</a:t>
                      </a:r>
                      <a:r>
                        <a:rPr lang="cs-CZ" baseline="0" dirty="0" smtClean="0"/>
                        <a:t> a dílo W. A. Mozarta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</a:t>
                      </a:r>
                      <a:r>
                        <a:rPr lang="cs-CZ" baseline="0" dirty="0" smtClean="0"/>
                        <a:t> prezentaci po stranu 12, samostatná práce na straně 13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</a:t>
                      </a:r>
                      <a:r>
                        <a:rPr lang="cs-CZ" smtClean="0"/>
                        <a:t>Martina Hniličková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VY_32_INOVACE_36_EHNI20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Dílo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cs-CZ" dirty="0" smtClean="0"/>
              <a:t>	mše, oratoria, kantáty:</a:t>
            </a:r>
          </a:p>
          <a:p>
            <a:pPr>
              <a:buNone/>
            </a:pPr>
            <a:r>
              <a:rPr lang="cs-CZ" dirty="0" smtClean="0"/>
              <a:t>	Korunovační mše</a:t>
            </a:r>
          </a:p>
          <a:p>
            <a:pPr>
              <a:buNone/>
            </a:pPr>
            <a:r>
              <a:rPr lang="cs-CZ" dirty="0" smtClean="0"/>
              <a:t>	Requiem (Zádušní mše)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b) instrumentální skladby</a:t>
            </a:r>
          </a:p>
          <a:p>
            <a:pPr lvl="0">
              <a:buNone/>
            </a:pPr>
            <a:r>
              <a:rPr lang="cs-CZ" dirty="0" smtClean="0"/>
              <a:t>	komorní skladby:</a:t>
            </a:r>
          </a:p>
          <a:p>
            <a:pPr>
              <a:buNone/>
            </a:pPr>
            <a:r>
              <a:rPr lang="cs-CZ" dirty="0" smtClean="0"/>
              <a:t>	smyčcové kvartety, kvintety, dueta, tria, serenády (např. Malá noční hudba)</a:t>
            </a:r>
          </a:p>
          <a:p>
            <a:pPr lvl="0"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Dílo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cs-CZ" dirty="0" smtClean="0"/>
              <a:t>	koncerty:	</a:t>
            </a:r>
          </a:p>
          <a:p>
            <a:pPr>
              <a:buNone/>
            </a:pPr>
            <a:r>
              <a:rPr lang="cs-CZ" dirty="0" smtClean="0"/>
              <a:t>	pro klavír, housle, lesní roh, klarinet, flétnu, hoboj, fagot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 lvl="0">
              <a:buNone/>
            </a:pPr>
            <a:r>
              <a:rPr lang="cs-CZ" dirty="0" smtClean="0"/>
              <a:t>	sonáty:	</a:t>
            </a:r>
          </a:p>
          <a:p>
            <a:pPr lvl="0">
              <a:buNone/>
            </a:pPr>
            <a:r>
              <a:rPr lang="cs-CZ" dirty="0" smtClean="0"/>
              <a:t>	pro klavír, housle, cembalo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Dílo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cs-CZ" dirty="0" smtClean="0"/>
              <a:t>	symfonie:</a:t>
            </a:r>
          </a:p>
          <a:p>
            <a:pPr>
              <a:buNone/>
            </a:pPr>
            <a:r>
              <a:rPr lang="cs-CZ" dirty="0" smtClean="0"/>
              <a:t>	č. 31 Pařížská D dur</a:t>
            </a:r>
          </a:p>
          <a:p>
            <a:pPr>
              <a:buNone/>
            </a:pPr>
            <a:r>
              <a:rPr lang="cs-CZ" dirty="0" smtClean="0"/>
              <a:t>	č. 35 Haffnerova D dur</a:t>
            </a:r>
          </a:p>
          <a:p>
            <a:pPr>
              <a:buNone/>
            </a:pPr>
            <a:r>
              <a:rPr lang="cs-CZ" dirty="0" smtClean="0"/>
              <a:t>	č. 38 Pražská D dur</a:t>
            </a:r>
          </a:p>
          <a:p>
            <a:pPr>
              <a:buNone/>
            </a:pPr>
            <a:r>
              <a:rPr lang="cs-CZ" dirty="0" smtClean="0"/>
              <a:t>	č. 40 g moll</a:t>
            </a:r>
          </a:p>
          <a:p>
            <a:pPr>
              <a:buNone/>
            </a:pPr>
            <a:r>
              <a:rPr lang="cs-CZ" dirty="0" smtClean="0"/>
              <a:t>	č. 41 Jupiter C dur</a:t>
            </a:r>
          </a:p>
          <a:p>
            <a:pPr>
              <a:buNone/>
            </a:pPr>
            <a:r>
              <a:rPr lang="cs-CZ" dirty="0" smtClean="0"/>
              <a:t>	složil cca 630 děl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smtClean="0"/>
              <a:t>Odpověz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W. A.  Mozart byl předním představitelem kterého hudebního slohu?</a:t>
            </a:r>
          </a:p>
          <a:p>
            <a:r>
              <a:rPr lang="cs-CZ" dirty="0" smtClean="0"/>
              <a:t>Ve kterém městě se narodil?</a:t>
            </a:r>
          </a:p>
          <a:p>
            <a:r>
              <a:rPr lang="cs-CZ" dirty="0" smtClean="0"/>
              <a:t>Kterou operu složil v Praze?</a:t>
            </a:r>
          </a:p>
          <a:p>
            <a:r>
              <a:rPr lang="cs-CZ" dirty="0" smtClean="0"/>
              <a:t>Vyjmenuj  nejvýznamnější díla.</a:t>
            </a:r>
          </a:p>
          <a:p>
            <a:r>
              <a:rPr lang="cs-CZ" dirty="0" smtClean="0"/>
              <a:t>Kdo natočil film o Mozartovi a jak se film jmenuje?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Použitá literatura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Šišková, I.:Dějiny hudby IV. -  Klasicismus. Praha: </a:t>
            </a:r>
            <a:r>
              <a:rPr lang="cs-CZ" dirty="0" err="1" smtClean="0"/>
              <a:t>Ikar</a:t>
            </a:r>
            <a:r>
              <a:rPr lang="cs-CZ" dirty="0" smtClean="0"/>
              <a:t>, 2012. </a:t>
            </a:r>
            <a:r>
              <a:rPr lang="cs-CZ" smtClean="0"/>
              <a:t>ISBN 978-80-249-1977-5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samolepkynazed.org/_img/dekorace/ostatni/motiv_noty.pn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979712" y="1772816"/>
            <a:ext cx="5334000" cy="46101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72400" cy="1470025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Wolfgang Amadeus </a:t>
            </a:r>
            <a:r>
              <a:rPr lang="cs-CZ" b="1" dirty="0" smtClean="0"/>
              <a:t>Mozart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5445224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1756 Salzburg – 1791 Vídeň</a:t>
            </a: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supermusic.sk/obrazky/41704_wolfgang-amadeus-moz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420888"/>
            <a:ext cx="2808312" cy="30180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Wolfgang Amadeus Mozart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spolu s </a:t>
            </a:r>
            <a:r>
              <a:rPr lang="cs-CZ" dirty="0" err="1"/>
              <a:t>Josephem</a:t>
            </a:r>
            <a:r>
              <a:rPr lang="cs-CZ" dirty="0"/>
              <a:t> </a:t>
            </a:r>
            <a:r>
              <a:rPr lang="cs-CZ" dirty="0" smtClean="0"/>
              <a:t>Haydnem a </a:t>
            </a:r>
            <a:r>
              <a:rPr lang="cs-CZ" dirty="0" err="1"/>
              <a:t>Ludwigem</a:t>
            </a:r>
            <a:r>
              <a:rPr lang="cs-CZ" dirty="0"/>
              <a:t> van Beethovenem hlavní představitelé hudebního klasicismu </a:t>
            </a:r>
            <a:r>
              <a:rPr lang="cs-CZ" dirty="0" smtClean="0"/>
              <a:t>- tzv</a:t>
            </a:r>
            <a:r>
              <a:rPr lang="cs-CZ" dirty="0"/>
              <a:t>. 1. </a:t>
            </a:r>
            <a:r>
              <a:rPr lang="cs-CZ" b="1" dirty="0"/>
              <a:t>vídeňská </a:t>
            </a:r>
            <a:r>
              <a:rPr lang="cs-CZ" b="1" dirty="0" smtClean="0"/>
              <a:t>škola</a:t>
            </a:r>
          </a:p>
          <a:p>
            <a:r>
              <a:rPr lang="cs-CZ" dirty="0"/>
              <a:t>skladatel a klavírní virtuos, hudební genius</a:t>
            </a:r>
          </a:p>
          <a:p>
            <a:endParaRPr lang="cs-CZ" b="1" dirty="0" smtClean="0"/>
          </a:p>
          <a:p>
            <a:endParaRPr lang="cs-CZ" b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Život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narodil se v Salzburgu (dnes mozartovský kult ve městě)</a:t>
            </a:r>
          </a:p>
          <a:p>
            <a:pPr lvl="0"/>
            <a:r>
              <a:rPr lang="cs-CZ" dirty="0"/>
              <a:t>vyrůstal v hudební rodině (otec Leopold skladatel)</a:t>
            </a:r>
          </a:p>
          <a:p>
            <a:pPr lvl="0"/>
            <a:r>
              <a:rPr lang="cs-CZ" dirty="0"/>
              <a:t>hrál výborně na housle a klavír </a:t>
            </a:r>
          </a:p>
          <a:p>
            <a:pPr lvl="0"/>
            <a:r>
              <a:rPr lang="cs-CZ" dirty="0"/>
              <a:t>v dětství cestoval a koncertoval se sestrou po celé Evropě</a:t>
            </a:r>
          </a:p>
          <a:p>
            <a:pPr lvl="0"/>
            <a:r>
              <a:rPr lang="cs-CZ" dirty="0"/>
              <a:t>skládal od 5 let, v 11 letech </a:t>
            </a:r>
            <a:r>
              <a:rPr lang="cs-CZ" dirty="0" smtClean="0"/>
              <a:t>složil 1</a:t>
            </a:r>
            <a:r>
              <a:rPr lang="cs-CZ" dirty="0"/>
              <a:t>. operu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Život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působil jako dvorní skladatel v Salzburgu u arcibiskupa</a:t>
            </a:r>
          </a:p>
          <a:p>
            <a:pPr lvl="0"/>
            <a:r>
              <a:rPr lang="cs-CZ" dirty="0" smtClean="0"/>
              <a:t>1779 odchod do Vídně - u dvora Josefa II. a Leopolda II., pak na volné noze jako skladatel</a:t>
            </a:r>
          </a:p>
          <a:p>
            <a:pPr lvl="0"/>
            <a:r>
              <a:rPr lang="cs-CZ" dirty="0" smtClean="0"/>
              <a:t>1782 oženil se s dcerou své bytné – Konstancií Weberovou, s ní měl 2 syny</a:t>
            </a:r>
          </a:p>
          <a:p>
            <a:r>
              <a:rPr lang="cs-CZ" dirty="0" smtClean="0"/>
              <a:t>umírá v 35 letech, pohřben do společného hrobu</a:t>
            </a:r>
            <a:endParaRPr lang="cs-CZ" b="1" dirty="0" smtClean="0"/>
          </a:p>
          <a:p>
            <a:endParaRPr lang="cs-CZ" b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Zajímavosti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přestože nebyl příliš pohledný, ve společnosti byl velmi oblíben </a:t>
            </a:r>
          </a:p>
          <a:p>
            <a:pPr lvl="0"/>
            <a:r>
              <a:rPr lang="cs-CZ" dirty="0"/>
              <a:t>vedle hudby byl vášnivým hráčem kulečníku, karet a tanečníkem</a:t>
            </a:r>
          </a:p>
          <a:p>
            <a:pPr lvl="0"/>
            <a:r>
              <a:rPr lang="cs-CZ" dirty="0"/>
              <a:t>měl fenomenální hudební paměť (skladbu si zapamatoval na </a:t>
            </a:r>
            <a:r>
              <a:rPr lang="cs-CZ" dirty="0" smtClean="0"/>
              <a:t>1. </a:t>
            </a:r>
            <a:r>
              <a:rPr lang="cs-CZ" dirty="0"/>
              <a:t>poslech a interpretoval ji)</a:t>
            </a:r>
          </a:p>
          <a:p>
            <a:pPr lvl="0"/>
            <a:r>
              <a:rPr lang="cs-CZ" dirty="0"/>
              <a:t>plynně hovořil několika světovými </a:t>
            </a:r>
            <a:r>
              <a:rPr lang="cs-CZ" dirty="0" smtClean="0"/>
              <a:t>jazyky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Zajímavosti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kdyby se jeho dílo hrálo v kuse, trvalo by to 9 dní a nocí (220 hodin)</a:t>
            </a:r>
          </a:p>
          <a:p>
            <a:pPr lvl="0"/>
            <a:r>
              <a:rPr lang="cs-CZ" dirty="0" smtClean="0"/>
              <a:t>o jeho životě byl natočený film Amadeus od režiséra Miloše Formana podle scénáře P. </a:t>
            </a:r>
            <a:r>
              <a:rPr lang="cs-CZ" dirty="0" err="1" smtClean="0"/>
              <a:t>Shaffera</a:t>
            </a:r>
            <a:r>
              <a:rPr lang="cs-CZ" dirty="0" smtClean="0"/>
              <a:t> (umělecká nadsázka o nenávisti Antonia </a:t>
            </a:r>
            <a:r>
              <a:rPr lang="cs-CZ" dirty="0" err="1" smtClean="0"/>
              <a:t>Salieriho</a:t>
            </a:r>
            <a:r>
              <a:rPr lang="cs-CZ" dirty="0" smtClean="0"/>
              <a:t> k Mozartovi), získal 8 Oscarů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Mozart v českých zemích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1767 Brno, Olomouc (utíkali z Vídně před 					   epidemií neštovic)</a:t>
            </a:r>
          </a:p>
          <a:p>
            <a:pPr lvl="0"/>
            <a:r>
              <a:rPr lang="cs-CZ" dirty="0" smtClean="0"/>
              <a:t>1787 Praha – velký úspěch, světová premiéra opery Don Giovanni, bydlel na Bertramce u českého skladatele Františka Xavera Duška, skládal árie pro jeho krásnou ženu – Josefínu Duškovou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Dílo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cs-CZ" dirty="0" smtClean="0"/>
              <a:t>	a) vokální skladby</a:t>
            </a:r>
          </a:p>
          <a:p>
            <a:pPr lvl="0">
              <a:buNone/>
            </a:pPr>
            <a:r>
              <a:rPr lang="cs-CZ" dirty="0" smtClean="0"/>
              <a:t>	opery:	</a:t>
            </a:r>
          </a:p>
          <a:p>
            <a:pPr lvl="0">
              <a:buNone/>
            </a:pPr>
            <a:r>
              <a:rPr lang="cs-CZ" dirty="0" smtClean="0"/>
              <a:t>	Únos ze serailu</a:t>
            </a:r>
          </a:p>
          <a:p>
            <a:pPr>
              <a:buNone/>
            </a:pPr>
            <a:r>
              <a:rPr lang="cs-CZ" dirty="0" smtClean="0"/>
              <a:t>	Figarova svatba</a:t>
            </a:r>
          </a:p>
          <a:p>
            <a:pPr>
              <a:buNone/>
            </a:pPr>
            <a:r>
              <a:rPr lang="cs-CZ" dirty="0" smtClean="0"/>
              <a:t>	Don Giovanni</a:t>
            </a:r>
          </a:p>
          <a:p>
            <a:pPr>
              <a:buNone/>
            </a:pPr>
            <a:r>
              <a:rPr lang="cs-CZ" dirty="0" smtClean="0"/>
              <a:t>	La Clemenza di Tito</a:t>
            </a:r>
          </a:p>
          <a:p>
            <a:pPr>
              <a:buNone/>
            </a:pPr>
            <a:r>
              <a:rPr lang="cs-CZ" dirty="0" smtClean="0"/>
              <a:t>	Kouzelná flétna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200</Words>
  <Application>Microsoft Office PowerPoint</Application>
  <PresentationFormat>Předvádění na obrazovce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Wolfgang Amadeus Mozart</vt:lpstr>
      <vt:lpstr>Wolfgang Amadeus Mozart</vt:lpstr>
      <vt:lpstr>Wolfgang Amadeus Mozart</vt:lpstr>
      <vt:lpstr>Život</vt:lpstr>
      <vt:lpstr>Život</vt:lpstr>
      <vt:lpstr>Zajímavosti</vt:lpstr>
      <vt:lpstr>Zajímavosti</vt:lpstr>
      <vt:lpstr>Mozart v českých zemích</vt:lpstr>
      <vt:lpstr>Dílo</vt:lpstr>
      <vt:lpstr>Dílo</vt:lpstr>
      <vt:lpstr>Dílo</vt:lpstr>
      <vt:lpstr>Dílo</vt:lpstr>
      <vt:lpstr>Odpověz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Wolfgang Amadeus Mozart</dc:title>
  <dc:creator>Martina</dc:creator>
  <cp:lastModifiedBy>Martina</cp:lastModifiedBy>
  <cp:revision>47</cp:revision>
  <dcterms:created xsi:type="dcterms:W3CDTF">2012-11-10T09:15:49Z</dcterms:created>
  <dcterms:modified xsi:type="dcterms:W3CDTF">2013-04-03T15:05:17Z</dcterms:modified>
</cp:coreProperties>
</file>