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3" d="100"/>
          <a:sy n="133" d="100"/>
        </p:scale>
        <p:origin x="-348" y="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6.1.2013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6.1.2013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6.1.2013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6.1.2013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6.1.2013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6.1.2013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6.1.2013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6.1.2013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6.1.2013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6.1.2013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6.1.2013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6.1.2013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wga.hu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ga.hu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Koláž podle H. </a:t>
            </a:r>
            <a:r>
              <a:rPr lang="cs-CZ" sz="3600" b="1" smtClean="0"/>
              <a:t>Bosche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2900894"/>
              </p:ext>
            </p:extLst>
          </p:nvPr>
        </p:nvGraphicFramePr>
        <p:xfrm>
          <a:off x="729020" y="2492896"/>
          <a:ext cx="7666515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ESV</a:t>
                      </a:r>
                      <a:r>
                        <a:rPr lang="cs-CZ" baseline="0" dirty="0" smtClean="0"/>
                        <a:t> - </a:t>
                      </a:r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Komunikace vizuálního umění se znakovými</a:t>
                      </a:r>
                    </a:p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systémy uměleckých a společenských oborů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8. 12.</a:t>
                      </a:r>
                      <a:r>
                        <a:rPr lang="cs-CZ" baseline="0" dirty="0" smtClean="0"/>
                        <a:t>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1.</a:t>
                      </a:r>
                      <a:r>
                        <a:rPr lang="cs-CZ" baseline="0" dirty="0" smtClean="0"/>
                        <a:t> – 4. roč. gymnázia (prima – kvarta)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aseline="0" dirty="0" smtClean="0"/>
                        <a:t>Koláž inspirovaná dílem H. Bosch – Poslední soud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>
                          <a:hlinkClick r:id="rId2"/>
                        </a:rPr>
                        <a:t>www.wga.hu</a:t>
                      </a:r>
                      <a:r>
                        <a:rPr lang="cs-CZ" sz="1200" dirty="0" smtClean="0"/>
                        <a:t> obsahuje databázi výtvarných</a:t>
                      </a:r>
                      <a:r>
                        <a:rPr lang="cs-CZ" sz="1200" baseline="0" dirty="0" smtClean="0"/>
                        <a:t> děl od významných autorů dějin umění od středověku po impresionismus. Díla je možné zobrazit v dobrém rozlišení, případně zvětšit.</a:t>
                      </a:r>
                      <a:endParaRPr lang="cs-CZ" sz="1200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Lenka Michalcová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VY_32_INOVACE_37_EMIC11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Na stránkách </a:t>
            </a:r>
            <a:r>
              <a:rPr lang="cs-CZ" dirty="0" smtClean="0">
                <a:hlinkClick r:id="rId2"/>
              </a:rPr>
              <a:t>www.wga.hu</a:t>
            </a:r>
            <a:r>
              <a:rPr lang="cs-CZ" dirty="0" smtClean="0"/>
              <a:t> si prohlédněte dílo 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smtClean="0"/>
              <a:t>POSLEDNÍ </a:t>
            </a:r>
            <a:r>
              <a:rPr lang="cs-CZ" smtClean="0"/>
              <a:t>SOUD</a:t>
            </a:r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dirty="0" smtClean="0"/>
              <a:t>HIERONYMUS BOSCH</a:t>
            </a:r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cs-CZ" dirty="0" smtClean="0"/>
              <a:t>Hieronymus Bosch</a:t>
            </a:r>
          </a:p>
          <a:p>
            <a:pPr marL="0" indent="0" algn="ctr">
              <a:buNone/>
            </a:pPr>
            <a:endParaRPr lang="cs-CZ" dirty="0" smtClean="0"/>
          </a:p>
          <a:p>
            <a:r>
              <a:rPr lang="cs-CZ" dirty="0" smtClean="0"/>
              <a:t>Holandský malíř 1450 – 1516</a:t>
            </a:r>
          </a:p>
          <a:p>
            <a:r>
              <a:rPr lang="cs-CZ" dirty="0" smtClean="0"/>
              <a:t>Vizionářsko-expresivní malba</a:t>
            </a:r>
          </a:p>
          <a:p>
            <a:r>
              <a:rPr lang="cs-CZ" dirty="0" smtClean="0"/>
              <a:t>Obrazy lidských bláznovství, neřestí a pošetilostí</a:t>
            </a:r>
          </a:p>
          <a:p>
            <a:r>
              <a:rPr lang="cs-CZ" dirty="0" smtClean="0"/>
              <a:t>Představuje „zlatý věk“ nizozemského malířství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2602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cs-CZ" dirty="0"/>
              <a:t>Jeho dílo bylo výrazem očekávání konce světa a posledního </a:t>
            </a:r>
            <a:r>
              <a:rPr lang="cs-CZ" dirty="0" smtClean="0"/>
              <a:t>soudu.</a:t>
            </a:r>
          </a:p>
          <a:p>
            <a:r>
              <a:rPr lang="cs-CZ" dirty="0" smtClean="0"/>
              <a:t>Je naplněno různými monstry, které představují nesmyslnost a marnost lidského počínání.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Dílo H. </a:t>
            </a:r>
            <a:r>
              <a:rPr lang="cs-CZ" dirty="0" err="1" smtClean="0"/>
              <a:t>Bosche</a:t>
            </a:r>
            <a:r>
              <a:rPr lang="cs-CZ" dirty="0" smtClean="0"/>
              <a:t> bylo kopírováno již za jeho života.</a:t>
            </a:r>
          </a:p>
          <a:p>
            <a:r>
              <a:rPr lang="cs-CZ" dirty="0" smtClean="0"/>
              <a:t>Inspirovalo </a:t>
            </a:r>
            <a:r>
              <a:rPr lang="cs-CZ" dirty="0" err="1" smtClean="0"/>
              <a:t>Pietra</a:t>
            </a:r>
            <a:r>
              <a:rPr lang="cs-CZ" dirty="0" smtClean="0"/>
              <a:t> </a:t>
            </a:r>
            <a:r>
              <a:rPr lang="cs-CZ" dirty="0" err="1" smtClean="0"/>
              <a:t>Brueghela</a:t>
            </a:r>
            <a:r>
              <a:rPr lang="cs-CZ" dirty="0" smtClean="0"/>
              <a:t> st., Francisca </a:t>
            </a:r>
            <a:r>
              <a:rPr lang="cs-CZ" dirty="0" err="1" smtClean="0"/>
              <a:t>Goyu</a:t>
            </a:r>
            <a:r>
              <a:rPr lang="cs-CZ" dirty="0"/>
              <a:t> </a:t>
            </a:r>
            <a:r>
              <a:rPr lang="cs-CZ" dirty="0" smtClean="0"/>
              <a:t>a ve 20. století surrealisty.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32416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Jaké postavy vidíte na detailu díla H. </a:t>
            </a:r>
            <a:r>
              <a:rPr lang="cs-CZ" dirty="0" err="1" smtClean="0"/>
              <a:t>Bosche</a:t>
            </a:r>
            <a:r>
              <a:rPr lang="cs-CZ" dirty="0" smtClean="0"/>
              <a:t>?</a:t>
            </a:r>
          </a:p>
          <a:p>
            <a:pPr marL="0" indent="0">
              <a:buNone/>
            </a:pPr>
            <a:r>
              <a:rPr lang="cs-CZ" dirty="0" smtClean="0"/>
              <a:t>Jakým způsobem autor své postavy vytváří?</a:t>
            </a:r>
          </a:p>
          <a:p>
            <a:pPr marL="0" indent="0">
              <a:buNone/>
            </a:pPr>
            <a:r>
              <a:rPr lang="cs-CZ" dirty="0" smtClean="0"/>
              <a:t>Které předměty a postavy kombinuje?</a:t>
            </a:r>
          </a:p>
          <a:p>
            <a:pPr marL="0" indent="0">
              <a:buNone/>
            </a:pPr>
            <a:r>
              <a:rPr lang="cs-CZ" dirty="0" smtClean="0"/>
              <a:t>Jak na vás působí toto dílo?</a:t>
            </a:r>
          </a:p>
          <a:p>
            <a:pPr marL="0" indent="0">
              <a:buNone/>
            </a:pPr>
            <a:r>
              <a:rPr lang="cs-CZ" dirty="0" smtClean="0"/>
              <a:t>Proč podle vás autor dílo vytvořil? Co se pokoušel sdělit?</a:t>
            </a:r>
          </a:p>
          <a:p>
            <a:pPr marL="0" indent="0">
              <a:buNone/>
            </a:pPr>
            <a:r>
              <a:rPr lang="cs-CZ" dirty="0" smtClean="0"/>
              <a:t>Kde toto dílo mohlo být umístěno?</a:t>
            </a:r>
          </a:p>
          <a:p>
            <a:pPr marL="0" indent="0">
              <a:buNone/>
            </a:pPr>
            <a:r>
              <a:rPr lang="cs-CZ" dirty="0" smtClean="0"/>
              <a:t>Může mít výtvarné dílo výchovný charakter?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9055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525658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Pozorně nastudujte podivná monstra H. </a:t>
            </a:r>
            <a:r>
              <a:rPr lang="cs-CZ" dirty="0" err="1" smtClean="0"/>
              <a:t>Bosche</a:t>
            </a:r>
            <a:r>
              <a:rPr lang="cs-CZ" dirty="0" smtClean="0"/>
              <a:t> a vytvořte koláže, které budou představovat  monstra složená z předmětů každodenní potřeby, z předmětů a zvířat, které vás obklopují.</a:t>
            </a:r>
          </a:p>
          <a:p>
            <a:pPr marL="0" indent="0">
              <a:buNone/>
            </a:pPr>
            <a:r>
              <a:rPr lang="cs-CZ" dirty="0" smtClean="0"/>
              <a:t>Na základě vaší zkušenosti s reálným světem a jeho objekty, vytvořte mystické a záhadné postavy.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Pomůcky: papír, časopisy, noviny, nůžky, lepidlo, pastelky, tuž, nástroje na kresbu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2953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Zdroj:</a:t>
            </a:r>
          </a:p>
          <a:p>
            <a:pPr marL="0" indent="0">
              <a:buNone/>
            </a:pPr>
            <a:r>
              <a:rPr lang="cs-CZ" dirty="0" smtClean="0"/>
              <a:t>Mráz Bohumír: Dějiny výtvarné kultury 1, Idea Servis Praha, 1995, ISBN 80-85970-01-5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mtClean="0"/>
              <a:t>www.wga.hu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7751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320</Words>
  <Application>Microsoft Office PowerPoint</Application>
  <PresentationFormat>Předvádění na obrazovce (4:3)</PresentationFormat>
  <Paragraphs>49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Koláž podle H. Bosche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Lenka</cp:lastModifiedBy>
  <cp:revision>46</cp:revision>
  <dcterms:created xsi:type="dcterms:W3CDTF">2012-06-18T15:15:37Z</dcterms:created>
  <dcterms:modified xsi:type="dcterms:W3CDTF">2013-01-06T16:51:14Z</dcterms:modified>
</cp:coreProperties>
</file>