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5" r:id="rId4"/>
    <p:sldId id="264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698" y="-5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22.2.2013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ga.hu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ga.h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Reliéf podle </a:t>
            </a:r>
            <a:r>
              <a:rPr lang="cs-CZ" sz="3600" b="1" dirty="0" err="1" smtClean="0"/>
              <a:t>Arcimbolda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83615"/>
              </p:ext>
            </p:extLst>
          </p:nvPr>
        </p:nvGraphicFramePr>
        <p:xfrm>
          <a:off x="767674" y="2619216"/>
          <a:ext cx="7666515" cy="3327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15. </a:t>
                      </a:r>
                      <a:r>
                        <a:rPr lang="cs-CZ" dirty="0" smtClean="0"/>
                        <a:t>12.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– 2. roč. gymnázia, kvarta - kvinta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Studenti vytvoří koláž</a:t>
                      </a:r>
                      <a:r>
                        <a:rPr lang="cs-CZ" sz="1600" baseline="0" dirty="0" smtClean="0"/>
                        <a:t> -</a:t>
                      </a:r>
                      <a:r>
                        <a:rPr lang="cs-CZ" sz="1600" dirty="0" smtClean="0"/>
                        <a:t> portrét podle portrétů-zátiší Giuseppe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cs-CZ" sz="1600" dirty="0" err="1" smtClean="0"/>
                        <a:t>Arcimbolda</a:t>
                      </a:r>
                      <a:r>
                        <a:rPr lang="cs-CZ" sz="1600" dirty="0" smtClean="0"/>
                        <a:t> (</a:t>
                      </a:r>
                      <a:r>
                        <a:rPr lang="cs-CZ" sz="1600" dirty="0" err="1" smtClean="0"/>
                        <a:t>Composite</a:t>
                      </a:r>
                      <a:r>
                        <a:rPr lang="cs-CZ" sz="1600" dirty="0" smtClean="0"/>
                        <a:t> and </a:t>
                      </a:r>
                      <a:r>
                        <a:rPr lang="cs-CZ" sz="1600" dirty="0" err="1" smtClean="0"/>
                        <a:t>reversible</a:t>
                      </a:r>
                      <a:r>
                        <a:rPr lang="cs-CZ" sz="1600" dirty="0" smtClean="0"/>
                        <a:t> </a:t>
                      </a:r>
                      <a:r>
                        <a:rPr lang="cs-CZ" sz="1600" dirty="0" err="1" smtClean="0"/>
                        <a:t>heads</a:t>
                      </a:r>
                      <a:r>
                        <a:rPr lang="cs-CZ" sz="1600" dirty="0" smtClean="0"/>
                        <a:t>)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>
                          <a:hlinkClick r:id="rId3"/>
                        </a:rPr>
                        <a:t>www.wga.hu</a:t>
                      </a:r>
                      <a:r>
                        <a:rPr lang="cs-CZ" sz="1200" dirty="0" smtClean="0"/>
                        <a:t> obsahuje databázi výtvarných</a:t>
                      </a:r>
                      <a:r>
                        <a:rPr lang="cs-CZ" sz="1200" baseline="0" dirty="0" smtClean="0"/>
                        <a:t> děl od významných autorů dějin umění od středověku po impresionismus. Díla je možné zobrazit v dobrém rozlišení, případně zvětšit.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VY_32_INOVACE_37_EMIC15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Na stránkách online galerie</a:t>
            </a:r>
          </a:p>
          <a:p>
            <a:pPr marL="0" indent="0" algn="ctr">
              <a:buNone/>
            </a:pPr>
            <a:r>
              <a:rPr lang="cs-CZ" dirty="0" smtClean="0">
                <a:hlinkClick r:id="rId2"/>
              </a:rPr>
              <a:t>www.wga.hu</a:t>
            </a:r>
            <a:endParaRPr lang="cs-CZ" dirty="0" smtClean="0"/>
          </a:p>
          <a:p>
            <a:pPr marL="0" indent="0" algn="ctr">
              <a:buNone/>
            </a:pPr>
            <a:r>
              <a:rPr lang="cs-CZ" dirty="0" smtClean="0"/>
              <a:t>si prohlédněte dílo malíře</a:t>
            </a:r>
          </a:p>
          <a:p>
            <a:pPr marL="0" indent="0" algn="ctr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sz="5400" dirty="0" smtClean="0"/>
              <a:t>Giuseppe </a:t>
            </a:r>
            <a:r>
              <a:rPr lang="cs-CZ" sz="5400" dirty="0" err="1" smtClean="0"/>
              <a:t>Arcimboldo</a:t>
            </a:r>
            <a:endParaRPr lang="cs-CZ" sz="5400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Prohlédněte si pozorně portréty od Giuseppe </a:t>
            </a:r>
            <a:r>
              <a:rPr lang="cs-CZ" dirty="0" err="1" smtClean="0"/>
              <a:t>Arcimbolda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Jakým způsobem své portréty tvořil?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Jaký je vztah mezi formou a obsahem portrétu. Tedy portrétovaným a objekty na obraze?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Co je „alegorická personifikace“?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77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Giuseppe </a:t>
            </a:r>
            <a:r>
              <a:rPr lang="cs-CZ" dirty="0" err="1" smtClean="0"/>
              <a:t>Arcimboldo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Italský renesanční umělec</a:t>
            </a:r>
          </a:p>
          <a:p>
            <a:endParaRPr lang="cs-CZ" dirty="0" smtClean="0"/>
          </a:p>
          <a:p>
            <a:r>
              <a:rPr lang="cs-CZ" dirty="0" smtClean="0"/>
              <a:t>Asi 1530 – 1593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Od 1562 na císařském dvoře v Praze</a:t>
            </a:r>
          </a:p>
          <a:p>
            <a:endParaRPr lang="cs-CZ" dirty="0" smtClean="0"/>
          </a:p>
          <a:p>
            <a:r>
              <a:rPr lang="cs-CZ" dirty="0" smtClean="0"/>
              <a:t>Pracoval pro Rudolfa II.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Velmi originální styl tvorby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7641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Vyberte si objekty, které patří do jedné skupiny, například ovoce, zeleninu, knihy, nádobí, rostliny a podobně.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Vytvořte tyto objekty z polystyrenu a nebo z papíru tak, aby jste je mohli nalepit na podkladový formát A1. Tím vznikne nízký reliéf a nebo koláž.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Předměty pomalujte, aby připomínaly originální objekty.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4962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Sestavte z předmětů portrét. Pokuste se o co nejvěrnější zachycení lidského obličeje.</a:t>
            </a:r>
          </a:p>
          <a:p>
            <a:pPr marL="0" indent="0">
              <a:buNone/>
            </a:pPr>
            <a:r>
              <a:rPr lang="cs-CZ" dirty="0" smtClean="0"/>
              <a:t>Inspirujte se obrácenými portréty-zátišími od G. </a:t>
            </a:r>
            <a:r>
              <a:rPr lang="cs-CZ" dirty="0" err="1" smtClean="0"/>
              <a:t>Arcimbolda</a:t>
            </a:r>
            <a:r>
              <a:rPr lang="cs-CZ" dirty="0" smtClean="0"/>
              <a:t>.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Pomůcky:</a:t>
            </a:r>
          </a:p>
          <a:p>
            <a:pPr marL="0" indent="0">
              <a:buNone/>
            </a:pPr>
            <a:r>
              <a:rPr lang="cs-CZ" dirty="0" smtClean="0"/>
              <a:t>Polystyren, novinový papír, karton, tvrdý papír, tempery, štětce, lepidlo, nůžky, papír A1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544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Zdroje:</a:t>
            </a:r>
          </a:p>
          <a:p>
            <a:pPr marL="0" indent="0">
              <a:buNone/>
            </a:pPr>
            <a:r>
              <a:rPr lang="cs-CZ" dirty="0" smtClean="0"/>
              <a:t>www.wga.hu</a:t>
            </a:r>
          </a:p>
          <a:p>
            <a:pPr marL="0" indent="0">
              <a:buNone/>
            </a:pPr>
            <a:r>
              <a:rPr lang="cs-CZ" dirty="0"/>
              <a:t>http://cs.wikipedia.org/wiki/Giuseppe_Arcimboldo</a:t>
            </a:r>
          </a:p>
        </p:txBody>
      </p:sp>
    </p:spTree>
    <p:extLst>
      <p:ext uri="{BB962C8B-B14F-4D97-AF65-F5344CB8AC3E}">
        <p14:creationId xmlns:p14="http://schemas.microsoft.com/office/powerpoint/2010/main" val="39661920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283</Words>
  <Application>Microsoft Office PowerPoint</Application>
  <PresentationFormat>Předvádění na obrazovce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Reliéf podle Arcimbolda</vt:lpstr>
      <vt:lpstr>Prezentace aplikace PowerPoint</vt:lpstr>
      <vt:lpstr>Prezentace aplikace PowerPoint</vt:lpstr>
      <vt:lpstr>Giuseppe Arcimboldo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43</cp:revision>
  <dcterms:created xsi:type="dcterms:W3CDTF">2012-06-18T15:15:37Z</dcterms:created>
  <dcterms:modified xsi:type="dcterms:W3CDTF">2013-02-22T09:26:47Z</dcterms:modified>
</cp:coreProperties>
</file>