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7" r:id="rId6"/>
    <p:sldId id="266" r:id="rId7"/>
    <p:sldId id="268" r:id="rId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308" y="-2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22.2.2013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39053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22.2.2013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116451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22.2.2013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149236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22.2.2013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139827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4140BB4E-2633-4063-97C2-2670DEA63A79}" type="datetimeFigureOut">
              <a:rPr lang="cs-CZ" smtClean="0"/>
              <a:t>22.2.2013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691226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140BB4E-2633-4063-97C2-2670DEA63A79}" type="datetimeFigureOut">
              <a:rPr lang="cs-CZ" smtClean="0"/>
              <a:t>22.2.2013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39827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140BB4E-2633-4063-97C2-2670DEA63A79}" type="datetimeFigureOut">
              <a:rPr lang="cs-CZ" smtClean="0"/>
              <a:t>22.2.2013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305383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4140BB4E-2633-4063-97C2-2670DEA63A79}" type="datetimeFigureOut">
              <a:rPr lang="cs-CZ" smtClean="0"/>
              <a:t>22.2.2013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121490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140BB4E-2633-4063-97C2-2670DEA63A79}" type="datetimeFigureOut">
              <a:rPr lang="cs-CZ" smtClean="0"/>
              <a:t>22.2.2013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574318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t>22.2.2013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433613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t>22.2.2013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66308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0BB4E-2633-4063-97C2-2670DEA63A79}" type="datetimeFigureOut">
              <a:rPr lang="cs-CZ" smtClean="0"/>
              <a:t>22.2.2013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85DCB-F636-4FE0-988B-4D5911413AE6}" type="slidenum">
              <a:rPr lang="cs-CZ" smtClean="0"/>
              <a:t>‹#›</a:t>
            </a:fld>
            <a:endParaRPr lang="cs-CZ"/>
          </a:p>
        </p:txBody>
      </p:sp>
    </p:spTree>
    <p:extLst>
      <p:ext uri="{BB962C8B-B14F-4D97-AF65-F5344CB8AC3E}">
        <p14:creationId xmlns:p14="http://schemas.microsoft.com/office/powerpoint/2010/main" val="381976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wga.h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432048"/>
          </a:xfrm>
        </p:spPr>
        <p:txBody>
          <a:bodyPr>
            <a:noAutofit/>
          </a:bodyPr>
          <a:lstStyle/>
          <a:p>
            <a:r>
              <a:rPr lang="cs-CZ" sz="3600" b="1" dirty="0" smtClean="0"/>
              <a:t>Aktualizace </a:t>
            </a:r>
            <a:r>
              <a:rPr lang="cs-CZ" sz="3600" b="1" smtClean="0"/>
              <a:t>uměleckého díla</a:t>
            </a:r>
            <a:endParaRPr lang="cs-CZ" sz="3600" b="1" dirty="0"/>
          </a:p>
        </p:txBody>
      </p:sp>
      <p:sp>
        <p:nvSpPr>
          <p:cNvPr id="4" name="Obdélník 3"/>
          <p:cNvSpPr/>
          <p:nvPr/>
        </p:nvSpPr>
        <p:spPr>
          <a:xfrm>
            <a:off x="0" y="6093296"/>
            <a:ext cx="9144000" cy="76470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TextovéPole 4"/>
          <p:cNvSpPr txBox="1"/>
          <p:nvPr/>
        </p:nvSpPr>
        <p:spPr>
          <a:xfrm>
            <a:off x="359532" y="6207695"/>
            <a:ext cx="8424936" cy="461665"/>
          </a:xfrm>
          <a:prstGeom prst="rect">
            <a:avLst/>
          </a:prstGeom>
          <a:noFill/>
        </p:spPr>
        <p:txBody>
          <a:bodyPr wrap="square" rtlCol="0">
            <a:spAutoFit/>
          </a:bodyPr>
          <a:lstStyle/>
          <a:p>
            <a:r>
              <a:rPr lang="en-US" sz="2400" dirty="0" err="1" smtClean="0">
                <a:solidFill>
                  <a:schemeClr val="bg1"/>
                </a:solidFill>
              </a:rPr>
              <a:t>Gymn</a:t>
            </a:r>
            <a:r>
              <a:rPr lang="cs-CZ" sz="2400" dirty="0" err="1" smtClean="0">
                <a:solidFill>
                  <a:schemeClr val="bg1"/>
                </a:solidFill>
              </a:rPr>
              <a:t>ázium</a:t>
            </a:r>
            <a:r>
              <a:rPr lang="cs-CZ" sz="2400" dirty="0" smtClean="0">
                <a:solidFill>
                  <a:schemeClr val="bg1"/>
                </a:solidFill>
              </a:rPr>
              <a:t> a Jazyková škola s právem státní jazykové zkoušky Zlín</a:t>
            </a:r>
            <a:endParaRPr lang="cs-CZ" sz="2400" dirty="0">
              <a:solidFill>
                <a:schemeClr val="bg1"/>
              </a:solidFill>
            </a:endParaRPr>
          </a:p>
        </p:txBody>
      </p:sp>
      <p:cxnSp>
        <p:nvCxnSpPr>
          <p:cNvPr id="7" name="Přímá spojnice 6"/>
          <p:cNvCxnSpPr/>
          <p:nvPr/>
        </p:nvCxnSpPr>
        <p:spPr>
          <a:xfrm>
            <a:off x="727714" y="2348880"/>
            <a:ext cx="7669126"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364" y="188640"/>
            <a:ext cx="7743825" cy="143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Tabulka 5"/>
          <p:cNvGraphicFramePr>
            <a:graphicFrameLocks noGrp="1"/>
          </p:cNvGraphicFramePr>
          <p:nvPr>
            <p:extLst>
              <p:ext uri="{D42A27DB-BD31-4B8C-83A1-F6EECF244321}">
                <p14:modId xmlns:p14="http://schemas.microsoft.com/office/powerpoint/2010/main" val="2689099740"/>
              </p:ext>
            </p:extLst>
          </p:nvPr>
        </p:nvGraphicFramePr>
        <p:xfrm>
          <a:off x="721909" y="2619216"/>
          <a:ext cx="7666515" cy="338836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Tematická oblast</a:t>
                      </a:r>
                      <a:endParaRPr lang="cs-CZ" b="1" dirty="0"/>
                    </a:p>
                  </a:txBody>
                  <a:tcPr/>
                </a:tc>
                <a:tc>
                  <a:txBody>
                    <a:bodyPr/>
                    <a:lstStyle/>
                    <a:p>
                      <a:r>
                        <a:rPr lang="cs-CZ" dirty="0" smtClean="0"/>
                        <a:t>ESV</a:t>
                      </a:r>
                      <a:r>
                        <a:rPr lang="cs-CZ" baseline="0" dirty="0" smtClean="0"/>
                        <a:t> - </a:t>
                      </a:r>
                      <a:r>
                        <a:rPr lang="cs-CZ" sz="1800" b="0" i="0" u="none" strike="noStrike" kern="1200" baseline="0" dirty="0" smtClean="0">
                          <a:solidFill>
                            <a:schemeClr val="dk1"/>
                          </a:solidFill>
                          <a:latin typeface="+mn-lt"/>
                          <a:ea typeface="+mn-ea"/>
                          <a:cs typeface="+mn-cs"/>
                        </a:rPr>
                        <a:t>Komunikace vizuálního umění se znakovými</a:t>
                      </a:r>
                    </a:p>
                    <a:p>
                      <a:r>
                        <a:rPr lang="cs-CZ" sz="1800" b="0" i="0" u="none" strike="noStrike" kern="1200" baseline="0" dirty="0" smtClean="0">
                          <a:solidFill>
                            <a:schemeClr val="dk1"/>
                          </a:solidFill>
                          <a:latin typeface="+mn-lt"/>
                          <a:ea typeface="+mn-ea"/>
                          <a:cs typeface="+mn-cs"/>
                        </a:rPr>
                        <a:t>systémy uměleckých a společenských oborů</a:t>
                      </a:r>
                      <a:endParaRPr lang="cs-CZ" dirty="0"/>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Datum vytvoření</a:t>
                      </a:r>
                      <a:endParaRPr lang="cs-CZ" b="1" dirty="0"/>
                    </a:p>
                  </a:txBody>
                  <a:tcPr/>
                </a:tc>
                <a:tc>
                  <a:txBody>
                    <a:bodyPr/>
                    <a:lstStyle/>
                    <a:p>
                      <a:r>
                        <a:rPr lang="cs-CZ" smtClean="0"/>
                        <a:t>1. </a:t>
                      </a:r>
                      <a:r>
                        <a:rPr lang="cs-CZ" dirty="0" smtClean="0"/>
                        <a:t>12.</a:t>
                      </a:r>
                      <a:r>
                        <a:rPr lang="cs-CZ" baseline="0" dirty="0" smtClean="0"/>
                        <a:t> 2012</a:t>
                      </a:r>
                      <a:endParaRPr lang="cs-CZ" dirty="0"/>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smtClean="0"/>
                        <a:t>Ročník </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1.</a:t>
                      </a:r>
                      <a:r>
                        <a:rPr lang="cs-CZ" baseline="0" dirty="0" smtClean="0"/>
                        <a:t> – 2. roč. gymnázia, kvarta - kvinta</a:t>
                      </a:r>
                      <a:endParaRPr lang="cs-CZ" dirty="0"/>
                    </a:p>
                  </a:txBody>
                  <a:tcPr/>
                </a:tc>
              </a:tr>
              <a:tr h="332720">
                <a:tc>
                  <a:txBody>
                    <a:bodyPr/>
                    <a:lstStyle/>
                    <a:p>
                      <a:r>
                        <a:rPr lang="cs-CZ" b="1" dirty="0" smtClean="0"/>
                        <a:t>Stručný obsah</a:t>
                      </a:r>
                      <a:endParaRPr lang="cs-CZ" b="1" dirty="0"/>
                    </a:p>
                  </a:txBody>
                  <a:tcPr/>
                </a:tc>
                <a:tc>
                  <a:txBody>
                    <a:bodyPr/>
                    <a:lstStyle/>
                    <a:p>
                      <a:r>
                        <a:rPr lang="cs-CZ" dirty="0" smtClean="0"/>
                        <a:t>Studenti upraví – aktualizují  dílo známého autora z dějin umění (</a:t>
                      </a:r>
                      <a:r>
                        <a:rPr lang="cs-CZ" dirty="0" err="1" smtClean="0"/>
                        <a:t>E.Manet</a:t>
                      </a:r>
                      <a:r>
                        <a:rPr lang="cs-CZ" dirty="0" smtClean="0"/>
                        <a:t> – Snídaně </a:t>
                      </a:r>
                      <a:r>
                        <a:rPr lang="cs-CZ" smtClean="0"/>
                        <a:t>v trávě)</a:t>
                      </a:r>
                      <a:endParaRPr lang="cs-CZ" dirty="0"/>
                    </a:p>
                  </a:txBody>
                  <a:tcPr/>
                </a:tc>
              </a:tr>
              <a:tr h="360040">
                <a:tc>
                  <a:txBody>
                    <a:bodyPr/>
                    <a:lstStyle/>
                    <a:p>
                      <a:r>
                        <a:rPr lang="cs-CZ" sz="1800" b="1" kern="1200" dirty="0" smtClean="0">
                          <a:effectLst/>
                        </a:rPr>
                        <a:t>Způsob využití</a:t>
                      </a:r>
                      <a:endParaRPr lang="cs-CZ" b="1" dirty="0"/>
                    </a:p>
                  </a:txBody>
                  <a:tcPr/>
                </a:tc>
                <a:tc>
                  <a:txBody>
                    <a:bodyPr/>
                    <a:lstStyle/>
                    <a:p>
                      <a:r>
                        <a:rPr lang="cs-CZ" sz="1200" dirty="0" smtClean="0">
                          <a:hlinkClick r:id=""/>
                        </a:rPr>
                        <a:t>www.wga.hu</a:t>
                      </a:r>
                      <a:r>
                        <a:rPr lang="cs-CZ" sz="1200" dirty="0" smtClean="0"/>
                        <a:t> obsahuje databázi výtvarných</a:t>
                      </a:r>
                      <a:r>
                        <a:rPr lang="cs-CZ" sz="1200" baseline="0" dirty="0" smtClean="0"/>
                        <a:t> děl od významných autorů dějin umění od středověku po impresionismus. Díla je možné zobrazit v dobrém rozlišení, případně zvětšit.</a:t>
                      </a:r>
                      <a:endParaRPr lang="cs-CZ" sz="1200" dirty="0"/>
                    </a:p>
                  </a:txBody>
                  <a:tcPr/>
                </a:tc>
              </a:tr>
              <a:tr h="360040">
                <a:tc>
                  <a:txBody>
                    <a:bodyPr/>
                    <a:lstStyle/>
                    <a:p>
                      <a:r>
                        <a:rPr lang="cs-CZ" sz="1800" b="1" kern="1200" dirty="0" smtClean="0">
                          <a:effectLst/>
                        </a:rPr>
                        <a:t>Autor</a:t>
                      </a:r>
                      <a:endParaRPr lang="cs-CZ" b="1" dirty="0"/>
                    </a:p>
                  </a:txBody>
                  <a:tcPr/>
                </a:tc>
                <a:tc>
                  <a:txBody>
                    <a:bodyPr/>
                    <a:lstStyle/>
                    <a:p>
                      <a:r>
                        <a:rPr lang="cs-CZ" dirty="0" smtClean="0"/>
                        <a:t>Mgr. Lenka Michalcová</a:t>
                      </a:r>
                      <a:endParaRPr lang="cs-CZ" dirty="0"/>
                    </a:p>
                  </a:txBody>
                  <a:tcPr/>
                </a:tc>
              </a:tr>
              <a:tr h="370840">
                <a:tc>
                  <a:txBody>
                    <a:bodyPr/>
                    <a:lstStyle/>
                    <a:p>
                      <a:r>
                        <a:rPr lang="cs-CZ" sz="1800" b="1" kern="1200" dirty="0" smtClean="0">
                          <a:effectLst/>
                        </a:rPr>
                        <a:t>Kód</a:t>
                      </a:r>
                      <a:endParaRPr lang="cs-CZ" b="1" dirty="0"/>
                    </a:p>
                  </a:txBody>
                  <a:tcPr/>
                </a:tc>
                <a:tc>
                  <a:txBody>
                    <a:bodyPr/>
                    <a:lstStyle/>
                    <a:p>
                      <a:r>
                        <a:rPr lang="cs-CZ" sz="1800" b="0" i="0" u="none" strike="noStrike" kern="1200" baseline="0" dirty="0" smtClean="0">
                          <a:solidFill>
                            <a:schemeClr val="dk1"/>
                          </a:solidFill>
                          <a:latin typeface="+mn-lt"/>
                          <a:ea typeface="+mn-ea"/>
                          <a:cs typeface="+mn-cs"/>
                        </a:rPr>
                        <a:t>VY_32_INOVACE_37_EMIC16</a:t>
                      </a:r>
                      <a:endParaRPr lang="cs-CZ" dirty="0"/>
                    </a:p>
                  </a:txBody>
                  <a:tcPr/>
                </a:tc>
              </a:tr>
            </a:tbl>
          </a:graphicData>
        </a:graphic>
      </p:graphicFrame>
    </p:spTree>
    <p:extLst>
      <p:ext uri="{BB962C8B-B14F-4D97-AF65-F5344CB8AC3E}">
        <p14:creationId xmlns:p14="http://schemas.microsoft.com/office/powerpoint/2010/main" val="1898644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3" name="Zástupný symbol pro obsah 2"/>
          <p:cNvSpPr>
            <a:spLocks noGrp="1"/>
          </p:cNvSpPr>
          <p:nvPr>
            <p:ph idx="1"/>
          </p:nvPr>
        </p:nvSpPr>
        <p:spPr>
          <a:xfrm>
            <a:off x="457200" y="620688"/>
            <a:ext cx="8229600" cy="4525963"/>
          </a:xfrm>
        </p:spPr>
        <p:txBody>
          <a:bodyPr/>
          <a:lstStyle/>
          <a:p>
            <a:pPr marL="0" indent="0">
              <a:buNone/>
            </a:pPr>
            <a:r>
              <a:rPr lang="cs-CZ" dirty="0" smtClean="0"/>
              <a:t>Na stránkách </a:t>
            </a:r>
            <a:r>
              <a:rPr lang="cs-CZ" dirty="0" smtClean="0">
                <a:hlinkClick r:id="rId2"/>
              </a:rPr>
              <a:t>www.wga.hu</a:t>
            </a:r>
            <a:r>
              <a:rPr lang="cs-CZ" dirty="0" smtClean="0"/>
              <a:t> si prohlédněte obraz</a:t>
            </a:r>
          </a:p>
          <a:p>
            <a:pPr marL="0" indent="0">
              <a:buNone/>
            </a:pPr>
            <a:endParaRPr lang="cs-CZ" dirty="0"/>
          </a:p>
          <a:p>
            <a:pPr marL="0" indent="0" algn="ctr">
              <a:buNone/>
            </a:pPr>
            <a:r>
              <a:rPr lang="cs-CZ" dirty="0"/>
              <a:t>E</a:t>
            </a:r>
            <a:r>
              <a:rPr lang="cs-CZ" dirty="0" smtClean="0"/>
              <a:t>DOUARD MANET</a:t>
            </a:r>
          </a:p>
          <a:p>
            <a:pPr marL="0" indent="0" algn="ctr">
              <a:buNone/>
            </a:pPr>
            <a:endParaRPr lang="cs-CZ" dirty="0" smtClean="0"/>
          </a:p>
          <a:p>
            <a:pPr marL="0" indent="0" algn="ctr">
              <a:buNone/>
            </a:pPr>
            <a:r>
              <a:rPr lang="cs-CZ" dirty="0" smtClean="0"/>
              <a:t>SNÍDANĚ V TRÁVĚ</a:t>
            </a:r>
          </a:p>
          <a:p>
            <a:pPr marL="0" indent="0" algn="ctr">
              <a:buNone/>
            </a:pPr>
            <a:r>
              <a:rPr lang="cs-CZ" dirty="0"/>
              <a:t>(</a:t>
            </a:r>
            <a:r>
              <a:rPr lang="cs-CZ" dirty="0" err="1" smtClean="0"/>
              <a:t>Luncheon</a:t>
            </a:r>
            <a:r>
              <a:rPr lang="cs-CZ" dirty="0" smtClean="0"/>
              <a:t> on </a:t>
            </a:r>
            <a:r>
              <a:rPr lang="cs-CZ" dirty="0" err="1" smtClean="0"/>
              <a:t>the</a:t>
            </a:r>
            <a:r>
              <a:rPr lang="cs-CZ" dirty="0" smtClean="0"/>
              <a:t> </a:t>
            </a:r>
            <a:r>
              <a:rPr lang="cs-CZ" dirty="0" err="1" smtClean="0"/>
              <a:t>grass</a:t>
            </a:r>
            <a:r>
              <a:rPr lang="cs-CZ" dirty="0" smtClean="0"/>
              <a:t>)</a:t>
            </a:r>
          </a:p>
          <a:p>
            <a:pPr marL="0" indent="0">
              <a:buNone/>
            </a:pPr>
            <a:endParaRPr lang="cs-CZ" dirty="0"/>
          </a:p>
        </p:txBody>
      </p:sp>
    </p:spTree>
    <p:extLst>
      <p:ext uri="{BB962C8B-B14F-4D97-AF65-F5344CB8AC3E}">
        <p14:creationId xmlns:p14="http://schemas.microsoft.com/office/powerpoint/2010/main" val="1263291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620688"/>
            <a:ext cx="8229600" cy="4824536"/>
          </a:xfrm>
        </p:spPr>
        <p:txBody>
          <a:bodyPr>
            <a:normAutofit fontScale="92500" lnSpcReduction="10000"/>
          </a:bodyPr>
          <a:lstStyle/>
          <a:p>
            <a:r>
              <a:rPr lang="cs-CZ" dirty="0" smtClean="0"/>
              <a:t>Popište obraz</a:t>
            </a:r>
          </a:p>
          <a:p>
            <a:endParaRPr lang="cs-CZ" dirty="0" smtClean="0"/>
          </a:p>
          <a:p>
            <a:r>
              <a:rPr lang="cs-CZ" dirty="0" smtClean="0"/>
              <a:t>Je na takovém zobrazení něco zvláštního?</a:t>
            </a:r>
          </a:p>
          <a:p>
            <a:endParaRPr lang="cs-CZ" dirty="0" smtClean="0"/>
          </a:p>
          <a:p>
            <a:r>
              <a:rPr lang="cs-CZ" dirty="0" smtClean="0"/>
              <a:t>Co dělají jednotlivé postavy na obraze?</a:t>
            </a:r>
          </a:p>
          <a:p>
            <a:endParaRPr lang="cs-CZ" dirty="0" smtClean="0"/>
          </a:p>
          <a:p>
            <a:r>
              <a:rPr lang="cs-CZ" dirty="0" smtClean="0"/>
              <a:t>Je na obraze něco šokujícího?</a:t>
            </a:r>
          </a:p>
          <a:p>
            <a:endParaRPr lang="cs-CZ" dirty="0" smtClean="0"/>
          </a:p>
          <a:p>
            <a:r>
              <a:rPr lang="cs-CZ" dirty="0" smtClean="0"/>
              <a:t>Co vás šokuje v současnosti?</a:t>
            </a:r>
            <a:endParaRPr lang="cs-CZ" dirty="0"/>
          </a:p>
        </p:txBody>
      </p:sp>
    </p:spTree>
    <p:extLst>
      <p:ext uri="{BB962C8B-B14F-4D97-AF65-F5344CB8AC3E}">
        <p14:creationId xmlns:p14="http://schemas.microsoft.com/office/powerpoint/2010/main" val="3417879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908720"/>
            <a:ext cx="8229600" cy="4525963"/>
          </a:xfrm>
        </p:spPr>
        <p:txBody>
          <a:bodyPr/>
          <a:lstStyle/>
          <a:p>
            <a:pPr marL="0" indent="0">
              <a:buNone/>
            </a:pPr>
            <a:r>
              <a:rPr lang="cs-CZ" dirty="0" smtClean="0"/>
              <a:t>EDOUARD MANET</a:t>
            </a:r>
          </a:p>
          <a:p>
            <a:r>
              <a:rPr lang="cs-CZ" dirty="0" smtClean="0"/>
              <a:t>1832 – 1883</a:t>
            </a:r>
          </a:p>
          <a:p>
            <a:r>
              <a:rPr lang="cs-CZ" dirty="0" smtClean="0"/>
              <a:t>Jeho vzorem bylo umění klasiků malby jako </a:t>
            </a:r>
            <a:r>
              <a:rPr lang="cs-CZ" dirty="0" err="1" smtClean="0"/>
              <a:t>Vélauquez</a:t>
            </a:r>
            <a:r>
              <a:rPr lang="cs-CZ" dirty="0" smtClean="0"/>
              <a:t>, </a:t>
            </a:r>
            <a:r>
              <a:rPr lang="cs-CZ" dirty="0" err="1" smtClean="0"/>
              <a:t>Tizian</a:t>
            </a:r>
            <a:r>
              <a:rPr lang="cs-CZ" dirty="0" smtClean="0"/>
              <a:t>, Delacroix</a:t>
            </a:r>
          </a:p>
          <a:p>
            <a:r>
              <a:rPr lang="cs-CZ" dirty="0" smtClean="0"/>
              <a:t>Ve své době byl pokládán za příliš odvážného a novátorského umělce</a:t>
            </a:r>
          </a:p>
          <a:p>
            <a:r>
              <a:rPr lang="cs-CZ" dirty="0" smtClean="0"/>
              <a:t>Byl zařazován mezi impresionisty – sám se za něj nepokládal</a:t>
            </a:r>
          </a:p>
          <a:p>
            <a:endParaRPr lang="cs-CZ" dirty="0"/>
          </a:p>
        </p:txBody>
      </p:sp>
    </p:spTree>
    <p:extLst>
      <p:ext uri="{BB962C8B-B14F-4D97-AF65-F5344CB8AC3E}">
        <p14:creationId xmlns:p14="http://schemas.microsoft.com/office/powerpoint/2010/main" val="264618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p:cNvSpPr txBox="1"/>
          <p:nvPr/>
        </p:nvSpPr>
        <p:spPr>
          <a:xfrm>
            <a:off x="614437" y="980728"/>
            <a:ext cx="7920880" cy="5724644"/>
          </a:xfrm>
          <a:prstGeom prst="rect">
            <a:avLst/>
          </a:prstGeom>
          <a:noFill/>
        </p:spPr>
        <p:txBody>
          <a:bodyPr wrap="square" rtlCol="0">
            <a:spAutoFit/>
          </a:bodyPr>
          <a:lstStyle/>
          <a:p>
            <a:r>
              <a:rPr lang="cs-CZ" sz="2400" dirty="0" smtClean="0"/>
              <a:t>Obraz „Snídaně v trávě“ byl vystaven na Salónu odmítnutých (1863) – jednalo se o výstavu autorů, kteří nebyli vystaveni na oficiální výstavě v Paříži, protože jejich díla byla ve své době šokující pro běžné publikum.</a:t>
            </a:r>
          </a:p>
          <a:p>
            <a:endParaRPr lang="cs-CZ" sz="2400" dirty="0" smtClean="0"/>
          </a:p>
          <a:p>
            <a:r>
              <a:rPr lang="cs-CZ" sz="2400" dirty="0" smtClean="0"/>
              <a:t>Tento obraz vyvolal skandál, protože vedle oblečených mužů se nacházela nahá žena a navíc se nejednalo o alegorii. Všimněte si, že pohled ženy se upírá na diváka obrazu, a to působilo provokativně.</a:t>
            </a:r>
          </a:p>
          <a:p>
            <a:endParaRPr lang="cs-CZ" sz="2400" dirty="0"/>
          </a:p>
          <a:p>
            <a:r>
              <a:rPr lang="cs-CZ" sz="2400" dirty="0" smtClean="0"/>
              <a:t>I přes to, že Manet při tvorbě obrazu vycházel z podobného díla renesančního autora </a:t>
            </a:r>
            <a:r>
              <a:rPr lang="cs-CZ" sz="2400" dirty="0" err="1" smtClean="0"/>
              <a:t>Raffaela</a:t>
            </a:r>
            <a:r>
              <a:rPr lang="cs-CZ" sz="2400" dirty="0" smtClean="0"/>
              <a:t>, publikum jeho dílo považovalo za velmi provokativní.</a:t>
            </a:r>
          </a:p>
          <a:p>
            <a:endParaRPr lang="cs-CZ" dirty="0" smtClean="0"/>
          </a:p>
          <a:p>
            <a:endParaRPr lang="cs-CZ" dirty="0" smtClean="0"/>
          </a:p>
          <a:p>
            <a:endParaRPr lang="cs-CZ" dirty="0"/>
          </a:p>
        </p:txBody>
      </p:sp>
    </p:spTree>
    <p:extLst>
      <p:ext uri="{BB962C8B-B14F-4D97-AF65-F5344CB8AC3E}">
        <p14:creationId xmlns:p14="http://schemas.microsoft.com/office/powerpoint/2010/main" val="2000510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620688"/>
            <a:ext cx="8229600" cy="5544616"/>
          </a:xfrm>
        </p:spPr>
        <p:txBody>
          <a:bodyPr>
            <a:normAutofit fontScale="92500"/>
          </a:bodyPr>
          <a:lstStyle/>
          <a:p>
            <a:pPr marL="0" indent="0">
              <a:buNone/>
            </a:pPr>
            <a:r>
              <a:rPr lang="cs-CZ" dirty="0" smtClean="0"/>
              <a:t>Vyberte si jakýkoli obraz z dějin umění, který je všeobecně známý. Stáhněte si jej do počítače.</a:t>
            </a:r>
          </a:p>
          <a:p>
            <a:pPr marL="0" indent="0">
              <a:buNone/>
            </a:pPr>
            <a:r>
              <a:rPr lang="cs-CZ" dirty="0" smtClean="0"/>
              <a:t>V programu </a:t>
            </a:r>
            <a:r>
              <a:rPr lang="cs-CZ" dirty="0" err="1"/>
              <a:t>P</a:t>
            </a:r>
            <a:r>
              <a:rPr lang="cs-CZ" dirty="0" err="1" smtClean="0"/>
              <a:t>hotoshop</a:t>
            </a:r>
            <a:r>
              <a:rPr lang="cs-CZ" dirty="0" smtClean="0"/>
              <a:t> (nebo podobném programu) změňte na obraze nějaký detail nebo část obrazu tak, aby na první pohled vše vypadalo stejně jak jsou lidé zvyklí, ale při bližším pozorování, divák rozdíl najde. Pokuste se reagovat na současné události a nebo na objekty, které jsou součástí vašeho života, života vaší generace.</a:t>
            </a:r>
          </a:p>
          <a:p>
            <a:pPr marL="0" indent="0">
              <a:buNone/>
            </a:pPr>
            <a:r>
              <a:rPr lang="cs-CZ" dirty="0"/>
              <a:t>Pomůcky:</a:t>
            </a:r>
          </a:p>
          <a:p>
            <a:pPr marL="0" indent="0">
              <a:buNone/>
            </a:pPr>
            <a:r>
              <a:rPr lang="cs-CZ" dirty="0"/>
              <a:t>Počítač s programem na úpravu </a:t>
            </a:r>
            <a:r>
              <a:rPr lang="cs-CZ" dirty="0" smtClean="0"/>
              <a:t>fotografií, obrázek</a:t>
            </a:r>
            <a:endParaRPr lang="cs-CZ" dirty="0"/>
          </a:p>
          <a:p>
            <a:pPr marL="0" indent="0">
              <a:buNone/>
            </a:pPr>
            <a:endParaRPr lang="cs-CZ" dirty="0" smtClean="0"/>
          </a:p>
        </p:txBody>
      </p:sp>
    </p:spTree>
    <p:extLst>
      <p:ext uri="{BB962C8B-B14F-4D97-AF65-F5344CB8AC3E}">
        <p14:creationId xmlns:p14="http://schemas.microsoft.com/office/powerpoint/2010/main" val="187785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548680"/>
            <a:ext cx="8229600" cy="4525963"/>
          </a:xfrm>
        </p:spPr>
        <p:txBody>
          <a:bodyPr/>
          <a:lstStyle/>
          <a:p>
            <a:r>
              <a:rPr lang="cs-CZ" dirty="0" smtClean="0"/>
              <a:t>Zdroje:</a:t>
            </a:r>
          </a:p>
          <a:p>
            <a:pPr marL="0" indent="0">
              <a:buNone/>
            </a:pPr>
            <a:r>
              <a:rPr lang="cs-CZ" dirty="0"/>
              <a:t>http://cs.wikipedia.org/wiki/%C3%89douard_Manet</a:t>
            </a:r>
          </a:p>
        </p:txBody>
      </p:sp>
    </p:spTree>
    <p:extLst>
      <p:ext uri="{BB962C8B-B14F-4D97-AF65-F5344CB8AC3E}">
        <p14:creationId xmlns:p14="http://schemas.microsoft.com/office/powerpoint/2010/main" val="157863643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385</Words>
  <Application>Microsoft Office PowerPoint</Application>
  <PresentationFormat>Předvádění na obrazovce (4:3)</PresentationFormat>
  <Paragraphs>49</Paragraphs>
  <Slides>7</Slides>
  <Notes>0</Notes>
  <HiddenSlides>0</HiddenSlides>
  <MMClips>0</MMClips>
  <ScaleCrop>false</ScaleCrop>
  <HeadingPairs>
    <vt:vector size="4" baseType="variant">
      <vt:variant>
        <vt:lpstr>Motiv</vt:lpstr>
      </vt:variant>
      <vt:variant>
        <vt:i4>1</vt:i4>
      </vt:variant>
      <vt:variant>
        <vt:lpstr>Nadpisy snímků</vt:lpstr>
      </vt:variant>
      <vt:variant>
        <vt:i4>7</vt:i4>
      </vt:variant>
    </vt:vector>
  </HeadingPairs>
  <TitlesOfParts>
    <vt:vector size="8" baseType="lpstr">
      <vt:lpstr>Motiv systému Office</vt:lpstr>
      <vt:lpstr>Aktualizace uměleckého díla</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Základní informace</dc:title>
  <dc:creator>sylva</dc:creator>
  <cp:lastModifiedBy>Lenka</cp:lastModifiedBy>
  <cp:revision>44</cp:revision>
  <dcterms:created xsi:type="dcterms:W3CDTF">2012-06-18T15:15:37Z</dcterms:created>
  <dcterms:modified xsi:type="dcterms:W3CDTF">2013-02-22T09:26:30Z</dcterms:modified>
</cp:coreProperties>
</file>