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9" r:id="rId4"/>
    <p:sldId id="270" r:id="rId5"/>
    <p:sldId id="266" r:id="rId6"/>
    <p:sldId id="267" r:id="rId7"/>
    <p:sldId id="271" r:id="rId8"/>
    <p:sldId id="272" r:id="rId9"/>
    <p:sldId id="268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02" y="-6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905326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6451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236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9827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91226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9827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05383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14908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743184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336132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308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0BB4E-2633-4063-97C2-2670DEA63A79}" type="datetimeFigureOut">
              <a:rPr lang="cs-CZ" smtClean="0"/>
              <a:t>13.1.2014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385DCB-F636-4FE0-988B-4D5911413AE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9766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432048"/>
          </a:xfrm>
        </p:spPr>
        <p:txBody>
          <a:bodyPr>
            <a:noAutofit/>
          </a:bodyPr>
          <a:lstStyle/>
          <a:p>
            <a:r>
              <a:rPr lang="cs-CZ" sz="3600" b="1" dirty="0" smtClean="0"/>
              <a:t>VRAŽDA V DOMĚ</a:t>
            </a:r>
            <a:endParaRPr lang="cs-CZ" sz="3600" b="1" dirty="0"/>
          </a:p>
        </p:txBody>
      </p:sp>
      <p:sp>
        <p:nvSpPr>
          <p:cNvPr id="4" name="Obdélník 3"/>
          <p:cNvSpPr/>
          <p:nvPr/>
        </p:nvSpPr>
        <p:spPr>
          <a:xfrm>
            <a:off x="0" y="6093296"/>
            <a:ext cx="9144000" cy="76470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TextovéPole 4"/>
          <p:cNvSpPr txBox="1"/>
          <p:nvPr/>
        </p:nvSpPr>
        <p:spPr>
          <a:xfrm>
            <a:off x="359532" y="6207695"/>
            <a:ext cx="84249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1"/>
                </a:solidFill>
              </a:rPr>
              <a:t>Gymn</a:t>
            </a:r>
            <a:r>
              <a:rPr lang="cs-CZ" sz="2400" dirty="0" err="1" smtClean="0">
                <a:solidFill>
                  <a:schemeClr val="bg1"/>
                </a:solidFill>
              </a:rPr>
              <a:t>ázium</a:t>
            </a:r>
            <a:r>
              <a:rPr lang="cs-CZ" sz="2400" dirty="0" smtClean="0">
                <a:solidFill>
                  <a:schemeClr val="bg1"/>
                </a:solidFill>
              </a:rPr>
              <a:t> a Jazyková škola s právem státní jazykové zkoušky Zlín</a:t>
            </a:r>
            <a:endParaRPr lang="cs-CZ" sz="2400" dirty="0">
              <a:solidFill>
                <a:schemeClr val="bg1"/>
              </a:solidFill>
            </a:endParaRPr>
          </a:p>
        </p:txBody>
      </p:sp>
      <p:cxnSp>
        <p:nvCxnSpPr>
          <p:cNvPr id="7" name="Přímá spojnice 6"/>
          <p:cNvCxnSpPr/>
          <p:nvPr/>
        </p:nvCxnSpPr>
        <p:spPr>
          <a:xfrm>
            <a:off x="727714" y="2348880"/>
            <a:ext cx="7669126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64" y="188640"/>
            <a:ext cx="7743825" cy="143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8" name="Tabulk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085284"/>
              </p:ext>
            </p:extLst>
          </p:nvPr>
        </p:nvGraphicFramePr>
        <p:xfrm>
          <a:off x="755576" y="2547208"/>
          <a:ext cx="7666515" cy="31140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465106"/>
                <a:gridCol w="5201409"/>
              </a:tblGrid>
              <a:tr h="3600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Tematická oblast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ESV</a:t>
                      </a:r>
                      <a:r>
                        <a:rPr lang="cs-CZ" baseline="0" dirty="0" smtClean="0"/>
                        <a:t> - </a:t>
                      </a:r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Komunikace vizuálního umění se znakovými</a:t>
                      </a:r>
                    </a:p>
                    <a:p>
                      <a:r>
                        <a:rPr lang="cs-CZ" sz="1800" b="0" i="0" u="none" strike="noStrike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systémy uměleckých a společenských oborů</a:t>
                      </a:r>
                      <a:endParaRPr lang="cs-CZ" dirty="0"/>
                    </a:p>
                  </a:txBody>
                  <a:tcPr/>
                </a:tc>
              </a:tr>
              <a:tr h="3543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b="1" kern="1200" dirty="0" smtClean="0">
                          <a:effectLst/>
                        </a:rPr>
                        <a:t>Datum vytvoření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16. 8. 2013</a:t>
                      </a:r>
                      <a:endParaRPr lang="cs-CZ" dirty="0"/>
                    </a:p>
                  </a:txBody>
                  <a:tcPr/>
                </a:tc>
              </a:tr>
              <a:tr h="3435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b="1" dirty="0" smtClean="0"/>
                        <a:t>Ročník 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 smtClean="0"/>
                        <a:t>Prima - tercie</a:t>
                      </a:r>
                      <a:endParaRPr lang="cs-CZ" dirty="0"/>
                    </a:p>
                  </a:txBody>
                  <a:tcPr/>
                </a:tc>
              </a:tr>
              <a:tr h="332720">
                <a:tc>
                  <a:txBody>
                    <a:bodyPr/>
                    <a:lstStyle/>
                    <a:p>
                      <a:r>
                        <a:rPr lang="cs-CZ" b="1" dirty="0" smtClean="0"/>
                        <a:t>Stručný obsah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vytvoří</a:t>
                      </a:r>
                      <a:r>
                        <a:rPr lang="cs-CZ" baseline="0" dirty="0" smtClean="0"/>
                        <a:t> koláž na téma zločin.</a:t>
                      </a:r>
                      <a:endParaRPr lang="cs-CZ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Způsob využití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200" dirty="0" smtClean="0"/>
                        <a:t>Na</a:t>
                      </a:r>
                      <a:r>
                        <a:rPr lang="cs-CZ" sz="1200" baseline="0" dirty="0" smtClean="0"/>
                        <a:t> stránkách ČT zhlédněte dokument, odpovězte na několik otázek a vytvořte dílo inspirované dílem od Jakuba </a:t>
                      </a:r>
                      <a:r>
                        <a:rPr lang="cs-CZ" sz="1200" baseline="0" dirty="0" err="1" smtClean="0"/>
                        <a:t>Schikanedera</a:t>
                      </a:r>
                      <a:r>
                        <a:rPr lang="cs-CZ" sz="1200" baseline="0" dirty="0" smtClean="0"/>
                        <a:t>.  Odpovědi se nacházejí na konci prezentace.</a:t>
                      </a:r>
                      <a:endParaRPr lang="cs-CZ" sz="1200" dirty="0"/>
                    </a:p>
                  </a:txBody>
                  <a:tcPr/>
                </a:tc>
              </a:tr>
              <a:tr h="3600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Autor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Lenka Michalcová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b="1" kern="1200" dirty="0" smtClean="0">
                          <a:effectLst/>
                        </a:rPr>
                        <a:t>Kód</a:t>
                      </a:r>
                      <a:endParaRPr lang="cs-CZ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1800" b="0" i="0" u="none" strike="noStrike" kern="1200" baseline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VY_32_INOVACE_37_EMIC19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8644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685800" y="1772816"/>
            <a:ext cx="7772400" cy="56675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b="1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VRAŽDA V DOMĚ</a:t>
            </a:r>
            <a:br>
              <a:rPr lang="cs-CZ" dirty="0" smtClean="0"/>
            </a:br>
            <a:r>
              <a:rPr lang="cs-CZ" dirty="0" smtClean="0"/>
              <a:t>JAKUB SCHIKANEDER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cs-CZ" dirty="0" smtClean="0"/>
          </a:p>
          <a:p>
            <a:r>
              <a:rPr lang="cs-CZ" dirty="0" smtClean="0"/>
              <a:t>Na stránkách ČT (i-vysílání) zhlédněte krátký dokument z cyklu „Národní galerie v Praze nikdy nezavírá“ a odpovězte na otázky:</a:t>
            </a:r>
          </a:p>
          <a:p>
            <a:pPr marL="0" indent="0" algn="ctr">
              <a:buNone/>
            </a:pPr>
            <a:r>
              <a:rPr lang="cs-CZ" b="1" dirty="0" smtClean="0"/>
              <a:t>Vražda v domě – Jakub </a:t>
            </a:r>
            <a:r>
              <a:rPr lang="cs-CZ" b="1" dirty="0" err="1" smtClean="0"/>
              <a:t>Schikaneder</a:t>
            </a:r>
            <a:endParaRPr lang="cs-CZ" b="1" dirty="0" smtClean="0"/>
          </a:p>
          <a:p>
            <a:pPr marL="0" indent="0" algn="ctr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http://www.ceskatelevize.cz/ivysilani/10000000039-narodni-galerie-v-praze-nikdy-nezavira/211251000340035-jakub-schikaneder-vrazda-v-dome/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329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544616"/>
          </a:xfrm>
        </p:spPr>
        <p:txBody>
          <a:bodyPr>
            <a:normAutofit fontScale="92500" lnSpcReduction="20000"/>
          </a:bodyPr>
          <a:lstStyle/>
          <a:p>
            <a:r>
              <a:rPr lang="cs-CZ" sz="4000" dirty="0" smtClean="0"/>
              <a:t>Do jakého období byste dílo zařadili?</a:t>
            </a:r>
          </a:p>
          <a:p>
            <a:endParaRPr lang="cs-CZ" sz="4000" dirty="0" smtClean="0"/>
          </a:p>
          <a:p>
            <a:r>
              <a:rPr lang="cs-CZ" sz="4000" dirty="0" smtClean="0"/>
              <a:t>Kdy a kde bylo dílo poprvé vystaveno?</a:t>
            </a:r>
          </a:p>
          <a:p>
            <a:endParaRPr lang="cs-CZ" sz="4000" dirty="0" smtClean="0"/>
          </a:p>
          <a:p>
            <a:r>
              <a:rPr lang="cs-CZ" sz="4000" dirty="0" smtClean="0"/>
              <a:t>Kdy bylo vystaveno dílo v </a:t>
            </a:r>
            <a:r>
              <a:rPr lang="cs-CZ" sz="4000" dirty="0"/>
              <a:t>P</a:t>
            </a:r>
            <a:r>
              <a:rPr lang="cs-CZ" sz="4000" dirty="0" smtClean="0"/>
              <a:t>raze?</a:t>
            </a:r>
          </a:p>
          <a:p>
            <a:endParaRPr lang="cs-CZ" sz="4000" dirty="0" smtClean="0"/>
          </a:p>
          <a:p>
            <a:r>
              <a:rPr lang="cs-CZ" sz="4000" dirty="0" smtClean="0"/>
              <a:t>Jaká témata </a:t>
            </a:r>
            <a:r>
              <a:rPr lang="cs-CZ" sz="4000" dirty="0" err="1" smtClean="0"/>
              <a:t>Schikaneder</a:t>
            </a:r>
            <a:r>
              <a:rPr lang="cs-CZ" sz="4000" dirty="0" smtClean="0"/>
              <a:t> zpracovával?</a:t>
            </a:r>
          </a:p>
          <a:p>
            <a:endParaRPr lang="cs-CZ" sz="4000" dirty="0" smtClean="0"/>
          </a:p>
          <a:p>
            <a:r>
              <a:rPr lang="cs-CZ" sz="4000" dirty="0" smtClean="0"/>
              <a:t>Popište obraz.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1468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7544" y="476672"/>
            <a:ext cx="8229600" cy="5904656"/>
          </a:xfrm>
        </p:spPr>
        <p:txBody>
          <a:bodyPr/>
          <a:lstStyle/>
          <a:p>
            <a:r>
              <a:rPr lang="cs-CZ" dirty="0" smtClean="0"/>
              <a:t>Proč obraz po vystavení vyvolal senzaci?</a:t>
            </a:r>
          </a:p>
          <a:p>
            <a:endParaRPr lang="cs-CZ" dirty="0"/>
          </a:p>
          <a:p>
            <a:r>
              <a:rPr lang="cs-CZ" dirty="0" smtClean="0"/>
              <a:t>O čem diváci diskutovali? K jakým závěrům došli a proč?</a:t>
            </a:r>
          </a:p>
          <a:p>
            <a:endParaRPr lang="cs-CZ" dirty="0"/>
          </a:p>
          <a:p>
            <a:r>
              <a:rPr lang="cs-CZ" dirty="0" smtClean="0"/>
              <a:t>Nacházejí se na obraze nějaké stopy, které by mohly vést k odhalení příčiny smrti dívky?</a:t>
            </a:r>
          </a:p>
          <a:p>
            <a:endParaRPr lang="cs-CZ" dirty="0"/>
          </a:p>
          <a:p>
            <a:r>
              <a:rPr lang="cs-CZ" dirty="0" smtClean="0"/>
              <a:t>Inspiroval obraz nějaké další autory?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41073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404664"/>
            <a:ext cx="7992888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itchFamily="34" charset="0"/>
              <a:buChar char="•"/>
            </a:pPr>
            <a:r>
              <a:rPr lang="cs-CZ" sz="4000" dirty="0" smtClean="0"/>
              <a:t>Vymyslete si zločin a promyslete jednotlivé detaily:</a:t>
            </a:r>
          </a:p>
          <a:p>
            <a:pPr marL="571500" indent="-571500">
              <a:buFont typeface="Arial" pitchFamily="34" charset="0"/>
              <a:buChar char="•"/>
            </a:pPr>
            <a:r>
              <a:rPr lang="cs-CZ" sz="4000" dirty="0" smtClean="0"/>
              <a:t>kdo je vrahem, kdo je obětí?</a:t>
            </a:r>
          </a:p>
          <a:p>
            <a:pPr marL="571500" indent="-571500">
              <a:buFont typeface="Arial" pitchFamily="34" charset="0"/>
              <a:buChar char="•"/>
            </a:pPr>
            <a:endParaRPr lang="cs-CZ" sz="4000" dirty="0"/>
          </a:p>
          <a:p>
            <a:pPr marL="571500" indent="-571500">
              <a:buFont typeface="Arial" pitchFamily="34" charset="0"/>
              <a:buChar char="•"/>
            </a:pPr>
            <a:r>
              <a:rPr lang="cs-CZ" sz="4000" dirty="0" smtClean="0"/>
              <a:t>jaké je místo zločinu, jaké důkazy se na místě činu nalezly?</a:t>
            </a:r>
          </a:p>
          <a:p>
            <a:pPr marL="571500" indent="-571500">
              <a:buFont typeface="Arial" pitchFamily="34" charset="0"/>
              <a:buChar char="•"/>
            </a:pPr>
            <a:endParaRPr lang="cs-CZ" sz="4000" dirty="0"/>
          </a:p>
          <a:p>
            <a:pPr marL="571500" indent="-571500">
              <a:buFont typeface="Arial" pitchFamily="34" charset="0"/>
              <a:buChar char="•"/>
            </a:pPr>
            <a:r>
              <a:rPr lang="cs-CZ" sz="4000" dirty="0" smtClean="0"/>
              <a:t>byli přítomní nějací svědci?</a:t>
            </a:r>
          </a:p>
        </p:txBody>
      </p:sp>
    </p:spTree>
    <p:extLst>
      <p:ext uri="{BB962C8B-B14F-4D97-AF65-F5344CB8AC3E}">
        <p14:creationId xmlns:p14="http://schemas.microsoft.com/office/powerpoint/2010/main" val="2380984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539552" y="332656"/>
            <a:ext cx="799288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cs-CZ" sz="4000" dirty="0"/>
              <a:t>Z novin a časopisů </a:t>
            </a:r>
            <a:r>
              <a:rPr lang="cs-CZ" sz="4000" dirty="0" smtClean="0"/>
              <a:t>vystříhejte obrázky osob a předmětů</a:t>
            </a:r>
            <a:endParaRPr lang="cs-CZ" sz="4000" dirty="0"/>
          </a:p>
          <a:p>
            <a:pPr marL="285750" indent="-285750">
              <a:buFont typeface="Arial" pitchFamily="34" charset="0"/>
              <a:buChar char="•"/>
            </a:pPr>
            <a:endParaRPr lang="cs-CZ" sz="4000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cs-CZ" sz="4000" dirty="0" smtClean="0"/>
              <a:t>Vytvořte koláž z jednotlivých indicií, které ukazují na zločin, který se stal.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sz="4000" dirty="0" smtClean="0"/>
              <a:t>Domalujte další detaily</a:t>
            </a:r>
          </a:p>
          <a:p>
            <a:pPr marL="285750" indent="-285750">
              <a:buFont typeface="Arial" pitchFamily="34" charset="0"/>
              <a:buChar char="•"/>
            </a:pPr>
            <a:endParaRPr lang="cs-CZ" sz="4000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sz="4000" dirty="0" smtClean="0"/>
              <a:t>Pomůcky: noviny, časopisy, nůžky, lepidlo, pastelky, fixy, tvrdý papír A2</a:t>
            </a:r>
          </a:p>
          <a:p>
            <a:pPr marL="285750" indent="-285750">
              <a:buFont typeface="Arial" pitchFamily="34" charset="0"/>
              <a:buChar char="•"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67564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2"/>
          <p:cNvSpPr txBox="1">
            <a:spLocks/>
          </p:cNvSpPr>
          <p:nvPr/>
        </p:nvSpPr>
        <p:spPr>
          <a:xfrm>
            <a:off x="467544" y="620688"/>
            <a:ext cx="8229600" cy="5544616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4000" dirty="0" smtClean="0"/>
              <a:t>ODPOVĚDI:</a:t>
            </a:r>
          </a:p>
          <a:p>
            <a:r>
              <a:rPr lang="cs-CZ" sz="4000" dirty="0" smtClean="0"/>
              <a:t>Do jakého období byste dílo zařadili?</a:t>
            </a:r>
          </a:p>
          <a:p>
            <a:r>
              <a:rPr lang="cs-CZ" sz="4000" dirty="0" smtClean="0">
                <a:solidFill>
                  <a:srgbClr val="FF0000"/>
                </a:solidFill>
              </a:rPr>
              <a:t>90. léta 19. století</a:t>
            </a:r>
          </a:p>
          <a:p>
            <a:endParaRPr lang="cs-CZ" sz="4000" dirty="0" smtClean="0"/>
          </a:p>
          <a:p>
            <a:r>
              <a:rPr lang="cs-CZ" sz="4000" dirty="0" smtClean="0"/>
              <a:t>Kdy a kde bylo dílo poprvé vystaveno?</a:t>
            </a:r>
          </a:p>
          <a:p>
            <a:r>
              <a:rPr lang="cs-CZ" sz="4000" dirty="0" smtClean="0">
                <a:solidFill>
                  <a:srgbClr val="FF0000"/>
                </a:solidFill>
              </a:rPr>
              <a:t>V Berlíně roku 1889</a:t>
            </a:r>
          </a:p>
          <a:p>
            <a:endParaRPr lang="cs-CZ" sz="4000" dirty="0" smtClean="0"/>
          </a:p>
          <a:p>
            <a:r>
              <a:rPr lang="cs-CZ" sz="4000" dirty="0" smtClean="0"/>
              <a:t>Kdy bylo dílo vystaveno v Praze?</a:t>
            </a:r>
          </a:p>
          <a:p>
            <a:r>
              <a:rPr lang="cs-CZ" sz="4000" dirty="0" smtClean="0">
                <a:solidFill>
                  <a:srgbClr val="FF0000"/>
                </a:solidFill>
              </a:rPr>
              <a:t>1891</a:t>
            </a:r>
          </a:p>
          <a:p>
            <a:endParaRPr lang="cs-CZ" sz="4000" dirty="0" smtClean="0"/>
          </a:p>
          <a:p>
            <a:r>
              <a:rPr lang="cs-CZ" sz="4000" dirty="0" smtClean="0"/>
              <a:t>Jaká témata </a:t>
            </a:r>
            <a:r>
              <a:rPr lang="cs-CZ" sz="4000" dirty="0" err="1" smtClean="0"/>
              <a:t>Schikaneder</a:t>
            </a:r>
            <a:r>
              <a:rPr lang="cs-CZ" sz="4000" dirty="0" smtClean="0"/>
              <a:t> zpracovával?</a:t>
            </a:r>
          </a:p>
          <a:p>
            <a:r>
              <a:rPr lang="cs-CZ" sz="4000" dirty="0" smtClean="0">
                <a:solidFill>
                  <a:srgbClr val="FF0000"/>
                </a:solidFill>
              </a:rPr>
              <a:t>Zobrazoval ženy v tragických situacích – sociální tématika</a:t>
            </a:r>
          </a:p>
          <a:p>
            <a:endParaRPr lang="cs-CZ" sz="4000" dirty="0" smtClean="0"/>
          </a:p>
          <a:p>
            <a:r>
              <a:rPr lang="cs-CZ" sz="4000" dirty="0" smtClean="0"/>
              <a:t>Popište obraz.</a:t>
            </a:r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98471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2"/>
          <p:cNvSpPr txBox="1">
            <a:spLocks/>
          </p:cNvSpPr>
          <p:nvPr/>
        </p:nvSpPr>
        <p:spPr>
          <a:xfrm>
            <a:off x="467544" y="260648"/>
            <a:ext cx="8229600" cy="633670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800" dirty="0" smtClean="0"/>
              <a:t>Proč obraz po vystavení vyvolal senzaci?</a:t>
            </a:r>
          </a:p>
          <a:p>
            <a:r>
              <a:rPr lang="cs-CZ" sz="2800" dirty="0" smtClean="0">
                <a:solidFill>
                  <a:srgbClr val="FF0000"/>
                </a:solidFill>
              </a:rPr>
              <a:t>Působil na fantazii diváka, který chtěl zjistit, co se stalo.</a:t>
            </a:r>
          </a:p>
          <a:p>
            <a:r>
              <a:rPr lang="cs-CZ" sz="2800" dirty="0" smtClean="0"/>
              <a:t>O čem diváci diskutovali? K jakým závěrům došli a proč?</a:t>
            </a:r>
          </a:p>
          <a:p>
            <a:r>
              <a:rPr lang="cs-CZ" sz="2800" dirty="0">
                <a:solidFill>
                  <a:srgbClr val="FF0000"/>
                </a:solidFill>
              </a:rPr>
              <a:t>Diváci diskutovali o příčinách smrti </a:t>
            </a:r>
            <a:r>
              <a:rPr lang="cs-CZ" sz="2800" dirty="0" smtClean="0">
                <a:solidFill>
                  <a:srgbClr val="FF0000"/>
                </a:solidFill>
              </a:rPr>
              <a:t>dívky. Možná sebevražda, možná vražda, vrahem je jeden z přihlížejících,…</a:t>
            </a:r>
            <a:endParaRPr lang="cs-CZ" sz="2800" dirty="0" smtClean="0"/>
          </a:p>
          <a:p>
            <a:r>
              <a:rPr lang="cs-CZ" sz="2800" dirty="0" smtClean="0"/>
              <a:t>Nacházejí se na obraze nějaké stopy, které by mohly vést k odhalení příčiny smrti dívky?</a:t>
            </a:r>
          </a:p>
          <a:p>
            <a:r>
              <a:rPr lang="cs-CZ" sz="2800" dirty="0" smtClean="0">
                <a:solidFill>
                  <a:srgbClr val="FF0000"/>
                </a:solidFill>
              </a:rPr>
              <a:t>Stopy krve</a:t>
            </a:r>
            <a:endParaRPr lang="cs-CZ" sz="2800" dirty="0" smtClean="0"/>
          </a:p>
          <a:p>
            <a:r>
              <a:rPr lang="cs-CZ" sz="2800" dirty="0" smtClean="0"/>
              <a:t>Inspiroval obraz nějaké další autory?</a:t>
            </a:r>
          </a:p>
          <a:p>
            <a:r>
              <a:rPr lang="cs-CZ" sz="2800" dirty="0" smtClean="0">
                <a:solidFill>
                  <a:srgbClr val="FF0000"/>
                </a:solidFill>
              </a:rPr>
              <a:t>Miloš Urban – Lord Mord</a:t>
            </a:r>
            <a:endParaRPr lang="cs-CZ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4470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04248" y="436510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cs-CZ"/>
          </a:p>
        </p:txBody>
      </p:sp>
      <p:sp>
        <p:nvSpPr>
          <p:cNvPr id="3" name="TextovéPole 2"/>
          <p:cNvSpPr txBox="1"/>
          <p:nvPr/>
        </p:nvSpPr>
        <p:spPr>
          <a:xfrm>
            <a:off x="755576" y="836712"/>
            <a:ext cx="799288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Zdroje</a:t>
            </a:r>
            <a:r>
              <a:rPr lang="cs-CZ" dirty="0" smtClean="0"/>
              <a:t>:</a:t>
            </a:r>
          </a:p>
          <a:p>
            <a:r>
              <a:rPr lang="cs-CZ" dirty="0"/>
              <a:t>http://www.ceskatelevize.cz/ivysilani/10000000039-narodni-galerie-v-praze-nikdy-nezavira/211251000340035-jakub-schikaneder-vrazda-v-dome/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826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408</Words>
  <Application>Microsoft Office PowerPoint</Application>
  <PresentationFormat>Předvádění na obrazovce (4:3)</PresentationFormat>
  <Paragraphs>75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VRAŽDA V DOMĚ</vt:lpstr>
      <vt:lpstr>VRAŽDA V DOMĚ JAKUB SCHIKANEDER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Základní informace</dc:title>
  <dc:creator>sylva</dc:creator>
  <cp:lastModifiedBy>Lenka</cp:lastModifiedBy>
  <cp:revision>46</cp:revision>
  <dcterms:created xsi:type="dcterms:W3CDTF">2012-06-18T15:15:37Z</dcterms:created>
  <dcterms:modified xsi:type="dcterms:W3CDTF">2014-01-13T16:48:52Z</dcterms:modified>
</cp:coreProperties>
</file>