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9" r:id="rId8"/>
    <p:sldId id="270" r:id="rId9"/>
    <p:sldId id="26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ARTE POVERA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040785"/>
              </p:ext>
            </p:extLst>
          </p:nvPr>
        </p:nvGraphicFramePr>
        <p:xfrm>
          <a:off x="730325" y="2371531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1.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ročník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vytvoří a instalují objekt vycházející z myšlenek </a:t>
                      </a:r>
                      <a:r>
                        <a:rPr lang="cs-CZ" dirty="0" err="1" smtClean="0"/>
                        <a:t>arte</a:t>
                      </a:r>
                      <a:r>
                        <a:rPr lang="cs-CZ" dirty="0" smtClean="0"/>
                        <a:t> </a:t>
                      </a:r>
                      <a:r>
                        <a:rPr lang="cs-CZ" smtClean="0"/>
                        <a:t>povera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</a:t>
                      </a:r>
                      <a:r>
                        <a:rPr lang="cs-CZ" baseline="0" dirty="0" smtClean="0"/>
                        <a:t> základě díla autora současného umění, studenti vypracují vlastní výtvarný projekt. Odpovědi na konci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</a:t>
                      </a:r>
                      <a:r>
                        <a:rPr lang="cs-CZ" dirty="0" err="1" smtClean="0"/>
                        <a:t>Tutschová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VY_32_INOVACE_37_ETUT08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Do které výtvarné kategorie byste zařadili toto dílo?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 je rozdíl mezi sochou a objektem?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 je tento objekt vytvořen?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Jaké materiály umělci obvykle používají?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579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247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Pokuste se na základě pozorování děl vysvětlit pojem:</a:t>
            </a:r>
          </a:p>
          <a:p>
            <a:pPr marL="0" indent="0" algn="ctr">
              <a:buNone/>
            </a:pPr>
            <a:r>
              <a:rPr lang="cs-CZ" dirty="0" smtClean="0"/>
              <a:t>„</a:t>
            </a:r>
            <a:r>
              <a:rPr lang="cs-CZ" dirty="0" err="1" smtClean="0"/>
              <a:t>arte</a:t>
            </a:r>
            <a:r>
              <a:rPr lang="cs-CZ" dirty="0" smtClean="0"/>
              <a:t> </a:t>
            </a:r>
            <a:r>
              <a:rPr lang="cs-CZ" dirty="0" err="1" smtClean="0"/>
              <a:t>povera</a:t>
            </a:r>
            <a:r>
              <a:rPr lang="cs-CZ" dirty="0" smtClean="0"/>
              <a:t>“</a:t>
            </a:r>
          </a:p>
          <a:p>
            <a:pPr marL="0" indent="0" algn="ctr">
              <a:buNone/>
            </a:pPr>
            <a:endParaRPr lang="cs-CZ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67544" y="3284984"/>
            <a:ext cx="8229600" cy="3240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4500" dirty="0" smtClean="0"/>
              <a:t>Návrat k jednoduchým předmětům a obsahům</a:t>
            </a:r>
            <a:endParaRPr lang="en-US" sz="4500" dirty="0"/>
          </a:p>
          <a:p>
            <a:r>
              <a:rPr lang="cs-CZ" sz="4500" dirty="0" smtClean="0"/>
              <a:t>Každodennost se stává významnou</a:t>
            </a:r>
            <a:endParaRPr lang="en-US" sz="4500" dirty="0"/>
          </a:p>
          <a:p>
            <a:r>
              <a:rPr lang="cs-CZ" sz="4500" dirty="0" smtClean="0"/>
              <a:t>Stopy přírody a průmyslu</a:t>
            </a:r>
            <a:endParaRPr lang="en-US" sz="4500" dirty="0"/>
          </a:p>
          <a:p>
            <a:r>
              <a:rPr lang="cs-CZ" sz="4500" dirty="0" smtClean="0"/>
              <a:t>Dynamismus a energie jsou součástí díla</a:t>
            </a:r>
            <a:endParaRPr lang="en-US" sz="4500" dirty="0"/>
          </a:p>
          <a:p>
            <a:r>
              <a:rPr lang="cs-CZ" sz="4500" dirty="0" smtClean="0"/>
              <a:t>Zkoumá pojmy jako prostor a jazyk</a:t>
            </a:r>
            <a:endParaRPr lang="en-US" sz="4500" dirty="0"/>
          </a:p>
          <a:p>
            <a:r>
              <a:rPr lang="cs-CZ" sz="4500" dirty="0" smtClean="0"/>
              <a:t>Složité a symbolické znaky ztrácejí význam</a:t>
            </a:r>
            <a:endParaRPr lang="en-US" sz="4500" dirty="0"/>
          </a:p>
          <a:p>
            <a:r>
              <a:rPr lang="cs-CZ" sz="4500" dirty="0" smtClean="0"/>
              <a:t>Ne-kultura, ne-umění </a:t>
            </a:r>
            <a:r>
              <a:rPr lang="en-US" sz="4500" dirty="0" smtClean="0"/>
              <a:t>, </a:t>
            </a:r>
            <a:r>
              <a:rPr lang="cs-CZ" sz="4500" dirty="0" smtClean="0"/>
              <a:t>umění</a:t>
            </a:r>
            <a:r>
              <a:rPr lang="en-US" sz="4500" dirty="0" smtClean="0"/>
              <a:t> </a:t>
            </a:r>
            <a:r>
              <a:rPr lang="en-US" sz="4500" dirty="0"/>
              <a:t>= </a:t>
            </a:r>
            <a:r>
              <a:rPr lang="cs-CZ" sz="4500" dirty="0" smtClean="0"/>
              <a:t>život</a:t>
            </a:r>
            <a:endParaRPr lang="en-US" sz="4500" dirty="0"/>
          </a:p>
          <a:p>
            <a:pPr marL="0" indent="0" algn="just">
              <a:buFont typeface="Arial" pitchFamily="34" charset="0"/>
              <a:buNone/>
            </a:pP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827584" y="2751311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ZNAKY:</a:t>
            </a:r>
            <a:endParaRPr lang="cs-CZ" sz="24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03848" y="2060848"/>
            <a:ext cx="31683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„chudé umění“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36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1125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Najděte si na internetu obrázky k heslu „</a:t>
            </a:r>
            <a:r>
              <a:rPr lang="cs-CZ" dirty="0" err="1" smtClean="0"/>
              <a:t>arte</a:t>
            </a:r>
            <a:r>
              <a:rPr lang="cs-CZ" dirty="0" smtClean="0"/>
              <a:t> </a:t>
            </a:r>
            <a:r>
              <a:rPr lang="cs-CZ" dirty="0" err="1" smtClean="0"/>
              <a:t>povera</a:t>
            </a:r>
            <a:r>
              <a:rPr lang="cs-CZ" dirty="0" smtClean="0"/>
              <a:t>“ a najděte společné prvky děl.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 </a:t>
            </a:r>
            <a:r>
              <a:rPr lang="cs-CZ" dirty="0"/>
              <a:t>materiál </a:t>
            </a:r>
            <a:r>
              <a:rPr lang="cs-CZ" dirty="0" smtClean="0"/>
              <a:t>umělci </a:t>
            </a:r>
            <a:r>
              <a:rPr lang="cs-CZ" dirty="0" err="1" smtClean="0"/>
              <a:t>arte</a:t>
            </a:r>
            <a:r>
              <a:rPr lang="cs-CZ" dirty="0" smtClean="0"/>
              <a:t> </a:t>
            </a:r>
            <a:r>
              <a:rPr lang="cs-CZ" dirty="0" err="1" smtClean="0"/>
              <a:t>povera</a:t>
            </a:r>
            <a:r>
              <a:rPr lang="cs-CZ" dirty="0" smtClean="0"/>
              <a:t> používají?</a:t>
            </a:r>
          </a:p>
          <a:p>
            <a:pPr marL="0" indent="0">
              <a:buNone/>
            </a:pPr>
            <a:r>
              <a:rPr lang="cs-CZ" dirty="0" smtClean="0"/>
              <a:t>Jaký charakter jejich díla mají? Jedná se o obrazy, sochy, objekty, instalace…?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Jak byste definovali „instalaci“?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 materiál podobného charakteru by se dal ještě použít?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25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621263"/>
            <a:ext cx="81369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Nasbírejte si odpadový materiál stejného druhu, ve větším množství a jeho řazením vytvořte objekt, který instalujte do vámi vybraného prostoru.</a:t>
            </a:r>
          </a:p>
          <a:p>
            <a:endParaRPr lang="cs-CZ" sz="3200" dirty="0" smtClean="0"/>
          </a:p>
          <a:p>
            <a:endParaRPr lang="cs-CZ" sz="3200" dirty="0"/>
          </a:p>
          <a:p>
            <a:r>
              <a:rPr lang="cs-CZ" sz="3200" dirty="0" smtClean="0"/>
              <a:t>Pomůcky: různý odpadový materiál, dráty, špejle, nůžky, řezáky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3130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Do které výtvarné kategorie byste zařadili toto dílo?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Objektové sochařství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Jaký je rozdíl mezi sochou a objektem?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Žádný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 je tento objekt vytvořen?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Seskupením materiálu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Jaké materiály umělci obvykle používají?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Hlínu, kámen, kov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11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1125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Najděte si na internetu obrázky k heslu „</a:t>
            </a:r>
            <a:r>
              <a:rPr lang="cs-CZ" dirty="0" err="1" smtClean="0"/>
              <a:t>arte</a:t>
            </a:r>
            <a:r>
              <a:rPr lang="cs-CZ" dirty="0" smtClean="0"/>
              <a:t> </a:t>
            </a:r>
            <a:r>
              <a:rPr lang="cs-CZ" dirty="0" err="1" smtClean="0"/>
              <a:t>povera</a:t>
            </a:r>
            <a:r>
              <a:rPr lang="cs-CZ" dirty="0" smtClean="0"/>
              <a:t>“ a najděte společné prvky děl.</a:t>
            </a:r>
          </a:p>
          <a:p>
            <a:pPr marL="0" indent="0">
              <a:buNone/>
            </a:pPr>
            <a:r>
              <a:rPr lang="cs-CZ" dirty="0" smtClean="0"/>
              <a:t>Jaký </a:t>
            </a:r>
            <a:r>
              <a:rPr lang="cs-CZ" dirty="0"/>
              <a:t>materiál </a:t>
            </a:r>
            <a:r>
              <a:rPr lang="cs-CZ" dirty="0" smtClean="0"/>
              <a:t>umělci </a:t>
            </a:r>
            <a:r>
              <a:rPr lang="cs-CZ" dirty="0" err="1" smtClean="0"/>
              <a:t>arte</a:t>
            </a:r>
            <a:r>
              <a:rPr lang="cs-CZ" dirty="0" smtClean="0"/>
              <a:t> </a:t>
            </a:r>
            <a:r>
              <a:rPr lang="cs-CZ" dirty="0" err="1" smtClean="0"/>
              <a:t>povera</a:t>
            </a:r>
            <a:r>
              <a:rPr lang="cs-CZ" dirty="0" smtClean="0"/>
              <a:t> používají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Jednoduchost, primitivnost, levné </a:t>
            </a:r>
            <a:r>
              <a:rPr lang="cs-CZ" dirty="0" smtClean="0">
                <a:solidFill>
                  <a:srgbClr val="FF0000"/>
                </a:solidFill>
              </a:rPr>
              <a:t>materiály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 charakter jejich díla mají? Jedná se o obrazy, sochy, objekty, instalace…?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Nerozhoduje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 byste definovali „instalaci“?</a:t>
            </a:r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Soubor prvků v prostoru nesoucí společnou ideu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Jaký materiál podobného charakteru by se dal ještě použít?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Plast, odpadový materiál</a:t>
            </a:r>
            <a:r>
              <a:rPr lang="cs-CZ" smtClean="0">
                <a:solidFill>
                  <a:srgbClr val="FF0000"/>
                </a:solidFill>
              </a:rPr>
              <a:t>, papír,…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/>
              <a:t>http://en.wikipedia.org/wiki/Arte_Povera</a:t>
            </a:r>
          </a:p>
        </p:txBody>
      </p:sp>
    </p:spTree>
    <p:extLst>
      <p:ext uri="{BB962C8B-B14F-4D97-AF65-F5344CB8AC3E}">
        <p14:creationId xmlns:p14="http://schemas.microsoft.com/office/powerpoint/2010/main" val="254925400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379</Words>
  <Application>Microsoft Office PowerPoint</Application>
  <PresentationFormat>Předvádění na obrazovce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ARTE POVERA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60</cp:revision>
  <dcterms:created xsi:type="dcterms:W3CDTF">2012-06-18T15:15:37Z</dcterms:created>
  <dcterms:modified xsi:type="dcterms:W3CDTF">2014-08-04T21:48:08Z</dcterms:modified>
</cp:coreProperties>
</file>