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5" r:id="rId3"/>
    <p:sldId id="263" r:id="rId4"/>
    <p:sldId id="264" r:id="rId5"/>
    <p:sldId id="266" r:id="rId6"/>
    <p:sldId id="267" r:id="rId7"/>
    <p:sldId id="269" r:id="rId8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Střední styl 4 – zvýraznění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4.8.2014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905326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4.8.2014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164519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4.8.2014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492367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4.8.2014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98273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4.8.2014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912262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4.8.2014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982718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4.8.2014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053833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4.8.2014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149086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4.8.2014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743184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4.8.2014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336132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4.8.2014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630838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40BB4E-2633-4063-97C2-2670DEA63A79}" type="datetimeFigureOut">
              <a:rPr lang="cs-CZ" smtClean="0"/>
              <a:t>4.8.2014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19766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1772816"/>
            <a:ext cx="7772400" cy="432048"/>
          </a:xfrm>
        </p:spPr>
        <p:txBody>
          <a:bodyPr>
            <a:noAutofit/>
          </a:bodyPr>
          <a:lstStyle/>
          <a:p>
            <a:r>
              <a:rPr lang="cs-CZ" sz="3600" b="1" dirty="0" smtClean="0"/>
              <a:t>SOCHA DO VEŘEJNÉHO PROSTORU</a:t>
            </a:r>
            <a:endParaRPr lang="cs-CZ" sz="3600" b="1" dirty="0"/>
          </a:p>
        </p:txBody>
      </p:sp>
      <p:sp>
        <p:nvSpPr>
          <p:cNvPr id="4" name="Obdélník 3"/>
          <p:cNvSpPr/>
          <p:nvPr/>
        </p:nvSpPr>
        <p:spPr>
          <a:xfrm>
            <a:off x="0" y="6093296"/>
            <a:ext cx="9144000" cy="764704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" name="TextovéPole 4"/>
          <p:cNvSpPr txBox="1"/>
          <p:nvPr/>
        </p:nvSpPr>
        <p:spPr>
          <a:xfrm>
            <a:off x="359532" y="6207695"/>
            <a:ext cx="84249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chemeClr val="bg1"/>
                </a:solidFill>
              </a:rPr>
              <a:t>Gymn</a:t>
            </a:r>
            <a:r>
              <a:rPr lang="cs-CZ" sz="2400" dirty="0" err="1" smtClean="0">
                <a:solidFill>
                  <a:schemeClr val="bg1"/>
                </a:solidFill>
              </a:rPr>
              <a:t>ázium</a:t>
            </a:r>
            <a:r>
              <a:rPr lang="cs-CZ" sz="2400" dirty="0" smtClean="0">
                <a:solidFill>
                  <a:schemeClr val="bg1"/>
                </a:solidFill>
              </a:rPr>
              <a:t> a Jazyková škola s právem státní jazykové zkoušky Zlín</a:t>
            </a:r>
            <a:endParaRPr lang="cs-CZ" sz="2400" dirty="0">
              <a:solidFill>
                <a:schemeClr val="bg1"/>
              </a:solidFill>
            </a:endParaRPr>
          </a:p>
        </p:txBody>
      </p:sp>
      <p:cxnSp>
        <p:nvCxnSpPr>
          <p:cNvPr id="7" name="Přímá spojnice 6"/>
          <p:cNvCxnSpPr/>
          <p:nvPr/>
        </p:nvCxnSpPr>
        <p:spPr>
          <a:xfrm>
            <a:off x="727714" y="2348880"/>
            <a:ext cx="7669126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9" name="Tabulk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33439867"/>
              </p:ext>
            </p:extLst>
          </p:nvPr>
        </p:nvGraphicFramePr>
        <p:xfrm>
          <a:off x="730325" y="2412324"/>
          <a:ext cx="7666515" cy="366268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2465106"/>
                <a:gridCol w="5201409"/>
              </a:tblGrid>
              <a:tr h="3600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Tematická oblast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ESV </a:t>
                      </a:r>
                      <a:r>
                        <a:rPr lang="cs-CZ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Komunikace vizuálního umění se znakovými</a:t>
                      </a:r>
                    </a:p>
                    <a:p>
                      <a:r>
                        <a:rPr lang="cs-CZ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systémy uměleckých a společenských oborů</a:t>
                      </a:r>
                      <a:endParaRPr lang="cs-CZ" dirty="0"/>
                    </a:p>
                  </a:txBody>
                  <a:tcPr/>
                </a:tc>
              </a:tr>
              <a:tr h="3543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Datum vytvoření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10. 8. 2013</a:t>
                      </a:r>
                      <a:endParaRPr lang="cs-CZ" dirty="0"/>
                    </a:p>
                  </a:txBody>
                  <a:tcPr/>
                </a:tc>
              </a:tr>
              <a:tr h="3435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b="1" dirty="0" smtClean="0"/>
                        <a:t>Ročník 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baseline="0" smtClean="0"/>
                        <a:t>2</a:t>
                      </a:r>
                      <a:r>
                        <a:rPr lang="cs-CZ" baseline="0" dirty="0" smtClean="0"/>
                        <a:t>. ročník gymnázia</a:t>
                      </a:r>
                      <a:endParaRPr lang="cs-CZ" dirty="0"/>
                    </a:p>
                  </a:txBody>
                  <a:tcPr/>
                </a:tc>
              </a:tr>
              <a:tr h="332720">
                <a:tc>
                  <a:txBody>
                    <a:bodyPr/>
                    <a:lstStyle/>
                    <a:p>
                      <a:r>
                        <a:rPr lang="cs-CZ" b="1" dirty="0" smtClean="0"/>
                        <a:t>Stručný obsah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Žáci vytvoří</a:t>
                      </a:r>
                      <a:r>
                        <a:rPr lang="cs-CZ" baseline="0" dirty="0" smtClean="0"/>
                        <a:t> návrh pomníku do veřejného prostoru, vymyslí jeho účel a umístění.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Způsob využití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Na</a:t>
                      </a:r>
                      <a:r>
                        <a:rPr lang="cs-CZ" baseline="0" dirty="0" smtClean="0"/>
                        <a:t> základě díla autora současného umění, studenti vypracují vlastní výtvarný projekt. Odpovědi na konci prezentace.</a:t>
                      </a:r>
                      <a:endParaRPr lang="cs-CZ" dirty="0" smtClean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Autor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Mgr. Lenka </a:t>
                      </a:r>
                      <a:r>
                        <a:rPr lang="cs-CZ" dirty="0" err="1" smtClean="0"/>
                        <a:t>Tutschová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Kód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VY_32_INOVACE_37_ETUT10</a:t>
                      </a:r>
                      <a:endParaRPr lang="cs-CZ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0364" y="188640"/>
            <a:ext cx="7743825" cy="1438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98644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467544" y="908720"/>
            <a:ext cx="8229600" cy="4896544"/>
          </a:xfrm>
        </p:spPr>
        <p:txBody>
          <a:bodyPr>
            <a:normAutofit/>
          </a:bodyPr>
          <a:lstStyle/>
          <a:p>
            <a:r>
              <a:rPr lang="cs-CZ" dirty="0" smtClean="0"/>
              <a:t>Najděte v okolí vaší školy a nebo bydliště pomník. Vyfoťte jej a společně ve třídě prezentujte.</a:t>
            </a:r>
          </a:p>
          <a:p>
            <a:r>
              <a:rPr lang="cs-CZ" dirty="0" smtClean="0"/>
              <a:t>Je pomník figurativní nebo nefigurativní?</a:t>
            </a:r>
          </a:p>
          <a:p>
            <a:r>
              <a:rPr lang="cs-CZ" dirty="0" smtClean="0"/>
              <a:t>Jaké jsou jeho části? Jaký je jeho rozměr?</a:t>
            </a:r>
          </a:p>
          <a:p>
            <a:r>
              <a:rPr lang="cs-CZ" dirty="0" smtClean="0"/>
              <a:t>Kde je umístěn?</a:t>
            </a:r>
          </a:p>
          <a:p>
            <a:r>
              <a:rPr lang="cs-CZ" dirty="0" smtClean="0"/>
              <a:t>Co představuje?</a:t>
            </a:r>
          </a:p>
          <a:p>
            <a:r>
              <a:rPr lang="cs-CZ" dirty="0" smtClean="0"/>
              <a:t>Jaký je vztah vybraného místa a obsahu díla?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43644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00250" y="0"/>
            <a:ext cx="51435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32910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836712"/>
            <a:ext cx="8229600" cy="4525963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Do které výtvarné kategorie byste zařadili dílo? Malba? Kresba? Socha? Objekt?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 smtClean="0"/>
              <a:t>Jaký materiál autor použil?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 smtClean="0"/>
              <a:t>Z jakých částí se dílo skládá?</a:t>
            </a:r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Co podle vás představuje?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657995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395536" y="764704"/>
            <a:ext cx="8229600" cy="5328592"/>
          </a:xfrm>
        </p:spPr>
        <p:txBody>
          <a:bodyPr/>
          <a:lstStyle/>
          <a:p>
            <a:r>
              <a:rPr lang="cs-CZ" dirty="0"/>
              <a:t>Navrhněte sochu do veřejného </a:t>
            </a:r>
            <a:r>
              <a:rPr lang="cs-CZ" dirty="0" smtClean="0"/>
              <a:t>prostoru</a:t>
            </a:r>
          </a:p>
          <a:p>
            <a:r>
              <a:rPr lang="cs-CZ" dirty="0" smtClean="0"/>
              <a:t>Vyberte </a:t>
            </a:r>
            <a:r>
              <a:rPr lang="cs-CZ" dirty="0"/>
              <a:t>prostor, kam byste sochu umístili a přizpůsobte charakter sochy </a:t>
            </a:r>
            <a:r>
              <a:rPr lang="cs-CZ" dirty="0" smtClean="0"/>
              <a:t>prostředí.</a:t>
            </a:r>
          </a:p>
          <a:p>
            <a:r>
              <a:rPr lang="cs-CZ" dirty="0" smtClean="0"/>
              <a:t>Návrh </a:t>
            </a:r>
            <a:r>
              <a:rPr lang="cs-CZ" dirty="0"/>
              <a:t>nakreslete na </a:t>
            </a:r>
            <a:r>
              <a:rPr lang="cs-CZ" dirty="0" smtClean="0"/>
              <a:t>papír.</a:t>
            </a:r>
          </a:p>
          <a:p>
            <a:r>
              <a:rPr lang="cs-CZ" dirty="0" smtClean="0"/>
              <a:t>Pokuste </a:t>
            </a:r>
            <a:r>
              <a:rPr lang="cs-CZ" dirty="0"/>
              <a:t>se zdůvodnit návrh sochy v souvislosti s místem určení</a:t>
            </a:r>
            <a:r>
              <a:rPr lang="cs-CZ" dirty="0" smtClean="0"/>
              <a:t>.</a:t>
            </a:r>
          </a:p>
          <a:p>
            <a:r>
              <a:rPr lang="cs-CZ" dirty="0" smtClean="0"/>
              <a:t>Návrh opatřete popisky</a:t>
            </a:r>
          </a:p>
          <a:p>
            <a:endParaRPr lang="cs-CZ" dirty="0"/>
          </a:p>
          <a:p>
            <a:r>
              <a:rPr lang="cs-CZ" dirty="0" smtClean="0"/>
              <a:t>Pomůcky: náčrtník, tužky, pravítka, kružítko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022521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ovéPole 3"/>
          <p:cNvSpPr txBox="1"/>
          <p:nvPr/>
        </p:nvSpPr>
        <p:spPr>
          <a:xfrm>
            <a:off x="539552" y="621263"/>
            <a:ext cx="8136904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cs-CZ" sz="3200" dirty="0" smtClean="0"/>
              <a:t>Poté převeďte návrh z předcházejícího úkolu do trojrozměrné podoby.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cs-CZ" sz="3200" dirty="0" smtClean="0"/>
              <a:t>Využijte sochařskou hlínu.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cs-CZ" sz="3200" dirty="0" smtClean="0"/>
              <a:t>Výsledné dílo vyfoťte.</a:t>
            </a:r>
          </a:p>
          <a:p>
            <a:endParaRPr lang="cs-CZ" sz="3200" dirty="0" smtClean="0"/>
          </a:p>
          <a:p>
            <a:endParaRPr lang="cs-CZ" sz="3200" dirty="0"/>
          </a:p>
          <a:p>
            <a:r>
              <a:rPr lang="cs-CZ" sz="3200" dirty="0" smtClean="0"/>
              <a:t>Pomůcky: sochařská hlína, špachtle, čepele, fotoaparát</a:t>
            </a:r>
            <a:endParaRPr lang="cs-CZ" sz="3200" dirty="0"/>
          </a:p>
        </p:txBody>
      </p:sp>
    </p:spTree>
    <p:extLst>
      <p:ext uri="{BB962C8B-B14F-4D97-AF65-F5344CB8AC3E}">
        <p14:creationId xmlns:p14="http://schemas.microsoft.com/office/powerpoint/2010/main" val="10313029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836712"/>
            <a:ext cx="8229600" cy="4525963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Do které výtvarné kategorie byste zařadili dílo? Malba? Kresba? Socha? Objekt</a:t>
            </a:r>
            <a:r>
              <a:rPr lang="cs-CZ" dirty="0" smtClean="0"/>
              <a:t>?</a:t>
            </a:r>
          </a:p>
          <a:p>
            <a:pPr marL="0" indent="0">
              <a:buNone/>
            </a:pPr>
            <a:r>
              <a:rPr lang="cs-CZ" dirty="0" smtClean="0">
                <a:solidFill>
                  <a:srgbClr val="FF0000"/>
                </a:solidFill>
              </a:rPr>
              <a:t>objekt</a:t>
            </a:r>
            <a:endParaRPr lang="cs-CZ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cs-CZ" dirty="0" smtClean="0"/>
              <a:t>Jaký materiál autor použil?</a:t>
            </a:r>
          </a:p>
          <a:p>
            <a:pPr marL="0" indent="0">
              <a:buNone/>
            </a:pPr>
            <a:r>
              <a:rPr lang="cs-CZ" dirty="0" smtClean="0">
                <a:solidFill>
                  <a:srgbClr val="FF0000"/>
                </a:solidFill>
              </a:rPr>
              <a:t>Kámen, kov</a:t>
            </a:r>
            <a:endParaRPr lang="cs-CZ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cs-CZ" dirty="0" smtClean="0"/>
              <a:t>Z jakých částí se dílo skládá?</a:t>
            </a:r>
          </a:p>
          <a:p>
            <a:pPr marL="0" indent="0">
              <a:buNone/>
            </a:pPr>
            <a:r>
              <a:rPr lang="cs-CZ" dirty="0" smtClean="0">
                <a:solidFill>
                  <a:srgbClr val="FF0000"/>
                </a:solidFill>
              </a:rPr>
              <a:t>Geometrické tvary, podstavec, samotný artefakt</a:t>
            </a:r>
            <a:endParaRPr lang="cs-CZ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cs-CZ" dirty="0" smtClean="0"/>
              <a:t>Co podle vás představuje</a:t>
            </a:r>
            <a:r>
              <a:rPr lang="cs-CZ" dirty="0" smtClean="0"/>
              <a:t>?</a:t>
            </a:r>
          </a:p>
          <a:p>
            <a:pPr marL="0" indent="0">
              <a:buNone/>
            </a:pPr>
            <a:r>
              <a:rPr lang="cs-CZ" smtClean="0">
                <a:solidFill>
                  <a:srgbClr val="FF0000"/>
                </a:solidFill>
              </a:rPr>
              <a:t>Volná odpověď</a:t>
            </a:r>
            <a:endParaRPr lang="cs-CZ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6564043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292</TotalTime>
  <Words>286</Words>
  <Application>Microsoft Office PowerPoint</Application>
  <PresentationFormat>Předvádění na obrazovce (4:3)</PresentationFormat>
  <Paragraphs>56</Paragraphs>
  <Slides>7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7</vt:i4>
      </vt:variant>
    </vt:vector>
  </HeadingPairs>
  <TitlesOfParts>
    <vt:vector size="8" baseType="lpstr">
      <vt:lpstr>Motiv systému Office</vt:lpstr>
      <vt:lpstr>SOCHA DO VEŘEJNÉHO PROSTORU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Základní informace</dc:title>
  <dc:creator>sylva</dc:creator>
  <cp:lastModifiedBy>Uzivatel</cp:lastModifiedBy>
  <cp:revision>60</cp:revision>
  <dcterms:created xsi:type="dcterms:W3CDTF">2012-06-18T15:15:37Z</dcterms:created>
  <dcterms:modified xsi:type="dcterms:W3CDTF">2014-08-04T21:57:01Z</dcterms:modified>
</cp:coreProperties>
</file>