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600" b="1" dirty="0"/>
              <a:t>Technika - stavitelství</a:t>
            </a:r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3135726"/>
              </p:ext>
            </p:extLst>
          </p:nvPr>
        </p:nvGraphicFramePr>
        <p:xfrm>
          <a:off x="729020" y="2492896"/>
          <a:ext cx="7666515" cy="3144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smtClean="0"/>
                        <a:t>Motivace praktické výuky uměním, společenskými a přírodními</a:t>
                      </a:r>
                      <a:r>
                        <a:rPr lang="cs-CZ" sz="1400" b="0" baseline="0" smtClean="0"/>
                        <a:t> jevy a mediálními  sítěmi. </a:t>
                      </a:r>
                      <a:endParaRPr lang="cs-CZ" sz="1400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20. </a:t>
                      </a:r>
                      <a:r>
                        <a:rPr lang="cs-CZ" sz="1400" smtClean="0"/>
                        <a:t>9. </a:t>
                      </a:r>
                      <a:r>
                        <a:rPr lang="cs-CZ" sz="1400" dirty="0" smtClean="0"/>
                        <a:t>2012</a:t>
                      </a:r>
                      <a:endParaRPr lang="cs-CZ" sz="14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2. ročník čtyřletého</a:t>
                      </a:r>
                      <a:r>
                        <a:rPr lang="cs-CZ" sz="1400" baseline="0" dirty="0" smtClean="0"/>
                        <a:t> gymnázia nebo 6. ročník </a:t>
                      </a:r>
                      <a:r>
                        <a:rPr lang="cs-CZ" sz="1400" baseline="0" smtClean="0"/>
                        <a:t>osmiletého gymnázia</a:t>
                      </a:r>
                      <a:endParaRPr lang="cs-CZ" sz="1400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Architektura</a:t>
                      </a:r>
                      <a:r>
                        <a:rPr lang="cs-CZ" sz="1400" baseline="0" dirty="0" smtClean="0"/>
                        <a:t> velkých historických epoch. </a:t>
                      </a:r>
                      <a:r>
                        <a:rPr lang="cs-CZ" sz="1400" dirty="0" smtClean="0"/>
                        <a:t>Architektura regionu,</a:t>
                      </a:r>
                      <a:r>
                        <a:rPr lang="cs-CZ" sz="1400" baseline="0" dirty="0" smtClean="0"/>
                        <a:t> ve které žiji. Kresba inspirovaná futuristickými myšlenkami v architektuře. </a:t>
                      </a:r>
                      <a:endParaRPr lang="cs-CZ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Postupně</a:t>
                      </a:r>
                      <a:r>
                        <a:rPr lang="cs-CZ" sz="1100" baseline="0" dirty="0" smtClean="0"/>
                        <a:t> procházíme listy prezentace až na stranu 6. Žáci samostatně odpovídají. Správnost odpovědí zhodnotí vyučující. Potom žáci přistoupí k praktické části výuky. </a:t>
                      </a:r>
                      <a:endParaRPr lang="cs-CZ" sz="11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Petr </a:t>
                      </a:r>
                      <a:r>
                        <a:rPr lang="cs-CZ" sz="1400" dirty="0" err="1" smtClean="0"/>
                        <a:t>Faron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smtClean="0"/>
                        <a:t>VY_32_INOVACE_38_EFAR01</a:t>
                      </a:r>
                      <a:endParaRPr lang="cs-CZ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701824"/>
            <a:ext cx="8075240" cy="8549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Správně přiřaď výrazy za pomlčkou k historickým epochám.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Megalitické </a:t>
            </a:r>
            <a:r>
              <a:rPr lang="cs-CZ" sz="2400" dirty="0">
                <a:solidFill>
                  <a:srgbClr val="C00000"/>
                </a:solidFill>
              </a:rPr>
              <a:t>stavby - lomený </a:t>
            </a:r>
            <a:r>
              <a:rPr lang="cs-CZ" sz="2400" dirty="0" smtClean="0">
                <a:solidFill>
                  <a:srgbClr val="C00000"/>
                </a:solidFill>
              </a:rPr>
              <a:t>oblouk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Starověká architektura – nápadné a vlnité křivky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Antická architektura – historizující stavby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Gotická architektura - dolmen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Renesanční architektura – řád dórský, </a:t>
            </a:r>
            <a:r>
              <a:rPr lang="cs-CZ" sz="2400" dirty="0" err="1" smtClean="0">
                <a:solidFill>
                  <a:srgbClr val="C00000"/>
                </a:solidFill>
              </a:rPr>
              <a:t>ionský</a:t>
            </a:r>
            <a:r>
              <a:rPr lang="cs-CZ" sz="2400" dirty="0" smtClean="0">
                <a:solidFill>
                  <a:srgbClr val="C00000"/>
                </a:solidFill>
              </a:rPr>
              <a:t>, korintský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Barokní architektura – železobetonová konstrukce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Architektura 19. století </a:t>
            </a:r>
            <a:r>
              <a:rPr lang="cs-CZ" sz="2400" dirty="0">
                <a:solidFill>
                  <a:srgbClr val="C00000"/>
                </a:solidFill>
              </a:rPr>
              <a:t>o</a:t>
            </a:r>
            <a:r>
              <a:rPr lang="cs-CZ" sz="2400" dirty="0" smtClean="0">
                <a:solidFill>
                  <a:srgbClr val="C00000"/>
                </a:solidFill>
              </a:rPr>
              <a:t>bdobí romantismu – skalní hroby 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Architektura 20. století - sgrafita </a:t>
            </a:r>
          </a:p>
        </p:txBody>
      </p:sp>
    </p:spTree>
    <p:extLst>
      <p:ext uri="{BB962C8B-B14F-4D97-AF65-F5344CB8AC3E}">
        <p14:creationId xmlns="" xmlns:p14="http://schemas.microsoft.com/office/powerpoint/2010/main" val="424071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50106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Seřaď časově správně stavby epoch: baroka, 20. století, renesance, období megalitických staveb, secese, starověku, gotiky. 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613310" y="2518942"/>
            <a:ext cx="5190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http://cs.wikipedia.org/wiki/Soubor:All_Gizah_Pyramids.jpg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681513" y="3090446"/>
            <a:ext cx="5122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http://cs.wikipedia.org/wiki/Soubor:Reims_Kathedrale.jpg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420376" y="3661950"/>
            <a:ext cx="5815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http://cs.wikipedia.org/wiki/Soubor:Sydney_Opera_House_Sails.jpg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1594697" y="4162016"/>
            <a:ext cx="5641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http://cs.wikipedia.org/wiki/Soubor:Stonehenge2007_07_30.jpg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674049" y="2010326"/>
            <a:ext cx="5130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http://cs.wikipedia.org/wiki/Soubor:Firenze.Duomo05.JPG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9" y="4733520"/>
            <a:ext cx="7488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http://en.wikipedia.org/wiki/File:Casa_Mil%C3%A0_-_Barcelona,_Spain_-_Jan_2007.jpg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5616" y="5305024"/>
            <a:ext cx="6778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http://cs.wikipedia.org/wiki/Soubor:Chram_sv_Mikulase_z_upati_Petrina.jpg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1560" y="5857892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http://cs.wikipedia.org/wiki/Soubor:2006_01_21_Ath%C3%A8nes_Parth%C3%A9non.JPG</a:t>
            </a:r>
          </a:p>
        </p:txBody>
      </p:sp>
    </p:spTree>
    <p:extLst>
      <p:ext uri="{BB962C8B-B14F-4D97-AF65-F5344CB8AC3E}">
        <p14:creationId xmlns="" xmlns:p14="http://schemas.microsoft.com/office/powerpoint/2010/main" val="332438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1784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Vyber, jakou souvislost má funkcionalismus 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s městem Zlín.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759" y="2348880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městská zeleň</a:t>
            </a:r>
          </a:p>
          <a:p>
            <a:pPr algn="ctr"/>
            <a:r>
              <a:rPr lang="cs-CZ" sz="2800" b="1" dirty="0">
                <a:solidFill>
                  <a:srgbClr val="00B050"/>
                </a:solidFill>
              </a:rPr>
              <a:t>n</a:t>
            </a:r>
            <a:r>
              <a:rPr lang="cs-CZ" sz="2800" b="1" dirty="0" smtClean="0">
                <a:solidFill>
                  <a:srgbClr val="00B050"/>
                </a:solidFill>
              </a:rPr>
              <a:t>apojení dálnice na město</a:t>
            </a:r>
          </a:p>
          <a:p>
            <a:pPr algn="ctr"/>
            <a:r>
              <a:rPr lang="cs-CZ" sz="2800" b="1" dirty="0">
                <a:solidFill>
                  <a:srgbClr val="00B050"/>
                </a:solidFill>
              </a:rPr>
              <a:t>v</a:t>
            </a:r>
            <a:r>
              <a:rPr lang="cs-CZ" sz="2800" b="1" dirty="0" smtClean="0">
                <a:solidFill>
                  <a:srgbClr val="00B050"/>
                </a:solidFill>
              </a:rPr>
              <a:t>ýstavba města </a:t>
            </a:r>
            <a:r>
              <a:rPr lang="cs-CZ" sz="2800" b="1" dirty="0">
                <a:solidFill>
                  <a:srgbClr val="00B050"/>
                </a:solidFill>
              </a:rPr>
              <a:t>v</a:t>
            </a:r>
            <a:r>
              <a:rPr lang="cs-CZ" sz="2800" b="1" dirty="0" smtClean="0">
                <a:solidFill>
                  <a:srgbClr val="00B050"/>
                </a:solidFill>
              </a:rPr>
              <a:t> 21. století</a:t>
            </a:r>
          </a:p>
          <a:p>
            <a:pPr algn="ctr"/>
            <a:r>
              <a:rPr lang="cs-CZ" sz="2800" b="1" dirty="0">
                <a:solidFill>
                  <a:srgbClr val="00B050"/>
                </a:solidFill>
              </a:rPr>
              <a:t>v</a:t>
            </a:r>
            <a:r>
              <a:rPr lang="cs-CZ" sz="2800" b="1" dirty="0" smtClean="0">
                <a:solidFill>
                  <a:srgbClr val="00B050"/>
                </a:solidFill>
              </a:rPr>
              <a:t>ýstavba města ve 20. a 30. letech 20. století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5013176"/>
            <a:ext cx="685194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s</a:t>
            </a:r>
            <a:r>
              <a:rPr lang="cs-CZ" sz="2800" b="1" dirty="0" smtClean="0">
                <a:solidFill>
                  <a:schemeClr val="bg1"/>
                </a:solidFill>
              </a:rPr>
              <a:t>právně: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v</a:t>
            </a:r>
            <a:r>
              <a:rPr lang="cs-CZ" sz="2800" b="1" dirty="0" smtClean="0">
                <a:solidFill>
                  <a:schemeClr val="bg1"/>
                </a:solidFill>
              </a:rPr>
              <a:t>ýstavba města ve 20. a 30. letech 20. století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590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Vyber výrazy, který nejlépe vystihují stavby na ukázce: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konstruktivistický, historizující, nadčasový, lidová architektura,  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monumentální, funkcionalistický, současný, klasický. 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7158" y="5715016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http://cs.wikipedia.org/wiki/Soubor:Sydney_1999.jpg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857620" y="21397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http://pt.wikipedia.org/wiki/Ficheiro:Metropol_parasol_02042011_001.jpg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85752" y="33541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http://cs.wikipedia.org/wiki/Soubor:Selfridges_Exterior7.jpg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929090" y="44971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http://commons.wikimedia.org/wiki/File:Auditorio_tenerife1.jpg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64424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Charakterizuj architekturu, která mohla být nejpravděpodobnějším zdrojem inspirace </a:t>
            </a:r>
            <a:r>
              <a:rPr lang="cs-CZ" sz="2000" dirty="0" smtClean="0">
                <a:solidFill>
                  <a:srgbClr val="FF0000"/>
                </a:solidFill>
              </a:rPr>
              <a:t>obrázků na ukázce.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Vytvoř na výkres vlastní představu takové architektury.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00" y="1640104"/>
            <a:ext cx="3375700" cy="4525200"/>
          </a:xfrm>
          <a:prstGeom prst="rect">
            <a:avLst/>
          </a:prstGeom>
        </p:spPr>
      </p:pic>
      <p:pic>
        <p:nvPicPr>
          <p:cNvPr id="6" name="Obrázek 5" descr="P1090280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3166619" cy="452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4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303</Words>
  <Application>Microsoft Office PowerPoint</Application>
  <PresentationFormat>Předvádění na obrazovce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Technika - stavitelství</vt:lpstr>
      <vt:lpstr>Správně přiřaď výrazy za pomlčkou k historickým epochám.</vt:lpstr>
      <vt:lpstr>Seřaď časově správně stavby epoch: baroka, 20. století, renesance, období megalitických staveb, secese, starověku, gotiky.  </vt:lpstr>
      <vt:lpstr>Vyber, jakou souvislost má funkcionalismus  s městem Zlín.</vt:lpstr>
      <vt:lpstr>Vyber výrazy, který nejlépe vystihují stavby na ukázce: konstruktivistický, historizující, nadčasový, lidová architektura,   monumentální, funkcionalistický, současný, klasický.  </vt:lpstr>
      <vt:lpstr>Charakterizuj architekturu, která mohla být nejpravděpodobnějším zdrojem inspirace obrázků na ukázce.  Vytvoř na výkres vlastní představu takové architektury.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faron</cp:lastModifiedBy>
  <cp:revision>93</cp:revision>
  <dcterms:created xsi:type="dcterms:W3CDTF">2012-06-18T15:15:37Z</dcterms:created>
  <dcterms:modified xsi:type="dcterms:W3CDTF">2013-03-18T11:10:28Z</dcterms:modified>
</cp:coreProperties>
</file>