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3" r:id="rId5"/>
    <p:sldId id="264" r:id="rId6"/>
    <p:sldId id="26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pPr/>
              <a:t>15.3.2013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3600" b="1" dirty="0" smtClean="0"/>
              <a:t>Náš svět</a:t>
            </a:r>
            <a:endParaRPr lang="cs-CZ" sz="36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29035"/>
              </p:ext>
            </p:extLst>
          </p:nvPr>
        </p:nvGraphicFramePr>
        <p:xfrm>
          <a:off x="729020" y="2492896"/>
          <a:ext cx="7666515" cy="3357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smtClean="0"/>
                        <a:t>Motivace praktické výuky uměním, společenskými a přírodními</a:t>
                      </a:r>
                      <a:r>
                        <a:rPr lang="cs-CZ" sz="1600" b="0" baseline="0" smtClean="0"/>
                        <a:t> jevy a mediálními  sítěmi. </a:t>
                      </a:r>
                      <a:endParaRPr lang="cs-CZ" sz="1600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21. 9</a:t>
                      </a:r>
                      <a:r>
                        <a:rPr lang="cs-CZ" sz="1600" smtClean="0"/>
                        <a:t>. </a:t>
                      </a:r>
                      <a:r>
                        <a:rPr lang="cs-CZ" sz="1600" dirty="0" smtClean="0"/>
                        <a:t>2012</a:t>
                      </a:r>
                      <a:endParaRPr lang="cs-CZ" sz="16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1. ročník</a:t>
                      </a:r>
                      <a:r>
                        <a:rPr lang="cs-CZ" sz="1600" baseline="0" dirty="0" smtClean="0"/>
                        <a:t> čtyřletého nebo 5. </a:t>
                      </a:r>
                      <a:r>
                        <a:rPr lang="cs-CZ" sz="1600" baseline="0" smtClean="0"/>
                        <a:t>ročník osmiletého gymnázia</a:t>
                      </a:r>
                      <a:endParaRPr lang="cs-CZ" sz="1600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Kresba zátiší,</a:t>
                      </a:r>
                      <a:r>
                        <a:rPr lang="cs-CZ" sz="1600" baseline="0" dirty="0" smtClean="0"/>
                        <a:t> základní prostorové tvary, plánování kompozice. </a:t>
                      </a:r>
                      <a:endParaRPr lang="cs-CZ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Postupně</a:t>
                      </a:r>
                      <a:r>
                        <a:rPr lang="cs-CZ" sz="1400" baseline="0" dirty="0" smtClean="0"/>
                        <a:t> procházíme listy prezentace až na stranu 6. </a:t>
                      </a:r>
                      <a:r>
                        <a:rPr lang="cs-CZ" sz="1400" baseline="0" smtClean="0"/>
                        <a:t>Žáci </a:t>
                      </a:r>
                      <a:r>
                        <a:rPr lang="cs-CZ" sz="1400" baseline="0" dirty="0" smtClean="0"/>
                        <a:t>samostatně odpovídají. Správnost úvahy zhodnotí vyučující, potom žáci přistoupí k praktické části výuky. </a:t>
                      </a:r>
                      <a:endParaRPr lang="cs-CZ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Petr </a:t>
                      </a:r>
                      <a:r>
                        <a:rPr lang="cs-CZ" sz="1600" dirty="0" err="1" smtClean="0"/>
                        <a:t>Faron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/>
                        <a:t>VY_32_INOVACE_38_EFAR02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10336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Malíř Paul </a:t>
            </a:r>
            <a:r>
              <a:rPr lang="cs-CZ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Cézanne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označoval tyto základní prostorové tvary – krychli, válec, kouli a kužel – jako základní struktury všech přírodních těles.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586330" cy="4172198"/>
          </a:xfrm>
        </p:spPr>
      </p:pic>
      <p:sp>
        <p:nvSpPr>
          <p:cNvPr id="3" name="TextovéPole 2"/>
          <p:cNvSpPr txBox="1"/>
          <p:nvPr/>
        </p:nvSpPr>
        <p:spPr>
          <a:xfrm>
            <a:off x="2051720" y="620688"/>
            <a:ext cx="510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Jmenuj čtyři základní prostorové </a:t>
            </a:r>
            <a:r>
              <a:rPr lang="cs-CZ" sz="2400" b="1" dirty="0" smtClean="0">
                <a:solidFill>
                  <a:srgbClr val="FF0000"/>
                </a:solidFill>
              </a:rPr>
              <a:t>tvary.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Jsou-li základní prostorové tvary obsaženy v některých objektech a jejich částí, popiš je a urči vhodný tvar.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75" y="1600200"/>
            <a:ext cx="6037050" cy="4525963"/>
          </a:xfrm>
        </p:spPr>
      </p:pic>
    </p:spTree>
    <p:extLst>
      <p:ext uri="{BB962C8B-B14F-4D97-AF65-F5344CB8AC3E}">
        <p14:creationId xmlns:p14="http://schemas.microsoft.com/office/powerpoint/2010/main" val="5087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Urči pořadí předmětů od nejblíže položeného k nejvzdálenějšímu.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75" y="1600200"/>
            <a:ext cx="6037050" cy="4525963"/>
          </a:xfrm>
        </p:spPr>
      </p:pic>
      <p:sp>
        <p:nvSpPr>
          <p:cNvPr id="3" name="TextovéPole 2"/>
          <p:cNvSpPr txBox="1"/>
          <p:nvPr/>
        </p:nvSpPr>
        <p:spPr>
          <a:xfrm>
            <a:off x="3472546" y="5157192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4787860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779912" y="3933056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974170" y="3635732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4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990394" y="3140968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5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95936" y="2348880"/>
            <a:ext cx="30168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6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Vyjádři vlastním způsobem, </a:t>
            </a:r>
            <a:r>
              <a:rPr lang="cs-CZ" sz="2400" b="1" dirty="0" smtClean="0">
                <a:solidFill>
                  <a:srgbClr val="FF0000"/>
                </a:solidFill>
              </a:rPr>
              <a:t>účel pomocného rámečku </a:t>
            </a:r>
            <a:r>
              <a:rPr lang="cs-CZ" sz="2400" b="1" dirty="0" smtClean="0">
                <a:solidFill>
                  <a:srgbClr val="FF0000"/>
                </a:solidFill>
              </a:rPr>
              <a:t>na </a:t>
            </a:r>
            <a:r>
              <a:rPr lang="cs-CZ" sz="2400" b="1" dirty="0" smtClean="0">
                <a:solidFill>
                  <a:srgbClr val="FF0000"/>
                </a:solidFill>
              </a:rPr>
              <a:t>obrázku.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75" y="1268760"/>
            <a:ext cx="6037050" cy="4525963"/>
          </a:xfrm>
        </p:spPr>
      </p:pic>
      <p:sp>
        <p:nvSpPr>
          <p:cNvPr id="3" name="TextovéPole 2"/>
          <p:cNvSpPr txBox="1"/>
          <p:nvPr/>
        </p:nvSpPr>
        <p:spPr>
          <a:xfrm>
            <a:off x="1958440" y="5949280"/>
            <a:ext cx="527785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Vymezuje krajní </a:t>
            </a:r>
            <a:r>
              <a:rPr lang="cs-CZ" b="1" dirty="0">
                <a:solidFill>
                  <a:schemeClr val="bg1"/>
                </a:solidFill>
              </a:rPr>
              <a:t>body vnějších obrysů zobrazovaných </a:t>
            </a:r>
            <a:endParaRPr lang="cs-CZ" b="1" dirty="0" smtClean="0">
              <a:solidFill>
                <a:schemeClr val="bg1"/>
              </a:solidFill>
            </a:endParaRP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objektů </a:t>
            </a:r>
            <a:r>
              <a:rPr lang="cs-CZ" b="1" dirty="0">
                <a:solidFill>
                  <a:schemeClr val="bg1"/>
                </a:solidFill>
              </a:rPr>
              <a:t>v horizontální a vertikální ose.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2015776" y="3356992"/>
            <a:ext cx="540000" cy="360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2915816" y="1304824"/>
            <a:ext cx="360000" cy="5400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6300192" y="3068960"/>
            <a:ext cx="540000" cy="3600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3347864" y="5193256"/>
            <a:ext cx="360000" cy="5400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Urči funkce pomocných segmentů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75" y="1600200"/>
            <a:ext cx="6037050" cy="4525963"/>
          </a:xfrm>
        </p:spPr>
      </p:pic>
      <p:sp>
        <p:nvSpPr>
          <p:cNvPr id="6" name="Obdélník 5"/>
          <p:cNvSpPr/>
          <p:nvPr/>
        </p:nvSpPr>
        <p:spPr>
          <a:xfrm>
            <a:off x="467544" y="5589240"/>
            <a:ext cx="828092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Užití pomocných segmentů pomůže v rozplánování kompozice, při určení vzájemných proporčních vztahů a proporcí samotných objektů. 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200</Words>
  <Application>Microsoft Office PowerPoint</Application>
  <PresentationFormat>Předvádění na obrazovce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Náš svět</vt:lpstr>
      <vt:lpstr>Malíř Paul Cézanne označoval tyto základní prostorové tvary – krychli, válec, kouli a kužel – jako základní struktury všech přírodních těles.</vt:lpstr>
      <vt:lpstr>Jsou-li základní prostorové tvary obsaženy v některých objektech a jejich částí, popiš je a urči vhodný tvar.</vt:lpstr>
      <vt:lpstr>Urči pořadí předmětů od nejblíže položeného k nejvzdálenějšímu. </vt:lpstr>
      <vt:lpstr>Vyjádři vlastním způsobem, účel pomocného rámečku na obrázku. </vt:lpstr>
      <vt:lpstr>Urči funkce pomocných segmentů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ucitel</cp:lastModifiedBy>
  <cp:revision>82</cp:revision>
  <dcterms:created xsi:type="dcterms:W3CDTF">2012-06-18T15:15:37Z</dcterms:created>
  <dcterms:modified xsi:type="dcterms:W3CDTF">2013-03-15T10:58:30Z</dcterms:modified>
</cp:coreProperties>
</file>