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65" r:id="rId4"/>
    <p:sldId id="268" r:id="rId5"/>
    <p:sldId id="266" r:id="rId6"/>
    <p:sldId id="267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CC"/>
    <a:srgbClr val="00FFCC"/>
    <a:srgbClr val="009999"/>
    <a:srgbClr val="FFCC00"/>
    <a:srgbClr val="33CCCC"/>
    <a:srgbClr val="FF9900"/>
    <a:srgbClr val="A50021"/>
    <a:srgbClr val="000000"/>
    <a:srgbClr val="FFFF00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91AF-77BA-4FDB-B938-367FC884EFE8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D38DC-0476-407E-A496-E952FA3B5F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280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38DC-0476-407E-A496-E952FA3B5FA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153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3600" b="1" dirty="0"/>
              <a:t>Základní systém a dělení barev</a:t>
            </a:r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6247501"/>
              </p:ext>
            </p:extLst>
          </p:nvPr>
        </p:nvGraphicFramePr>
        <p:xfrm>
          <a:off x="729020" y="2492896"/>
          <a:ext cx="7666515" cy="3357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mtClean="0"/>
                        <a:t>Motivace praktické výuky uměním, společenskými a přírodními</a:t>
                      </a:r>
                      <a:r>
                        <a:rPr lang="cs-CZ" sz="1600" b="0" baseline="0" smtClean="0"/>
                        <a:t> jevy a mediálními  sítěmi. </a:t>
                      </a:r>
                      <a:endParaRPr lang="cs-CZ" sz="1600" b="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17. </a:t>
                      </a:r>
                      <a:r>
                        <a:rPr lang="cs-CZ" sz="1600" smtClean="0"/>
                        <a:t>10. </a:t>
                      </a:r>
                      <a:r>
                        <a:rPr lang="cs-CZ" sz="1600" dirty="0" smtClean="0"/>
                        <a:t>2012</a:t>
                      </a:r>
                      <a:endParaRPr lang="cs-CZ" sz="1600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3. ročník osmiletého gymnázia </a:t>
                      </a:r>
                      <a:r>
                        <a:rPr lang="cs-CZ" sz="1600" smtClean="0"/>
                        <a:t>nebo 8. </a:t>
                      </a:r>
                      <a:r>
                        <a:rPr lang="cs-CZ" sz="1600" dirty="0" smtClean="0"/>
                        <a:t>ročník ZŠ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/>
                        <a:t>Barvy primární</a:t>
                      </a:r>
                      <a:r>
                        <a:rPr lang="cs-CZ" sz="1600" b="0" baseline="0" dirty="0" smtClean="0"/>
                        <a:t> a sekundární</a:t>
                      </a:r>
                      <a:r>
                        <a:rPr lang="cs-CZ" sz="1600" b="0" baseline="0" smtClean="0"/>
                        <a:t>, jejich míchání. </a:t>
                      </a:r>
                      <a:endParaRPr lang="cs-CZ" sz="16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/>
                        <a:t>B</a:t>
                      </a:r>
                      <a:r>
                        <a:rPr lang="cs-CZ" sz="1600" b="0" dirty="0" smtClean="0"/>
                        <a:t>arvy teplé, studené a neutrální.</a:t>
                      </a:r>
                      <a:endParaRPr lang="cs-CZ" sz="1600" b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Postupně</a:t>
                      </a:r>
                      <a:r>
                        <a:rPr lang="cs-CZ" sz="1400" baseline="0" dirty="0" smtClean="0"/>
                        <a:t> procházíme listy prezentace až na stranu 6. Žáci samostatně odpovídají a řeší </a:t>
                      </a:r>
                      <a:r>
                        <a:rPr lang="cs-CZ" sz="1400" baseline="0" dirty="0" err="1" smtClean="0"/>
                        <a:t>ůkoly</a:t>
                      </a:r>
                      <a:r>
                        <a:rPr lang="cs-CZ" sz="1400" baseline="0" dirty="0" smtClean="0"/>
                        <a:t>. Správnost odpovědí zhodnotí vyučující. Potom žáci přistoupí k praktické části výuky. </a:t>
                      </a:r>
                      <a:endParaRPr lang="cs-CZ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Petr </a:t>
                      </a:r>
                      <a:r>
                        <a:rPr lang="cs-CZ" dirty="0" err="1" smtClean="0"/>
                        <a:t>Faron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smtClean="0"/>
                        <a:t>VY_32_INOVACE_38_EFAR04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S</a:t>
            </a:r>
            <a:r>
              <a:rPr lang="cs-CZ" sz="2000" b="1" dirty="0" smtClean="0">
                <a:solidFill>
                  <a:srgbClr val="FF0000"/>
                </a:solidFill>
              </a:rPr>
              <a:t>tručně vyjádři ke každé barvě svoje pocity.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1772816"/>
            <a:ext cx="1656184" cy="151216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699792" y="1772816"/>
            <a:ext cx="1656184" cy="1512168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67544" y="3789040"/>
            <a:ext cx="1656184" cy="151216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699792" y="3789040"/>
            <a:ext cx="1656184" cy="1512168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860032" y="3789040"/>
            <a:ext cx="1656184" cy="1512168"/>
          </a:xfrm>
          <a:prstGeom prst="rect">
            <a:avLst/>
          </a:prstGeom>
          <a:solidFill>
            <a:srgbClr val="A500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092280" y="3789040"/>
            <a:ext cx="1656184" cy="1512168"/>
          </a:xfrm>
          <a:prstGeom prst="rect">
            <a:avLst/>
          </a:prstGeom>
          <a:solidFill>
            <a:srgbClr val="00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020272" y="1778732"/>
            <a:ext cx="1656184" cy="1512168"/>
          </a:xfrm>
          <a:prstGeom prst="rect">
            <a:avLst/>
          </a:prstGeom>
          <a:solidFill>
            <a:srgbClr val="66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860032" y="1778732"/>
            <a:ext cx="1656184" cy="1512168"/>
          </a:xfrm>
          <a:prstGeom prst="rect">
            <a:avLst/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938074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0070C0"/>
                </a:solidFill>
              </a:rPr>
              <a:t>Mícháním primárních barev vznikají barvy </a:t>
            </a:r>
            <a:r>
              <a:rPr lang="cs-CZ" sz="2000" dirty="0" smtClean="0">
                <a:solidFill>
                  <a:srgbClr val="0070C0"/>
                </a:solidFill>
              </a:rPr>
              <a:t>sekundární.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/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Urči </a:t>
            </a:r>
            <a:r>
              <a:rPr lang="cs-CZ" sz="2000" b="1" dirty="0" smtClean="0">
                <a:solidFill>
                  <a:srgbClr val="FF0000"/>
                </a:solidFill>
              </a:rPr>
              <a:t>správnou variantu </a:t>
            </a:r>
            <a:r>
              <a:rPr lang="cs-CZ" sz="2000" b="1" dirty="0" smtClean="0">
                <a:solidFill>
                  <a:srgbClr val="FF0000"/>
                </a:solidFill>
              </a:rPr>
              <a:t>míchání primárních barev.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5245" y="3284984"/>
            <a:ext cx="3104907" cy="29157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2736304" cy="27363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484784"/>
            <a:ext cx="2880320" cy="288032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14170" y="2852936"/>
            <a:ext cx="118987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správně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25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0070C0"/>
                </a:solidFill>
              </a:rPr>
              <a:t>Smícháním </a:t>
            </a:r>
            <a:r>
              <a:rPr lang="cs-CZ" sz="2000" dirty="0" smtClean="0">
                <a:solidFill>
                  <a:srgbClr val="0070C0"/>
                </a:solidFill>
              </a:rPr>
              <a:t>tří barev </a:t>
            </a:r>
            <a:r>
              <a:rPr lang="cs-CZ" sz="2000" dirty="0" smtClean="0">
                <a:solidFill>
                  <a:srgbClr val="0070C0"/>
                </a:solidFill>
              </a:rPr>
              <a:t>vznikne barva terciální.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492896"/>
            <a:ext cx="5184576" cy="3671214"/>
          </a:xfrm>
        </p:spPr>
      </p:pic>
      <p:sp>
        <p:nvSpPr>
          <p:cNvPr id="6" name="TextovéPole 5"/>
          <p:cNvSpPr txBox="1"/>
          <p:nvPr/>
        </p:nvSpPr>
        <p:spPr>
          <a:xfrm>
            <a:off x="539552" y="148478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Vytvoř na výkres několik barevných vzorků, smícháním všech tří základních barev v různém poměru.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22493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Seřaď barvy z levého obrázku do prázdných polí vpravo, odspodu</a:t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nejteplejší, směrem nahoru k nejstudenější.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296" y="1600200"/>
            <a:ext cx="3061680" cy="4525963"/>
          </a:xfrm>
        </p:spPr>
      </p:pic>
      <p:sp>
        <p:nvSpPr>
          <p:cNvPr id="3" name="TextovéPole 2"/>
          <p:cNvSpPr txBox="1"/>
          <p:nvPr/>
        </p:nvSpPr>
        <p:spPr>
          <a:xfrm>
            <a:off x="5894638" y="6228020"/>
            <a:ext cx="7655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řešení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35" y="1604624"/>
            <a:ext cx="3063600" cy="45288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35" y="1585842"/>
            <a:ext cx="3063600" cy="45288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35" y="1604624"/>
            <a:ext cx="3063600" cy="452880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35" y="1604624"/>
            <a:ext cx="3063600" cy="452880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35" y="1585842"/>
            <a:ext cx="3063600" cy="452880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35" y="1585842"/>
            <a:ext cx="3063600" cy="452880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35" y="1585842"/>
            <a:ext cx="3063600" cy="45288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35" y="1585842"/>
            <a:ext cx="3063600" cy="45288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35" y="1585842"/>
            <a:ext cx="3063600" cy="45288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35" y="1585842"/>
            <a:ext cx="3063600" cy="45288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635" y="1585842"/>
            <a:ext cx="3063600" cy="45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707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5" y="1700808"/>
            <a:ext cx="4248471" cy="50405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Valérová stupnice barvy černé</a:t>
            </a:r>
            <a:r>
              <a:rPr lang="cs-CZ" sz="2000" b="1" dirty="0" smtClean="0"/>
              <a:t>.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30195" y="5229200"/>
            <a:ext cx="5789277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Tužkou na </a:t>
            </a:r>
            <a:r>
              <a:rPr lang="cs-CZ" sz="2400" b="1" dirty="0">
                <a:solidFill>
                  <a:srgbClr val="FF0000"/>
                </a:solidFill>
              </a:rPr>
              <a:t>výkres vytvoř obdobnou </a:t>
            </a:r>
            <a:r>
              <a:rPr lang="cs-CZ" sz="2400" b="1" dirty="0" smtClean="0">
                <a:solidFill>
                  <a:srgbClr val="FF0000"/>
                </a:solidFill>
              </a:rPr>
              <a:t>stupnici.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00" y="2492896"/>
            <a:ext cx="7863840" cy="2450592"/>
          </a:xfrm>
        </p:spPr>
      </p:pic>
      <p:sp>
        <p:nvSpPr>
          <p:cNvPr id="4" name="TextovéPole 3"/>
          <p:cNvSpPr txBox="1"/>
          <p:nvPr/>
        </p:nvSpPr>
        <p:spPr>
          <a:xfrm>
            <a:off x="2463951" y="841053"/>
            <a:ext cx="3908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Barvy neutrální – černá a bílá</a:t>
            </a:r>
            <a:endParaRPr lang="cs-CZ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94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173</Words>
  <Application>Microsoft Office PowerPoint</Application>
  <PresentationFormat>Předvádění na obrazovce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Základní systém a dělení barev</vt:lpstr>
      <vt:lpstr> Stručně vyjádři ke každé barvě svoje pocity. </vt:lpstr>
      <vt:lpstr>Mícháním primárních barev vznikají barvy sekundární.  Urči správnou variantu míchání primárních barev. </vt:lpstr>
      <vt:lpstr>Smícháním tří barev vznikne barva terciální.</vt:lpstr>
      <vt:lpstr>Seřaď barvy z levého obrázku do prázdných polí vpravo, odspodu nejteplejší, směrem nahoru k nejstudenější.</vt:lpstr>
      <vt:lpstr>Valérová stupnice barvy černé.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faron</cp:lastModifiedBy>
  <cp:revision>120</cp:revision>
  <dcterms:created xsi:type="dcterms:W3CDTF">2012-06-18T15:15:37Z</dcterms:created>
  <dcterms:modified xsi:type="dcterms:W3CDTF">2013-03-18T11:24:02Z</dcterms:modified>
</cp:coreProperties>
</file>