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63" r:id="rId5"/>
    <p:sldId id="267" r:id="rId6"/>
    <p:sldId id="266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3600" b="1"/>
              <a:t>Výtvarné </a:t>
            </a:r>
            <a:r>
              <a:rPr lang="cs-CZ" sz="3600" b="1" smtClean="0"/>
              <a:t>umění I. </a:t>
            </a:r>
            <a:endParaRPr lang="cs-CZ" sz="3600" b="1" dirty="0"/>
          </a:p>
        </p:txBody>
      </p:sp>
      <p:pic>
        <p:nvPicPr>
          <p:cNvPr id="1026" name="Picture 2" descr="http://www.gjszlin.cz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07" y="404664"/>
            <a:ext cx="864096" cy="86409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Z PLOCHY ESF\MIKES DATA GJS\ESF pozvanka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559039" cy="14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124525"/>
              </p:ext>
            </p:extLst>
          </p:nvPr>
        </p:nvGraphicFramePr>
        <p:xfrm>
          <a:off x="729020" y="2492896"/>
          <a:ext cx="7666515" cy="3144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mtClean="0"/>
                        <a:t>Motivace praktické výuky uměním, společenskými a přírodními</a:t>
                      </a:r>
                      <a:r>
                        <a:rPr lang="cs-CZ" sz="1600" b="0" baseline="0" smtClean="0"/>
                        <a:t> jevy a mediálními  sítěmi. </a:t>
                      </a:r>
                      <a:endParaRPr lang="cs-CZ" sz="1600" b="0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15. </a:t>
                      </a:r>
                      <a:r>
                        <a:rPr lang="cs-CZ" sz="1600" smtClean="0"/>
                        <a:t>12. </a:t>
                      </a:r>
                      <a:r>
                        <a:rPr lang="cs-CZ" sz="1600" dirty="0" smtClean="0"/>
                        <a:t>2012</a:t>
                      </a:r>
                      <a:endParaRPr lang="cs-CZ" sz="1600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2. ročník</a:t>
                      </a:r>
                      <a:r>
                        <a:rPr lang="cs-CZ" sz="1400" baseline="0" dirty="0" smtClean="0"/>
                        <a:t> čtyřletého </a:t>
                      </a:r>
                      <a:r>
                        <a:rPr lang="cs-CZ" sz="1400" baseline="0" smtClean="0"/>
                        <a:t>nebo 6. </a:t>
                      </a:r>
                      <a:r>
                        <a:rPr lang="cs-CZ" sz="1400" baseline="0" dirty="0" smtClean="0"/>
                        <a:t>ročník osmiletého gymnázia</a:t>
                      </a:r>
                      <a:endParaRPr lang="cs-CZ" sz="1400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aseline="0" dirty="0" smtClean="0"/>
                        <a:t>Postimpresionisté. Volný přepis uměleckého díla. </a:t>
                      </a:r>
                      <a:endParaRPr lang="cs-CZ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Na straně 2 rozpoznává a určuje autory.</a:t>
                      </a:r>
                      <a:r>
                        <a:rPr lang="cs-CZ" sz="1400" baseline="0" dirty="0" smtClean="0"/>
                        <a:t> Postupným klikáním na lištu ověřujeme správné určení. Na straně 3 a 4 jsou ukázky k zadanému úkolu. Na straně 5 je správná odpověď, ukázka inspiruje zadaný úkol.</a:t>
                      </a:r>
                      <a:endParaRPr lang="cs-CZ" sz="1400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Petr </a:t>
                      </a:r>
                      <a:r>
                        <a:rPr lang="cs-CZ" dirty="0" err="1" smtClean="0"/>
                        <a:t>Faron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smtClean="0"/>
                        <a:t>VY_32_INOVACE_38_EFAR05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011656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 šesti snímcích jsou obrazy tří nejvýznamnějších postimpresionistů.</a:t>
            </a:r>
            <a:b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Každý malíř je zde zastoupen dvěma obrazy. </a:t>
            </a:r>
            <a:b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Vyber dvojice obrazů každého autora  </a:t>
            </a:r>
            <a:br>
              <a:rPr lang="cs-CZ" sz="2000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a u každé dvojice obrazů urči jejich společné malířské znaky.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57356" y="3049785"/>
            <a:ext cx="5089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http://cs.wikipedia.org/wiki/Soubor:Paul_C%C3%A9zanne_100.jpg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071670" y="4407107"/>
            <a:ext cx="4722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http</a:t>
            </a:r>
            <a:r>
              <a:rPr lang="cs-CZ" sz="1400" dirty="0"/>
              <a:t>://cs.wikipedia.org/wiki/Soubor:VanGogh-starry_night.jpg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143108" y="4929198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http://cs.wikipedia.org/wiki/Soubor:Paul_Gauguin_137.jpg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857356" y="5429264"/>
            <a:ext cx="5054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http://cs.wikipedia.org/wiki/Soubor:Paul_C%C3%A9zanne_026.jpg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2143108" y="3907041"/>
            <a:ext cx="4514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http://cs.wikipedia.org/wiki/Soubor:Paul_Gauguin_006.jpg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642942" y="3478413"/>
            <a:ext cx="75009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http://cs.wikipedia.org/wiki/Soubor:Vincent_van_Gogh_(1853-1890)_-_The_Olive_Trees_(1889).jpg</a:t>
            </a:r>
          </a:p>
        </p:txBody>
      </p:sp>
    </p:spTree>
    <p:extLst>
      <p:ext uri="{BB962C8B-B14F-4D97-AF65-F5344CB8AC3E}">
        <p14:creationId xmlns:p14="http://schemas.microsoft.com/office/powerpoint/2010/main" val="140554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Vyber si z předchozí strany jeden obraz, pozoruj ho a pokus se na základě vlastní analýzy, vyjádřit svoje pocity a hledat příčiny jeho výrazového účinku.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1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Pozoruj dvě ukázky volného přepisu obrazů významného postimpresionistického malíře a vyber na předchozí straně (2) obrazy, </a:t>
            </a:r>
            <a:br>
              <a:rPr lang="cs-CZ" sz="2000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u kterých vidíš souvislost</a:t>
            </a:r>
            <a:r>
              <a:rPr lang="cs-CZ" sz="2000" dirty="0" smtClean="0">
                <a:solidFill>
                  <a:srgbClr val="FF0000"/>
                </a:solidFill>
              </a:rPr>
              <a:t>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3888432" cy="2663626"/>
          </a:xfr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68960"/>
            <a:ext cx="4406988" cy="29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Najdi související znaky v obrazech postimpresionistů Paula </a:t>
            </a:r>
            <a:r>
              <a:rPr lang="cs-CZ" sz="2000" b="1" dirty="0" err="1" smtClean="0">
                <a:solidFill>
                  <a:srgbClr val="FF0000"/>
                </a:solidFill>
              </a:rPr>
              <a:t>Gauguina</a:t>
            </a:r>
            <a:r>
              <a:rPr lang="cs-CZ" sz="2000" b="1" dirty="0" smtClean="0">
                <a:solidFill>
                  <a:srgbClr val="FF0000"/>
                </a:solidFill>
              </a:rPr>
              <a:t>, Vincenta van </a:t>
            </a:r>
            <a:r>
              <a:rPr lang="cs-CZ" sz="2000" b="1" dirty="0" err="1" smtClean="0">
                <a:solidFill>
                  <a:srgbClr val="FF0000"/>
                </a:solidFill>
              </a:rPr>
              <a:t>Gogha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a Paula </a:t>
            </a:r>
            <a:r>
              <a:rPr lang="cs-CZ" sz="2000" b="1" dirty="0" err="1" smtClean="0">
                <a:solidFill>
                  <a:srgbClr val="FF0000"/>
                </a:solidFill>
              </a:rPr>
              <a:t>Cezanna</a:t>
            </a:r>
            <a:r>
              <a:rPr lang="cs-CZ" sz="2000" b="1" dirty="0" smtClean="0">
                <a:solidFill>
                  <a:srgbClr val="FF0000"/>
                </a:solidFill>
              </a:rPr>
              <a:t>, které předznamenaly malířské směry na počátku 20. století </a:t>
            </a:r>
            <a:r>
              <a:rPr lang="cs-CZ" sz="2000" b="1" smtClean="0">
                <a:solidFill>
                  <a:srgbClr val="FF0000"/>
                </a:solidFill>
              </a:rPr>
              <a:t>- Favismus, Kubismus, Expresionismus</a:t>
            </a:r>
            <a:r>
              <a:rPr lang="cs-CZ" sz="2000" b="1" dirty="0" smtClean="0">
                <a:solidFill>
                  <a:srgbClr val="FF0000"/>
                </a:solidFill>
              </a:rPr>
              <a:t>.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259632" y="5229200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http://en.wikipedia.org/wiki/File:Picasso_Portrait_of_Daniel-Henry_Kahnweiler_1910.jpg</a:t>
            </a:r>
          </a:p>
        </p:txBody>
      </p:sp>
      <p:sp>
        <p:nvSpPr>
          <p:cNvPr id="3" name="Obdélník 2"/>
          <p:cNvSpPr/>
          <p:nvPr/>
        </p:nvSpPr>
        <p:spPr>
          <a:xfrm>
            <a:off x="2195736" y="5497487"/>
            <a:ext cx="4824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http://en.wikipedia.org/wiki/File:Munch_deathSickroom.jpg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02024" y="4921423"/>
            <a:ext cx="4806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http://en.wikipedia.org/wiki/File:Matisse_Riffian.jpg</a:t>
            </a:r>
          </a:p>
        </p:txBody>
      </p:sp>
      <p:sp>
        <p:nvSpPr>
          <p:cNvPr id="6" name="Obdélník 5"/>
          <p:cNvSpPr/>
          <p:nvPr/>
        </p:nvSpPr>
        <p:spPr>
          <a:xfrm>
            <a:off x="2339752" y="3841303"/>
            <a:ext cx="4590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http://cs.wikipedia.org/wiki/Soubor:Paul_Gauguin_006.jpg</a:t>
            </a:r>
          </a:p>
        </p:txBody>
      </p:sp>
      <p:sp>
        <p:nvSpPr>
          <p:cNvPr id="7" name="Obdélník 6"/>
          <p:cNvSpPr/>
          <p:nvPr/>
        </p:nvSpPr>
        <p:spPr>
          <a:xfrm>
            <a:off x="539552" y="4417367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http://cs.wikipedia.org/wiki/Soubor:La_Chambre</a:t>
            </a:r>
            <a:r>
              <a:rPr lang="cs-CZ" sz="1400" dirty="0"/>
              <a:t>_%C3%A0_Arles,_by_Vincent_van_Gogh,_from_C2RMF.jpg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2051720" y="4129335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http://cs.wikipedia.org/wiki/Soubor:Paul_C%C3%A9zanne_026.jpg</a:t>
            </a:r>
          </a:p>
        </p:txBody>
      </p:sp>
      <p:sp>
        <p:nvSpPr>
          <p:cNvPr id="9" name="Obdélník 8"/>
          <p:cNvSpPr/>
          <p:nvPr/>
        </p:nvSpPr>
        <p:spPr>
          <a:xfrm>
            <a:off x="611560" y="1844824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400" b="1" i="1" u="sng" dirty="0" smtClean="0">
                <a:solidFill>
                  <a:srgbClr val="FF0000"/>
                </a:solidFill>
              </a:rPr>
              <a:t>Favismus</a:t>
            </a:r>
            <a:r>
              <a:rPr lang="cs-CZ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</a:t>
            </a:r>
            <a:r>
              <a:rPr lang="cs-CZ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Zářivost </a:t>
            </a:r>
            <a:r>
              <a:rPr lang="cs-CZ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čistých barev, ostré barevné protiklady, tvarové zjednodušení linie díla působí divoce a nezkrotně</a:t>
            </a:r>
            <a:r>
              <a:rPr lang="cs-CZ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cs-CZ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1400" b="1" i="1" u="sng" dirty="0">
                <a:solidFill>
                  <a:srgbClr val="FF0000"/>
                </a:solidFill>
              </a:rPr>
              <a:t>Kubismus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Redukce tvarů na geometrická tělesa, systém </a:t>
            </a:r>
            <a:r>
              <a:rPr lang="cs-CZ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mnohapohledovosti</a:t>
            </a:r>
            <a:r>
              <a:rPr lang="cs-CZ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důraz kladen na linie. </a:t>
            </a:r>
          </a:p>
          <a:p>
            <a:pPr marL="285750" indent="-285750">
              <a:buFontTx/>
              <a:buChar char="-"/>
            </a:pPr>
            <a:endParaRPr lang="cs-CZ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cs-CZ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1400" b="1" i="1" u="sng" dirty="0" smtClean="0">
                <a:solidFill>
                  <a:srgbClr val="FF0000"/>
                </a:solidFill>
              </a:rPr>
              <a:t>Expresionismus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cs-CZ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měr</a:t>
            </a:r>
            <a:r>
              <a:rPr lang="cs-CZ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který umělci umožňuje využívat a povýšit deformaci tvaru a barvy na základní prostředek výrazu niterného citového </a:t>
            </a:r>
            <a:r>
              <a:rPr lang="cs-CZ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stavu.</a:t>
            </a:r>
          </a:p>
        </p:txBody>
      </p:sp>
    </p:spTree>
    <p:extLst>
      <p:ext uri="{BB962C8B-B14F-4D97-AF65-F5344CB8AC3E}">
        <p14:creationId xmlns:p14="http://schemas.microsoft.com/office/powerpoint/2010/main" val="18505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84984"/>
            <a:ext cx="2880000" cy="197283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84984"/>
            <a:ext cx="2880000" cy="193625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07704" y="62068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Vytvoř vlastní volný přepis obrazu jiného autora.</a:t>
            </a:r>
          </a:p>
        </p:txBody>
      </p:sp>
      <p:sp>
        <p:nvSpPr>
          <p:cNvPr id="2" name="Obdélník 1"/>
          <p:cNvSpPr/>
          <p:nvPr/>
        </p:nvSpPr>
        <p:spPr>
          <a:xfrm>
            <a:off x="1936544" y="1700808"/>
            <a:ext cx="493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http://cs.wikipedia.org/wiki/Soubor:VanGogh-starry_night.jpg</a:t>
            </a:r>
          </a:p>
        </p:txBody>
      </p:sp>
      <p:sp>
        <p:nvSpPr>
          <p:cNvPr id="5" name="Obdélník 4"/>
          <p:cNvSpPr/>
          <p:nvPr/>
        </p:nvSpPr>
        <p:spPr>
          <a:xfrm>
            <a:off x="755896" y="2204864"/>
            <a:ext cx="792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http://cs.wikipedia.org/wiki/Soubor:Vincent_van_Gogh_(1853-1890)_-_The_Olive_Trees_(1889).jpg</a:t>
            </a:r>
          </a:p>
        </p:txBody>
      </p:sp>
    </p:spTree>
    <p:extLst>
      <p:ext uri="{BB962C8B-B14F-4D97-AF65-F5344CB8AC3E}">
        <p14:creationId xmlns:p14="http://schemas.microsoft.com/office/powerpoint/2010/main" val="135001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320</Words>
  <Application>Microsoft Office PowerPoint</Application>
  <PresentationFormat>Předvádění na obrazovce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Výtvarné umění I. </vt:lpstr>
      <vt:lpstr>Na šesti snímcích jsou obrazy tří nejvýznamnějších postimpresionistů. Každý malíř je zde zastoupen dvěma obrazy.    Vyber dvojice obrazů každého autora   a u každé dvojice obrazů urči jejich společné malířské znaky.</vt:lpstr>
      <vt:lpstr>Vyber si z předchozí strany jeden obraz, pozoruj ho a pokus se na základě vlastní analýzy, vyjádřit svoje pocity a hledat příčiny jeho výrazového účinku.</vt:lpstr>
      <vt:lpstr>Pozoruj dvě ukázky volného přepisu obrazů významného postimpresionistického malíře a vyber na předchozí straně (2) obrazy,  u kterých vidíš souvislost.</vt:lpstr>
      <vt:lpstr>Najdi související znaky v obrazech postimpresionistů Paula Gauguina, Vincenta van Gogha a Paula Cezanna, které předznamenaly malířské směry na počátku 20. století - Favismus, Kubismus, Expresionismus.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Správce</cp:lastModifiedBy>
  <cp:revision>94</cp:revision>
  <dcterms:created xsi:type="dcterms:W3CDTF">2012-06-18T15:15:37Z</dcterms:created>
  <dcterms:modified xsi:type="dcterms:W3CDTF">2013-06-26T00:47:29Z</dcterms:modified>
</cp:coreProperties>
</file>