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8" r:id="rId6"/>
    <p:sldId id="263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26666"/>
    <a:srgbClr val="3C6666"/>
    <a:srgbClr val="FFCF64"/>
    <a:srgbClr val="FFCC1E"/>
    <a:srgbClr val="F7B90D"/>
    <a:srgbClr val="F7960D"/>
    <a:srgbClr val="984800"/>
    <a:srgbClr val="C00000"/>
    <a:srgbClr val="A40000"/>
    <a:srgbClr val="FF64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49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9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Improvement_in_Hubble_images_after_SMM1.jpg" TargetMode="External"/><Relationship Id="rId2" Type="http://schemas.openxmlformats.org/officeDocument/2006/relationships/hyperlink" Target="http://cs.wikipedia.org/wiki/Soubor:Eagle_nebula_pillar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s.wikipedia.org/wiki/Soubor:NGC_4414_(NASA-med).jpg" TargetMode="External"/><Relationship Id="rId4" Type="http://schemas.openxmlformats.org/officeDocument/2006/relationships/hyperlink" Target="http://cs.wikipedia.org/wiki/Soubor:Hubble2005-01-barred-spiral-galaxy-NGC1300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Soubor:Stonehenge-Green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Sun_in_X-Ray.pn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cs-CZ" sz="3200" b="1" dirty="0"/>
              <a:t>Vesmír</a:t>
            </a:r>
          </a:p>
        </p:txBody>
      </p:sp>
      <p:pic>
        <p:nvPicPr>
          <p:cNvPr id="1026" name="Picture 2" descr="http://www.gjszlin.cz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4607" y="404664"/>
            <a:ext cx="864096" cy="864096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Z PLOCHY ESF\MIKES DATA GJS\ESF pozvanka\Zakladni_logolink_OPVK (ESF, EU, MSMT, OP VK)\01_Zakladni_logolink_horizontalni_cz\OPVK_hor_zakladni_logolink_RGB_c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6559039" cy="143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2005987"/>
              </p:ext>
            </p:extLst>
          </p:nvPr>
        </p:nvGraphicFramePr>
        <p:xfrm>
          <a:off x="729020" y="2492896"/>
          <a:ext cx="7666515" cy="3235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dirty="0" smtClean="0"/>
                        <a:t>Motivace praktické výuky uměním, společenskými a přírodními</a:t>
                      </a:r>
                      <a:r>
                        <a:rPr lang="cs-CZ" sz="1400" b="0" baseline="0" dirty="0" smtClean="0"/>
                        <a:t> jevy a mediálními  sítěmi. </a:t>
                      </a:r>
                      <a:endParaRPr lang="cs-CZ" sz="1400" b="0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16. </a:t>
                      </a:r>
                      <a:r>
                        <a:rPr lang="cs-CZ" sz="1400" smtClean="0"/>
                        <a:t>12. </a:t>
                      </a:r>
                      <a:r>
                        <a:rPr lang="cs-CZ" sz="1400" dirty="0" smtClean="0"/>
                        <a:t>2012</a:t>
                      </a:r>
                      <a:endParaRPr lang="cs-CZ" sz="1400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2. ročník osmiletého gymnázia nebo 7. ročník ZŠ</a:t>
                      </a:r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Život</a:t>
                      </a:r>
                      <a:r>
                        <a:rPr lang="cs-CZ" sz="1400" baseline="0" dirty="0" smtClean="0"/>
                        <a:t> hvězd – záznam vědecky zjištěného vývoje hvězd</a:t>
                      </a:r>
                    </a:p>
                    <a:p>
                      <a:r>
                        <a:rPr lang="cs-CZ" sz="1400" baseline="0" dirty="0" smtClean="0"/>
                        <a:t>jako seriál s postupnými proměnami. </a:t>
                      </a:r>
                      <a:r>
                        <a:rPr lang="cs-CZ" sz="1400" dirty="0" smtClean="0"/>
                        <a:t>Výtvarná definice různých forem energie vesmíru.  </a:t>
                      </a:r>
                      <a:endParaRPr lang="cs-CZ" sz="14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Postupně</a:t>
                      </a:r>
                      <a:r>
                        <a:rPr lang="cs-CZ" sz="1400" baseline="0" dirty="0" smtClean="0"/>
                        <a:t> procházíme stranami prezentace. Následuje praktická část výuky, žáci samostatně pracují.</a:t>
                      </a:r>
                      <a:endParaRPr lang="cs-CZ" sz="14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Petr </a:t>
                      </a:r>
                      <a:r>
                        <a:rPr lang="cs-CZ" sz="1400" dirty="0" err="1" smtClean="0"/>
                        <a:t>Faron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VY_32_INOVACE_38_EFAR06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8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>
            <a:normAutofit/>
          </a:bodyPr>
          <a:lstStyle/>
          <a:p>
            <a:r>
              <a:rPr lang="cs-CZ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Fascinující a inspirující snímky vesmíru, zkoumání a pozorování, umožňují stále se zdokonalující technologie.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187624" y="1844824"/>
            <a:ext cx="6552728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cs-CZ" dirty="0" smtClean="0">
              <a:solidFill>
                <a:srgbClr val="FF0000"/>
              </a:solidFill>
              <a:hlinkClick r:id="rId2"/>
            </a:endParaRPr>
          </a:p>
          <a:p>
            <a:pPr algn="ctr"/>
            <a:r>
              <a:rPr lang="cs-CZ" sz="1200" dirty="0" smtClean="0">
                <a:solidFill>
                  <a:srgbClr val="FF0000"/>
                </a:solidFill>
                <a:hlinkClick r:id="rId2"/>
              </a:rPr>
              <a:t>http://cs.wikipedia.org/wiki/Soubor:Eagle_nebula_pillars.jpg</a:t>
            </a:r>
            <a:endParaRPr lang="cs-CZ" sz="1200" dirty="0" smtClean="0">
              <a:solidFill>
                <a:srgbClr val="FF0000"/>
              </a:solidFill>
            </a:endParaRPr>
          </a:p>
          <a:p>
            <a:pPr algn="ctr"/>
            <a:endParaRPr lang="cs-CZ" sz="1000" dirty="0">
              <a:solidFill>
                <a:srgbClr val="FF0000"/>
              </a:solidFill>
            </a:endParaRPr>
          </a:p>
          <a:p>
            <a:pPr algn="ctr"/>
            <a:r>
              <a:rPr lang="cs-CZ" sz="1200" dirty="0" smtClean="0">
                <a:solidFill>
                  <a:srgbClr val="FF0000"/>
                </a:solidFill>
              </a:rPr>
              <a:t> </a:t>
            </a:r>
            <a:r>
              <a:rPr lang="cs-CZ" sz="1200" dirty="0" smtClean="0">
                <a:solidFill>
                  <a:srgbClr val="FF0000"/>
                </a:solidFill>
                <a:hlinkClick r:id="rId3"/>
              </a:rPr>
              <a:t>http://cs.wikipedia.org/wiki/Soubor:Improvement_in_Hubble_images_after_SMM1.jpg</a:t>
            </a:r>
            <a:endParaRPr lang="cs-CZ" sz="1200" dirty="0" smtClean="0">
              <a:solidFill>
                <a:srgbClr val="FF0000"/>
              </a:solidFill>
            </a:endParaRPr>
          </a:p>
          <a:p>
            <a:pPr algn="ctr"/>
            <a:endParaRPr lang="cs-CZ" sz="1000" dirty="0">
              <a:solidFill>
                <a:srgbClr val="FF0000"/>
              </a:solidFill>
            </a:endParaRPr>
          </a:p>
          <a:p>
            <a:pPr algn="ctr"/>
            <a:r>
              <a:rPr lang="cs-CZ" sz="1200" dirty="0" smtClean="0">
                <a:solidFill>
                  <a:srgbClr val="FF0000"/>
                </a:solidFill>
              </a:rPr>
              <a:t>  </a:t>
            </a:r>
            <a:r>
              <a:rPr lang="cs-CZ" sz="1200" dirty="0" smtClean="0">
                <a:solidFill>
                  <a:srgbClr val="FF0000"/>
                </a:solidFill>
                <a:hlinkClick r:id="rId4"/>
              </a:rPr>
              <a:t>http://cs.wikipedia.org/wiki/Soubor:Hubble2005-01-barred-spiral-galaxy-NGC1300.jpg</a:t>
            </a:r>
            <a:endParaRPr lang="cs-CZ" sz="1200" dirty="0" smtClean="0">
              <a:solidFill>
                <a:srgbClr val="FF0000"/>
              </a:solidFill>
            </a:endParaRPr>
          </a:p>
          <a:p>
            <a:pPr algn="ctr"/>
            <a:endParaRPr lang="cs-CZ" sz="1000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cs-CZ" sz="1200" dirty="0" smtClean="0">
                <a:solidFill>
                  <a:srgbClr val="FF0000"/>
                </a:solidFill>
                <a:hlinkClick r:id="rId5"/>
              </a:rPr>
              <a:t>http://cs.wikipedia.org/wiki/Soubor:NGC_4414_(NASA-med).jpg</a:t>
            </a:r>
            <a:r>
              <a:rPr lang="cs-CZ" sz="1200" dirty="0" smtClean="0">
                <a:solidFill>
                  <a:srgbClr val="FF0000"/>
                </a:solidFill>
              </a:rPr>
              <a:t> 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467544" y="4953942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</a:rPr>
              <a:t>Vytvoř barvami na malou čtvrtku výkresu barevné schéma viditelné části světla, které označujeme jako barvy spektra, tzv. duhu. 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4509120"/>
            <a:ext cx="671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3366CC"/>
                </a:solidFill>
              </a:rPr>
              <a:t>Ze spektra světla našeho slunce jsme schopni vidět očima jen část.  </a:t>
            </a:r>
            <a:endParaRPr lang="cs-CZ" dirty="0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896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305834"/>
          </a:xfrm>
        </p:spPr>
        <p:txBody>
          <a:bodyPr>
            <a:normAutofit/>
          </a:bodyPr>
          <a:lstStyle/>
          <a:p>
            <a:r>
              <a:rPr lang="cs-CZ" sz="2200" dirty="0" smtClean="0">
                <a:solidFill>
                  <a:schemeClr val="accent1"/>
                </a:solidFill>
              </a:rPr>
              <a:t>Nejslavnější megalitická památka </a:t>
            </a:r>
            <a:r>
              <a:rPr lang="cs-CZ" sz="2200" dirty="0" smtClean="0">
                <a:solidFill>
                  <a:schemeClr val="accent1"/>
                </a:solidFill>
              </a:rPr>
              <a:t>ve </a:t>
            </a:r>
            <a:r>
              <a:rPr lang="cs-CZ" sz="2200" dirty="0" err="1" smtClean="0">
                <a:solidFill>
                  <a:schemeClr val="accent1"/>
                </a:solidFill>
              </a:rPr>
              <a:t>Stonehenge</a:t>
            </a:r>
            <a:r>
              <a:rPr lang="cs-CZ" sz="2200" dirty="0" smtClean="0">
                <a:solidFill>
                  <a:schemeClr val="accent1"/>
                </a:solidFill>
              </a:rPr>
              <a:t> mohla </a:t>
            </a:r>
            <a:r>
              <a:rPr lang="cs-CZ" sz="2200" dirty="0" smtClean="0">
                <a:solidFill>
                  <a:schemeClr val="accent1"/>
                </a:solidFill>
              </a:rPr>
              <a:t>být také jakousi astronomickou observatoří našich předků</a:t>
            </a:r>
            <a:r>
              <a:rPr lang="cs-CZ" sz="2200" dirty="0" smtClean="0">
                <a:solidFill>
                  <a:schemeClr val="accent1"/>
                </a:solidFill>
              </a:rPr>
              <a:t>.</a:t>
            </a:r>
            <a:endParaRPr lang="cs-CZ" sz="2200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267744" y="2503929"/>
            <a:ext cx="4536504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s-CZ" sz="1200" dirty="0">
                <a:solidFill>
                  <a:srgbClr val="FF0000"/>
                </a:solidFill>
                <a:hlinkClick r:id="rId2"/>
              </a:rPr>
              <a:t>http://cs.wikipedia.org/wiki/Soubor:Stonehenge-Green.jpg</a:t>
            </a:r>
            <a:r>
              <a:rPr lang="cs-CZ" sz="1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036719" y="4089266"/>
            <a:ext cx="6829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Navrhni vlastní jednoduchý plánek astronomické observatoře, </a:t>
            </a:r>
          </a:p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který bude mít jiný půdorys.   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36724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1210146"/>
          </a:xfrm>
        </p:spPr>
        <p:txBody>
          <a:bodyPr>
            <a:noAutofit/>
          </a:bodyPr>
          <a:lstStyle/>
          <a:p>
            <a:r>
              <a:rPr 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Výtvarná představa o šíření energie kosmickým prostorem.</a:t>
            </a:r>
            <a:r>
              <a:rPr lang="cs-CZ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cs-CZ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2000" b="1" dirty="0" smtClean="0">
                <a:solidFill>
                  <a:srgbClr val="FF0000"/>
                </a:solidFill>
              </a:rPr>
              <a:t/>
            </a:r>
            <a:br>
              <a:rPr lang="cs-CZ" sz="2000" b="1" dirty="0" smtClean="0">
                <a:solidFill>
                  <a:srgbClr val="FF0000"/>
                </a:solidFill>
              </a:rPr>
            </a:br>
            <a:r>
              <a:rPr lang="cs-CZ" sz="2000" b="1" dirty="0" smtClean="0">
                <a:solidFill>
                  <a:srgbClr val="FF0000"/>
                </a:solidFill>
              </a:rPr>
              <a:t>Navrhni barevné řešení, které bude svými vlastnostmi, protikladem použitých barev. 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6296" y="2039879"/>
            <a:ext cx="5400000" cy="3909401"/>
          </a:xfrm>
        </p:spPr>
      </p:pic>
    </p:spTree>
    <p:extLst>
      <p:ext uri="{BB962C8B-B14F-4D97-AF65-F5344CB8AC3E}">
        <p14:creationId xmlns:p14="http://schemas.microsoft.com/office/powerpoint/2010/main" xmlns="" val="24540521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Navrhni barevnou škálu, která nejlépe vyjádří proces </a:t>
            </a:r>
            <a:r>
              <a:rPr lang="cs-CZ" sz="2000" b="1" dirty="0" smtClean="0">
                <a:solidFill>
                  <a:srgbClr val="FF0000"/>
                </a:solidFill>
              </a:rPr>
              <a:t>postupného chladnutí </a:t>
            </a:r>
            <a:r>
              <a:rPr lang="cs-CZ" sz="2000" b="1" dirty="0">
                <a:solidFill>
                  <a:srgbClr val="FF0000"/>
                </a:solidFill>
              </a:rPr>
              <a:t>žhavé </a:t>
            </a:r>
            <a:r>
              <a:rPr lang="cs-CZ" sz="2000" b="1" dirty="0" smtClean="0">
                <a:solidFill>
                  <a:srgbClr val="FF0000"/>
                </a:solidFill>
              </a:rPr>
              <a:t>hvězdy.</a:t>
            </a:r>
            <a:endParaRPr lang="cs-CZ" sz="2000" b="1" dirty="0"/>
          </a:p>
        </p:txBody>
      </p:sp>
      <p:sp>
        <p:nvSpPr>
          <p:cNvPr id="7" name="Obdélník 6"/>
          <p:cNvSpPr/>
          <p:nvPr/>
        </p:nvSpPr>
        <p:spPr>
          <a:xfrm>
            <a:off x="2001416" y="2293214"/>
            <a:ext cx="914400" cy="914400"/>
          </a:xfrm>
          <a:prstGeom prst="rect">
            <a:avLst/>
          </a:prstGeom>
          <a:solidFill>
            <a:srgbClr val="D774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6033864" y="2293214"/>
            <a:ext cx="914400" cy="914400"/>
          </a:xfrm>
          <a:prstGeom prst="rect">
            <a:avLst/>
          </a:prstGeom>
          <a:solidFill>
            <a:srgbClr val="0F01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001416" y="3284984"/>
            <a:ext cx="914400" cy="914400"/>
          </a:xfrm>
          <a:prstGeom prst="rect">
            <a:avLst/>
          </a:prstGeom>
          <a:solidFill>
            <a:srgbClr val="02BD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009528" y="3284984"/>
            <a:ext cx="914400" cy="914400"/>
          </a:xfrm>
          <a:prstGeom prst="rect">
            <a:avLst/>
          </a:prstGeom>
          <a:solidFill>
            <a:srgbClr val="C45E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017640" y="3284984"/>
            <a:ext cx="914400" cy="914400"/>
          </a:xfrm>
          <a:prstGeom prst="rect">
            <a:avLst/>
          </a:prstGeom>
          <a:solidFill>
            <a:srgbClr val="CA23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7041976" y="2293214"/>
            <a:ext cx="914400" cy="914400"/>
          </a:xfrm>
          <a:prstGeom prst="rect">
            <a:avLst/>
          </a:prstGeom>
          <a:solidFill>
            <a:srgbClr val="FD03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971600" y="3284984"/>
            <a:ext cx="914400" cy="914400"/>
          </a:xfrm>
          <a:prstGeom prst="rect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971600" y="2301350"/>
            <a:ext cx="914400" cy="914400"/>
          </a:xfrm>
          <a:prstGeom prst="rect">
            <a:avLst/>
          </a:prstGeom>
          <a:solidFill>
            <a:srgbClr val="2B03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9933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009528" y="2293214"/>
            <a:ext cx="914400" cy="914400"/>
          </a:xfrm>
          <a:prstGeom prst="rect">
            <a:avLst/>
          </a:prstGeom>
          <a:solidFill>
            <a:srgbClr val="FF6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4017640" y="2293214"/>
            <a:ext cx="914400" cy="914400"/>
          </a:xfrm>
          <a:prstGeom prst="rect">
            <a:avLst/>
          </a:prstGeom>
          <a:solidFill>
            <a:srgbClr val="99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5025752" y="2262522"/>
            <a:ext cx="914400" cy="914400"/>
          </a:xfrm>
          <a:prstGeom prst="rect">
            <a:avLst/>
          </a:prstGeom>
          <a:solidFill>
            <a:srgbClr val="FF9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017640" y="4280559"/>
            <a:ext cx="914400" cy="914400"/>
          </a:xfrm>
          <a:prstGeom prst="rect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3009528" y="4280559"/>
            <a:ext cx="914400" cy="914400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2001416" y="4280559"/>
            <a:ext cx="914400" cy="914400"/>
          </a:xfrm>
          <a:prstGeom prst="rect">
            <a:avLst/>
          </a:prstGeom>
          <a:solidFill>
            <a:srgbClr val="8A7B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71600" y="4280559"/>
            <a:ext cx="914400" cy="914400"/>
          </a:xfrm>
          <a:prstGeom prst="rect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7041976" y="3301752"/>
            <a:ext cx="914400" cy="914400"/>
          </a:xfrm>
          <a:prstGeom prst="rect">
            <a:avLst/>
          </a:prstGeom>
          <a:solidFill>
            <a:srgbClr val="C602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6033864" y="3284984"/>
            <a:ext cx="914400" cy="914400"/>
          </a:xfrm>
          <a:prstGeom prst="rect">
            <a:avLst/>
          </a:prstGeom>
          <a:solidFill>
            <a:srgbClr val="FFCF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5025752" y="3284984"/>
            <a:ext cx="914400" cy="914400"/>
          </a:xfrm>
          <a:prstGeom prst="rect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7041976" y="5250904"/>
            <a:ext cx="914400" cy="914400"/>
          </a:xfrm>
          <a:prstGeom prst="rect">
            <a:avLst/>
          </a:prstGeom>
          <a:solidFill>
            <a:srgbClr val="F7B9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6033864" y="5250904"/>
            <a:ext cx="914400" cy="914400"/>
          </a:xfrm>
          <a:prstGeom prst="rect">
            <a:avLst/>
          </a:prstGeom>
          <a:solidFill>
            <a:srgbClr val="984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5025752" y="5250904"/>
            <a:ext cx="914400" cy="914400"/>
          </a:xfrm>
          <a:prstGeom prst="rect">
            <a:avLst/>
          </a:prstGeom>
          <a:solidFill>
            <a:srgbClr val="0490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4017640" y="5250904"/>
            <a:ext cx="9144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3009528" y="5250904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2001416" y="5250904"/>
            <a:ext cx="914400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971600" y="5250904"/>
            <a:ext cx="914400" cy="914400"/>
          </a:xfrm>
          <a:prstGeom prst="rect">
            <a:avLst/>
          </a:prstGeom>
          <a:solidFill>
            <a:srgbClr val="D2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7041976" y="4280559"/>
            <a:ext cx="914400" cy="914400"/>
          </a:xfrm>
          <a:prstGeom prst="rect">
            <a:avLst/>
          </a:prstGeom>
          <a:solidFill>
            <a:srgbClr val="FE14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/>
          <p:cNvSpPr/>
          <p:nvPr/>
        </p:nvSpPr>
        <p:spPr>
          <a:xfrm>
            <a:off x="6010518" y="4280559"/>
            <a:ext cx="914400" cy="914400"/>
          </a:xfrm>
          <a:prstGeom prst="rect">
            <a:avLst/>
          </a:prstGeom>
          <a:solidFill>
            <a:srgbClr val="0500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délník 33"/>
          <p:cNvSpPr/>
          <p:nvPr/>
        </p:nvSpPr>
        <p:spPr>
          <a:xfrm>
            <a:off x="5025752" y="4280559"/>
            <a:ext cx="914400" cy="914400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40735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1772816"/>
            <a:ext cx="7772400" cy="566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066130"/>
          </a:xfrm>
        </p:spPr>
        <p:txBody>
          <a:bodyPr>
            <a:normAutofit/>
          </a:bodyPr>
          <a:lstStyle/>
          <a:p>
            <a:r>
              <a:rPr lang="cs-CZ" sz="2000" dirty="0" smtClean="0">
                <a:solidFill>
                  <a:srgbClr val="3366CC"/>
                </a:solidFill>
              </a:rPr>
              <a:t>Pozorování hvězd, vesmírných jevů, nové objevy vědců a vesmírné mise </a:t>
            </a:r>
            <a:br>
              <a:rPr lang="cs-CZ" sz="2000" dirty="0" smtClean="0">
                <a:solidFill>
                  <a:srgbClr val="3366CC"/>
                </a:solidFill>
              </a:rPr>
            </a:br>
            <a:r>
              <a:rPr lang="cs-CZ" sz="2000" dirty="0" smtClean="0">
                <a:solidFill>
                  <a:srgbClr val="3366CC"/>
                </a:solidFill>
              </a:rPr>
              <a:t>v nás probouzí nové představy o existenci života.</a:t>
            </a:r>
            <a:endParaRPr lang="cs-CZ" sz="2400" dirty="0">
              <a:solidFill>
                <a:srgbClr val="3366CC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1668" y="3140968"/>
            <a:ext cx="4478414" cy="303364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619672" y="1763524"/>
            <a:ext cx="5525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3366CC"/>
                </a:solidFill>
              </a:rPr>
              <a:t>Jaké </a:t>
            </a:r>
            <a:r>
              <a:rPr lang="cs-CZ" b="1" dirty="0">
                <a:solidFill>
                  <a:srgbClr val="3366CC"/>
                </a:solidFill>
              </a:rPr>
              <a:t>kosmické energie můžeme </a:t>
            </a:r>
            <a:r>
              <a:rPr lang="cs-CZ" b="1" dirty="0" smtClean="0">
                <a:solidFill>
                  <a:srgbClr val="3366CC"/>
                </a:solidFill>
              </a:rPr>
              <a:t>vnímat </a:t>
            </a:r>
            <a:r>
              <a:rPr lang="cs-CZ" b="1" dirty="0">
                <a:solidFill>
                  <a:srgbClr val="3366CC"/>
                </a:solidFill>
              </a:rPr>
              <a:t>lidskými smysly</a:t>
            </a:r>
            <a:r>
              <a:rPr lang="cs-CZ" b="1" dirty="0" smtClean="0">
                <a:solidFill>
                  <a:srgbClr val="3366CC"/>
                </a:solidFill>
              </a:rPr>
              <a:t>?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907704" y="2175247"/>
            <a:ext cx="474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SVĚTLO </a:t>
            </a:r>
            <a:r>
              <a:rPr lang="cs-CZ" b="1" dirty="0" smtClean="0"/>
              <a:t>-</a:t>
            </a: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TEPLO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763688" y="2708920"/>
            <a:ext cx="5088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Vytvoř vlastní výtvarnou představu o životě hvězdy</a:t>
            </a:r>
            <a:r>
              <a:rPr lang="cs-CZ" b="1" dirty="0" smtClean="0">
                <a:solidFill>
                  <a:srgbClr val="FF0000"/>
                </a:solidFill>
              </a:rPr>
              <a:t>.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123729" y="1295182"/>
            <a:ext cx="4392487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s-CZ" sz="1200" dirty="0">
                <a:hlinkClick r:id="rId3"/>
              </a:rPr>
              <a:t>http://cs.wikipedia.org/wiki/Soubor:Sun_in_X-Ray.png</a:t>
            </a:r>
            <a:r>
              <a:rPr lang="cs-CZ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263291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242</Words>
  <Application>Microsoft Office PowerPoint</Application>
  <PresentationFormat>Předvádění na obrazovce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systému Office</vt:lpstr>
      <vt:lpstr>Vesmír</vt:lpstr>
      <vt:lpstr>Fascinující a inspirující snímky vesmíru, zkoumání a pozorování, umožňují stále se zdokonalující technologie.</vt:lpstr>
      <vt:lpstr>Nejslavnější megalitická památka ve Stonehenge mohla být také jakousi astronomickou observatoří našich předků.</vt:lpstr>
      <vt:lpstr>Výtvarná představa o šíření energie kosmickým prostorem.  Navrhni barevné řešení, které bude svými vlastnostmi, protikladem použitých barev. </vt:lpstr>
      <vt:lpstr>Navrhni barevnou škálu, která nejlépe vyjádří proces postupného chladnutí žhavé hvězdy.</vt:lpstr>
      <vt:lpstr>Pozorování hvězd, vesmírných jevů, nové objevy vědců a vesmírné mise  v nás probouzí nové představy o existenci života.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faron</cp:lastModifiedBy>
  <cp:revision>109</cp:revision>
  <dcterms:created xsi:type="dcterms:W3CDTF">2012-06-18T15:15:37Z</dcterms:created>
  <dcterms:modified xsi:type="dcterms:W3CDTF">2013-03-18T11:44:30Z</dcterms:modified>
</cp:coreProperties>
</file>