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8. 1. 2014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8. 1. 2014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8. 1. 2014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8. 1. 2014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8. 1. 2014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8. 1. 2014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8. 1. 2014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8. 1. 2014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8. 1. 2014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8. 1. 2014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8. 1. 2014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8. 1. 2014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VanGogh-starry_night.jpg" TargetMode="External"/><Relationship Id="rId2" Type="http://schemas.openxmlformats.org/officeDocument/2006/relationships/hyperlink" Target="http://cs.wikipedia.org/wiki/Soubor:Fugue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Životní zájmy</a:t>
            </a:r>
            <a:endParaRPr lang="cs-CZ" sz="3600" b="1" dirty="0"/>
          </a:p>
        </p:txBody>
      </p:sp>
      <p:pic>
        <p:nvPicPr>
          <p:cNvPr id="1026" name="Picture 2" descr="http://www.gjszlin.cz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07" y="404664"/>
            <a:ext cx="864096" cy="86409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Z PLOCHY ESF\MIKES DATA GJS\ESF pozvanka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6559039" cy="14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889926"/>
              </p:ext>
            </p:extLst>
          </p:nvPr>
        </p:nvGraphicFramePr>
        <p:xfrm>
          <a:off x="729020" y="2492896"/>
          <a:ext cx="7666515" cy="3693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/>
                        <a:t>Motivace praktické výuky uměním, společenskými a přírodními</a:t>
                      </a:r>
                      <a:r>
                        <a:rPr lang="cs-CZ" sz="1600" b="0" baseline="0" dirty="0" smtClean="0"/>
                        <a:t> jevy a mediálními  sítěmi. </a:t>
                      </a:r>
                      <a:endParaRPr lang="cs-CZ" sz="1600" b="0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20. 8. 2012</a:t>
                      </a:r>
                      <a:endParaRPr lang="cs-CZ" sz="1600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1.Ročník čtyřletého a 5. ročník </a:t>
                      </a:r>
                      <a:r>
                        <a:rPr lang="cs-CZ" sz="1600" smtClean="0"/>
                        <a:t>osmiletého gymnázia</a:t>
                      </a:r>
                      <a:endParaRPr lang="cs-CZ" sz="1600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Prožitek</a:t>
                      </a:r>
                      <a:r>
                        <a:rPr lang="cs-CZ" sz="1600" baseline="0" dirty="0" smtClean="0"/>
                        <a:t> z poslechu hudby. Hledání podobností výrazových prostředků hudby a výtvarného díla. (V. </a:t>
                      </a:r>
                      <a:r>
                        <a:rPr lang="cs-CZ" sz="1600" baseline="0" dirty="0" err="1" smtClean="0"/>
                        <a:t>Kandinskij</a:t>
                      </a:r>
                      <a:r>
                        <a:rPr lang="cs-CZ" sz="1600" baseline="0" dirty="0" smtClean="0"/>
                        <a:t>) Barva, kontrast, rytmus</a:t>
                      </a:r>
                      <a:r>
                        <a:rPr lang="cs-CZ" sz="1600" baseline="0" smtClean="0"/>
                        <a:t>, nálady)</a:t>
                      </a:r>
                      <a:endParaRPr lang="cs-CZ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Postupně</a:t>
                      </a:r>
                      <a:r>
                        <a:rPr lang="cs-CZ" sz="1600" baseline="0" dirty="0" smtClean="0"/>
                        <a:t> procházíme listy prezentace až na stranu 6. Žáci samostatně odpovídají. Správnost odpovědí zhodnotí vyučující. </a:t>
                      </a:r>
                      <a:r>
                        <a:rPr lang="cs-CZ" sz="1600" baseline="0" smtClean="0"/>
                        <a:t>Potom žáci přistoupí k praktické části výuky. </a:t>
                      </a:r>
                      <a:endParaRPr lang="cs-CZ" sz="160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Petr </a:t>
                      </a:r>
                      <a:r>
                        <a:rPr lang="cs-CZ" sz="1600" dirty="0" err="1" smtClean="0"/>
                        <a:t>Faron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VY_32_INOVACE_38_EFAR14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0070C0"/>
                </a:solidFill>
              </a:rPr>
              <a:t>Označ výrazové prostředky, které jsou ve výtvarném</a:t>
            </a:r>
            <a:br>
              <a:rPr lang="cs-CZ" sz="2400" dirty="0" smtClean="0">
                <a:solidFill>
                  <a:srgbClr val="0070C0"/>
                </a:solidFill>
              </a:rPr>
            </a:br>
            <a:r>
              <a:rPr lang="cs-CZ" sz="2400" dirty="0" smtClean="0">
                <a:solidFill>
                  <a:srgbClr val="0070C0"/>
                </a:solidFill>
              </a:rPr>
              <a:t>umění a hudbě shodné.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3038"/>
            <a:ext cx="8229600" cy="2692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dirty="0" smtClean="0"/>
              <a:t>Barva</a:t>
            </a:r>
          </a:p>
          <a:p>
            <a:pPr marL="0" indent="0" algn="ctr">
              <a:buNone/>
            </a:pPr>
            <a:r>
              <a:rPr lang="cs-CZ" sz="2400" dirty="0" smtClean="0"/>
              <a:t>Prostor</a:t>
            </a:r>
          </a:p>
          <a:p>
            <a:pPr marL="0" indent="0" algn="ctr">
              <a:buNone/>
            </a:pPr>
            <a:r>
              <a:rPr lang="cs-CZ" sz="2400" dirty="0" smtClean="0"/>
              <a:t>Kontrast</a:t>
            </a:r>
          </a:p>
          <a:p>
            <a:pPr marL="0" indent="0" algn="ctr">
              <a:buNone/>
            </a:pPr>
            <a:r>
              <a:rPr lang="cs-CZ" sz="2400" dirty="0" smtClean="0"/>
              <a:t>Rytmus</a:t>
            </a:r>
          </a:p>
          <a:p>
            <a:pPr marL="0" indent="0" algn="ctr">
              <a:buNone/>
            </a:pPr>
            <a:r>
              <a:rPr lang="cs-CZ" sz="2400" dirty="0" smtClean="0"/>
              <a:t>Harmonie</a:t>
            </a:r>
          </a:p>
          <a:p>
            <a:pPr marL="0" indent="0" algn="ctr">
              <a:buNone/>
            </a:pPr>
            <a:r>
              <a:rPr lang="cs-CZ" sz="2400" dirty="0" smtClean="0"/>
              <a:t>Expresivní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45786" y="4797152"/>
            <a:ext cx="3852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FF0000"/>
                </a:solidFill>
              </a:rPr>
              <a:t>Ověř řešení kliknutím na klávesu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879435" y="5786551"/>
            <a:ext cx="5385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0B050"/>
                </a:solidFill>
              </a:rPr>
              <a:t>Je možné označit všechny uvedené výrazy</a:t>
            </a:r>
            <a:endParaRPr lang="cs-CZ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6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0070C0"/>
                </a:solidFill>
              </a:rPr>
              <a:t>Rozhodni, u kterého uměleckého díla je pravděpodobné</a:t>
            </a:r>
            <a:br>
              <a:rPr lang="cs-CZ" sz="2400" dirty="0" smtClean="0">
                <a:solidFill>
                  <a:srgbClr val="0070C0"/>
                </a:solidFill>
              </a:rPr>
            </a:br>
            <a:r>
              <a:rPr lang="cs-CZ" sz="2400" dirty="0" smtClean="0">
                <a:solidFill>
                  <a:srgbClr val="0070C0"/>
                </a:solidFill>
              </a:rPr>
              <a:t>že vzniklo pod vlivem hudby.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71600" y="2887776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cs.wikipedia.org/wiki/Soubor:Fugue.JPG</a:t>
            </a:r>
            <a:endParaRPr lang="cs-CZ" dirty="0" smtClean="0"/>
          </a:p>
          <a:p>
            <a:pPr algn="ctr"/>
            <a:endParaRPr lang="cs-CZ" dirty="0" smtClean="0"/>
          </a:p>
          <a:p>
            <a:pPr algn="ctr"/>
            <a:r>
              <a:rPr lang="cs-CZ" dirty="0">
                <a:hlinkClick r:id="rId3"/>
              </a:rPr>
              <a:t>http://cs.wikipedia.org/wiki/Soubor:VanGogh-starry_night.jpg</a:t>
            </a:r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3897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0070C0"/>
                </a:solidFill>
              </a:rPr>
              <a:t>Přiřaď výrazy více vhodné k obrázku vlevo a </a:t>
            </a:r>
            <a:r>
              <a:rPr lang="cs-CZ" sz="2400" dirty="0" smtClean="0">
                <a:solidFill>
                  <a:srgbClr val="0070C0"/>
                </a:solidFill>
              </a:rPr>
              <a:t>vpravo: </a:t>
            </a:r>
            <a:br>
              <a:rPr lang="cs-CZ" sz="2400" dirty="0" smtClean="0">
                <a:solidFill>
                  <a:srgbClr val="0070C0"/>
                </a:solidFill>
              </a:rPr>
            </a:br>
            <a:r>
              <a:rPr lang="cs-CZ" sz="2400" dirty="0">
                <a:solidFill>
                  <a:srgbClr val="0070C0"/>
                </a:solidFill>
              </a:rPr>
              <a:t>r</a:t>
            </a:r>
            <a:r>
              <a:rPr lang="cs-CZ" sz="2400" dirty="0" smtClean="0">
                <a:solidFill>
                  <a:srgbClr val="0070C0"/>
                </a:solidFill>
              </a:rPr>
              <a:t>ezonující – prostorový – harmonický - vibrující</a:t>
            </a:r>
            <a:endParaRPr lang="cs-CZ" sz="2400" dirty="0">
              <a:solidFill>
                <a:srgbClr val="0070C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2215"/>
            <a:ext cx="4283968" cy="303096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3" y="1977539"/>
            <a:ext cx="4112637" cy="308447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121896" y="5310567"/>
            <a:ext cx="204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00B050"/>
                </a:solidFill>
              </a:rPr>
              <a:t>r</a:t>
            </a:r>
            <a:r>
              <a:rPr lang="cs-CZ" b="1" dirty="0" smtClean="0">
                <a:solidFill>
                  <a:srgbClr val="00B050"/>
                </a:solidFill>
              </a:rPr>
              <a:t>ezonující - vibrující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50529" y="5302949"/>
            <a:ext cx="289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B050"/>
                </a:solidFill>
              </a:rPr>
              <a:t>prostorový - harmonický</a:t>
            </a:r>
            <a:endParaRPr lang="cs-CZ" b="1" dirty="0">
              <a:solidFill>
                <a:srgbClr val="00B050"/>
              </a:solidFill>
            </a:endParaRPr>
          </a:p>
          <a:p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111472" y="6013917"/>
            <a:ext cx="2921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Řešení ověř kliknutím klávesy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0070C0"/>
                </a:solidFill>
              </a:rPr>
              <a:t>Charakterizuj a urči druh hudby, která by podle tebe mohla</a:t>
            </a:r>
            <a:br>
              <a:rPr lang="cs-CZ" sz="2400" dirty="0" smtClean="0">
                <a:solidFill>
                  <a:srgbClr val="0070C0"/>
                </a:solidFill>
              </a:rPr>
            </a:br>
            <a:r>
              <a:rPr lang="cs-CZ" sz="2400" dirty="0" smtClean="0">
                <a:solidFill>
                  <a:srgbClr val="0070C0"/>
                </a:solidFill>
              </a:rPr>
              <a:t>být pro tento obrázek inspirací.  </a:t>
            </a:r>
            <a:endParaRPr lang="cs-CZ" sz="2400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84" y="1700808"/>
            <a:ext cx="6660232" cy="49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8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0070C0"/>
                </a:solidFill>
              </a:rPr>
              <a:t>Poslouchej nejrůznější tzv. ruchy, nejlépe z předem vytvořeného záznamu, zvuky různých tónových frekvencí, rytmů, délek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a souzvuků.</a:t>
            </a:r>
            <a:br>
              <a:rPr lang="cs-CZ" sz="2400" dirty="0" smtClean="0">
                <a:solidFill>
                  <a:srgbClr val="0070C0"/>
                </a:solidFill>
              </a:rPr>
            </a:b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smtClean="0">
                <a:solidFill>
                  <a:srgbClr val="00B050"/>
                </a:solidFill>
              </a:rPr>
              <a:t>Tvým úkolem je provést výtvarný experiment. </a:t>
            </a:r>
            <a:br>
              <a:rPr lang="cs-CZ" sz="2400" dirty="0" smtClean="0">
                <a:solidFill>
                  <a:srgbClr val="00B050"/>
                </a:solidFill>
              </a:rPr>
            </a:br>
            <a:r>
              <a:rPr lang="cs-CZ" sz="2400" dirty="0" smtClean="0">
                <a:solidFill>
                  <a:srgbClr val="00B050"/>
                </a:solidFill>
              </a:rPr>
              <a:t>Během poslechu, který je možné kdykoli pozastavit, případně opakovat, vytvářej na výkres grafický přepis z poslechu.</a:t>
            </a:r>
            <a:endParaRPr lang="cs-CZ" sz="2400" dirty="0">
              <a:solidFill>
                <a:srgbClr val="00B05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580" y="3675338"/>
            <a:ext cx="2067540" cy="28529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72" y="3645024"/>
            <a:ext cx="2079036" cy="28529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60" y="3645024"/>
            <a:ext cx="2097364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199</Words>
  <Application>Microsoft Office PowerPoint</Application>
  <PresentationFormat>Předvádění na obrazovce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Calibri</vt:lpstr>
      <vt:lpstr>Motiv systému Office</vt:lpstr>
      <vt:lpstr>Životní zájmy</vt:lpstr>
      <vt:lpstr>Označ výrazové prostředky, které jsou ve výtvarném umění a hudbě shodné.</vt:lpstr>
      <vt:lpstr>Rozhodni, u kterého uměleckého díla je pravděpodobné že vzniklo pod vlivem hudby.</vt:lpstr>
      <vt:lpstr>Přiřaď výrazy více vhodné k obrázku vlevo a vpravo:  rezonující – prostorový – harmonický - vibrující</vt:lpstr>
      <vt:lpstr>Charakterizuj a urči druh hudby, která by podle tebe mohla být pro tento obrázek inspirací.  </vt:lpstr>
      <vt:lpstr>Poslouchej nejrůznější tzv. ruchy, nejlépe z předem vytvořeného záznamu, zvuky různých tónových frekvencí, rytmů, délek a souzvuků.   Tvým úkolem je provést výtvarný experiment.  Během poslechu, který je možné kdykoli pozastavit, případně opakovat, vytvářej na výkres grafický přepis z poslechu.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Faron, Petr</cp:lastModifiedBy>
  <cp:revision>71</cp:revision>
  <dcterms:created xsi:type="dcterms:W3CDTF">2012-06-18T15:15:37Z</dcterms:created>
  <dcterms:modified xsi:type="dcterms:W3CDTF">2014-01-08T09:26:08Z</dcterms:modified>
</cp:coreProperties>
</file>