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1339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1711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8573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1429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07902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4433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7614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11086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8484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37538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3976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7E589-D434-4B26-9CD5-519A896FACF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45910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/>
          <p:cNvSpPr>
            <a:spLocks noGrp="1"/>
          </p:cNvSpPr>
          <p:nvPr>
            <p:ph type="ctrTitle"/>
          </p:nvPr>
        </p:nvSpPr>
        <p:spPr>
          <a:xfrm>
            <a:off x="690364" y="1626915"/>
            <a:ext cx="7767836" cy="793973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10" name="Obdélník 9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12" name="Přímá spojnice 11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97143672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Právní</a:t>
                      </a:r>
                      <a:r>
                        <a:rPr lang="cs-CZ" baseline="0" dirty="0" smtClean="0"/>
                        <a:t> vztahy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21.</a:t>
                      </a:r>
                      <a:r>
                        <a:rPr lang="cs-CZ" baseline="0" dirty="0" smtClean="0"/>
                        <a:t> 7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Právní způsobilost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9407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Fyzické a právnické osoby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Fyzická osoba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...každý člověk</a:t>
            </a:r>
          </a:p>
          <a:p>
            <a:r>
              <a:rPr lang="cs-CZ" dirty="0" smtClean="0"/>
              <a:t>Právnická osoba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...uměle vytvořený subjekt práva</a:t>
            </a:r>
          </a:p>
          <a:p>
            <a:r>
              <a:rPr lang="cs-CZ" dirty="0" smtClean="0"/>
              <a:t>Právní způsobilost u fyzických osob:</a:t>
            </a:r>
          </a:p>
          <a:p>
            <a:pPr marL="914400" lvl="1" indent="-514350">
              <a:buFont typeface="+mj-lt"/>
              <a:buAutoNum type="arabicPeriod"/>
            </a:pPr>
            <a:r>
              <a:rPr lang="cs-CZ" dirty="0" smtClean="0"/>
              <a:t>Právní osobnost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400050" lvl="1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...způsobilost k právům a povinnostem, vzniká narozením a zaniká smrtí.</a:t>
            </a:r>
          </a:p>
          <a:p>
            <a:pPr marL="914400" lvl="1" indent="-514350">
              <a:buAutoNum type="arabicPeriod" startAt="2"/>
            </a:pP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- způsobilost vlastním jednáním zakládat, měnit a rušit své právní vztahy; v plné míře vzniká až zletilostí.</a:t>
            </a:r>
          </a:p>
          <a:p>
            <a:pPr marL="400050" lvl="1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...Svéprávnost</a:t>
            </a:r>
          </a:p>
          <a:p>
            <a:pPr marL="457200" indent="-457200"/>
            <a:r>
              <a:rPr lang="cs-CZ" dirty="0"/>
              <a:t>P</a:t>
            </a:r>
            <a:r>
              <a:rPr lang="cs-CZ" dirty="0" smtClean="0"/>
              <a:t>rávnické osoby právní osobnost nabývají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...nejčastěji zápisem do obchodního rejstříku</a:t>
            </a:r>
          </a:p>
          <a:p>
            <a:pPr marL="914400" lvl="1" indent="-514350">
              <a:buFont typeface="+mj-lt"/>
              <a:buAutoNum type="arabicPeriod"/>
            </a:pP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945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Právně trestní 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Děti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...do 15 let, nejsou právně odpovědné, stíhání zastaveno</a:t>
            </a:r>
          </a:p>
          <a:p>
            <a:r>
              <a:rPr lang="cs-CZ" dirty="0" smtClean="0"/>
              <a:t>Mladiství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...15 - 18 let, jsou právně odpovědní, snížená trestní </a:t>
            </a:r>
            <a:r>
              <a:rPr lang="cs-CZ" dirty="0" smtClean="0">
                <a:solidFill>
                  <a:srgbClr val="00B050"/>
                </a:solidFill>
              </a:rPr>
              <a:t>sazba (trest odnětí svobody max. 5 let)</a:t>
            </a:r>
            <a:endParaRPr lang="cs-CZ" dirty="0" smtClean="0">
              <a:solidFill>
                <a:srgbClr val="00B050"/>
              </a:solidFill>
            </a:endParaRPr>
          </a:p>
          <a:p>
            <a:r>
              <a:rPr lang="cs-CZ" dirty="0" smtClean="0"/>
              <a:t>Nezletilí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...děti + mladiství</a:t>
            </a:r>
          </a:p>
          <a:p>
            <a:r>
              <a:rPr lang="cs-CZ" dirty="0" smtClean="0"/>
              <a:t>Zletilí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...od 18 let, plná právní odpovědnost</a:t>
            </a:r>
          </a:p>
        </p:txBody>
      </p:sp>
    </p:spTree>
    <p:extLst>
      <p:ext uri="{BB962C8B-B14F-4D97-AF65-F5344CB8AC3E}">
        <p14:creationId xmlns:p14="http://schemas.microsoft.com/office/powerpoint/2010/main" xmlns="" val="807004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a soukromé právo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Veřejné právo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...vymezuje a chrání zájmy státu, lidu, většiny</a:t>
            </a:r>
          </a:p>
          <a:p>
            <a:r>
              <a:rPr lang="cs-CZ" dirty="0" smtClean="0"/>
              <a:t>Účastníci si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rovni, stát jako nositel moci je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...nejsou...     je nadřazen.</a:t>
            </a:r>
          </a:p>
          <a:p>
            <a:r>
              <a:rPr lang="cs-CZ" dirty="0" smtClean="0"/>
              <a:t>Soukromé právo – účastníci si </a:t>
            </a:r>
            <a:r>
              <a:rPr lang="cs-CZ" smtClean="0"/>
              <a:t>(</a:t>
            </a:r>
            <a:r>
              <a:rPr lang="cs-CZ" smtClean="0">
                <a:solidFill>
                  <a:srgbClr val="00B050"/>
                </a:solidFill>
              </a:rPr>
              <a:t>...</a:t>
            </a:r>
            <a:r>
              <a:rPr lang="cs-CZ" smtClean="0"/>
              <a:t>) rovni.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...jsou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1091862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Odvětví veřejného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600200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Ústavní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Správní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Trestní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Finanční právo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7915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Odvětví soukromého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Občanské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Rodinné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Obchodní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Autorské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Patentové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Pracovní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Právo sociálního zabezpečení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Mezinárodní právo soukromé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372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ve dvojici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Za pomoci svých studijních materiálů vyhledejte odpovědi na následující otázky: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Vysvětlete rozdíl mezi objektivním a subjektivním právem.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Popište strukturu právního řádu ČR </a:t>
            </a:r>
            <a:endParaRPr lang="cs-CZ" dirty="0" smtClean="0"/>
          </a:p>
          <a:p>
            <a:pPr marL="514350" indent="-514350">
              <a:buNone/>
            </a:pPr>
            <a:r>
              <a:rPr lang="cs-CZ" dirty="0" smtClean="0"/>
              <a:t> </a:t>
            </a:r>
            <a:r>
              <a:rPr lang="cs-CZ" dirty="0" smtClean="0"/>
              <a:t>      </a:t>
            </a:r>
            <a:r>
              <a:rPr lang="cs-CZ" dirty="0" smtClean="0"/>
              <a:t>(</a:t>
            </a:r>
            <a:r>
              <a:rPr lang="cs-CZ" dirty="0" smtClean="0"/>
              <a:t>dle právní síly jednotlivých norem).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Co je právní vědomí a co je zákonnost?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Kdo může v ČR předkládat návrh zákona?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Jak probíhá proces schvalování norem?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Kdo je FO a PO? A jak vzniká jejich právní osobnost a </a:t>
            </a:r>
            <a:r>
              <a:rPr lang="cs-CZ" dirty="0" smtClean="0"/>
              <a:t>svéprávnost?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Vymezte právní odpovědnost FO v závislosti na věku.</a:t>
            </a:r>
          </a:p>
        </p:txBody>
      </p:sp>
    </p:spTree>
    <p:extLst>
      <p:ext uri="{BB962C8B-B14F-4D97-AF65-F5344CB8AC3E}">
        <p14:creationId xmlns:p14="http://schemas.microsoft.com/office/powerpoint/2010/main" xmlns="" val="261323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214</Words>
  <Application>Microsoft Office PowerPoint</Application>
  <PresentationFormat>Předvádění na obrazovce (4:3)</PresentationFormat>
  <Paragraphs>69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Název vzdělávacího materiálu</vt:lpstr>
      <vt:lpstr>Fyzické a právnické osoby</vt:lpstr>
      <vt:lpstr>Právně trestní odpovědnost</vt:lpstr>
      <vt:lpstr>Veřejné a soukromé právo</vt:lpstr>
      <vt:lpstr>Odvětví veřejného práva</vt:lpstr>
      <vt:lpstr>Odvětví soukromého práva</vt:lpstr>
      <vt:lpstr>Práce ve dvojici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sil</cp:lastModifiedBy>
  <cp:revision>22</cp:revision>
  <dcterms:created xsi:type="dcterms:W3CDTF">2013-08-28T19:23:57Z</dcterms:created>
  <dcterms:modified xsi:type="dcterms:W3CDTF">2014-02-12T06:56:22Z</dcterms:modified>
</cp:coreProperties>
</file>