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5031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3333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4558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6017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7407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2316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54131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0474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5670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8370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3143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63154-A4C4-4183-A89C-384389694B6D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2E625-C383-4428-BEA6-8ECCBCCA9FE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7971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4094450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Hmotné věci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5080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Hmotné věci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0933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Dělení hmotných věcí z různých hledisek: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Věci </a:t>
            </a:r>
            <a:r>
              <a:rPr lang="cs-CZ" dirty="0" smtClean="0"/>
              <a:t>nemovité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11430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...jsou pozemky a stavby, jakožto i jiné věci, které nejsou součástí pozemku, ale nelze je bez porušení jejich podstaty přenést</a:t>
            </a:r>
            <a:endParaRPr lang="cs-CZ" dirty="0" smtClean="0">
              <a:solidFill>
                <a:srgbClr val="00B050"/>
              </a:solidFill>
            </a:endParaRPr>
          </a:p>
          <a:p>
            <a:pPr marL="114300" indent="0">
              <a:buNone/>
            </a:pPr>
            <a:r>
              <a:rPr lang="cs-CZ" dirty="0" smtClean="0"/>
              <a:t>Uveď příklady: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11430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...pozemek, budova, strom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Věci </a:t>
            </a:r>
            <a:r>
              <a:rPr lang="cs-CZ" dirty="0" smtClean="0"/>
              <a:t>movité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...jsou veškeré další věci, ať je jejich povaha hmotná či nehmotná (z lat. </a:t>
            </a:r>
            <a:r>
              <a:rPr lang="cs-CZ" i="1" dirty="0" err="1" smtClean="0">
                <a:solidFill>
                  <a:srgbClr val="00B050"/>
                </a:solidFill>
              </a:rPr>
              <a:t>movere</a:t>
            </a:r>
            <a:r>
              <a:rPr lang="cs-CZ" dirty="0" smtClean="0">
                <a:solidFill>
                  <a:srgbClr val="00B050"/>
                </a:solidFill>
              </a:rPr>
              <a:t> – </a:t>
            </a:r>
            <a:r>
              <a:rPr lang="cs-CZ" dirty="0" err="1" smtClean="0">
                <a:solidFill>
                  <a:srgbClr val="00B050"/>
                </a:solidFill>
              </a:rPr>
              <a:t>pohybovati</a:t>
            </a:r>
            <a:r>
              <a:rPr lang="cs-CZ" dirty="0" smtClean="0">
                <a:solidFill>
                  <a:srgbClr val="00B050"/>
                </a:solidFill>
              </a:rPr>
              <a:t>)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/>
              <a:t>  Uveď příklady: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...automobil, kniha, štěrk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Všechny nemovitosti musí být zapsány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...v Katastru </a:t>
            </a:r>
            <a:r>
              <a:rPr lang="cs-CZ" dirty="0" smtClean="0">
                <a:solidFill>
                  <a:srgbClr val="00B050"/>
                </a:solidFill>
              </a:rPr>
              <a:t>nemovitostí ČR.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35959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Zuživatelnost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Věci </a:t>
            </a:r>
            <a:r>
              <a:rPr lang="cs-CZ" sz="2800" dirty="0" smtClean="0"/>
              <a:t>zuživatelné </a:t>
            </a:r>
            <a:r>
              <a:rPr lang="cs-CZ" sz="2800" dirty="0" smtClean="0"/>
              <a:t>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B050"/>
                </a:solidFill>
              </a:rPr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...movité věci </a:t>
            </a:r>
            <a:r>
              <a:rPr lang="cs-CZ" sz="2800" dirty="0" smtClean="0">
                <a:solidFill>
                  <a:srgbClr val="00B050"/>
                </a:solidFill>
              </a:rPr>
              <a:t>povahou určené ke spotřebování či zpracování</a:t>
            </a:r>
            <a:endParaRPr lang="cs-CZ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Uveď příklady: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...rohlík, </a:t>
            </a:r>
            <a:r>
              <a:rPr lang="cs-CZ" sz="2800" dirty="0" smtClean="0">
                <a:solidFill>
                  <a:srgbClr val="00B050"/>
                </a:solidFill>
              </a:rPr>
              <a:t>papír do kopírky, kazeta do kamery</a:t>
            </a:r>
            <a:endParaRPr lang="cs-CZ" sz="2800" dirty="0" smtClean="0">
              <a:solidFill>
                <a:srgbClr val="00B050"/>
              </a:solidFill>
            </a:endParaRPr>
          </a:p>
          <a:p>
            <a:r>
              <a:rPr lang="cs-CZ" sz="2800" dirty="0" smtClean="0"/>
              <a:t>Nepatří k nim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...ostatní věci, </a:t>
            </a:r>
            <a:r>
              <a:rPr lang="cs-CZ" sz="2800" dirty="0" smtClean="0">
                <a:solidFill>
                  <a:srgbClr val="00B050"/>
                </a:solidFill>
              </a:rPr>
              <a:t>jejichž hodnota se opotřebením snižuje – v účetnictví se řeší odpisy</a:t>
            </a:r>
            <a:endParaRPr lang="cs-CZ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Uveď příklady: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</a:t>
            </a:r>
            <a:r>
              <a:rPr lang="cs-CZ" sz="2800" dirty="0" smtClean="0">
                <a:solidFill>
                  <a:srgbClr val="00B050"/>
                </a:solidFill>
              </a:rPr>
              <a:t>automobil, nábytek, stroje</a:t>
            </a:r>
            <a:endParaRPr lang="cs-CZ" sz="28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246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Zastupitelnost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Věci </a:t>
            </a:r>
            <a:r>
              <a:rPr lang="cs-CZ" dirty="0" smtClean="0"/>
              <a:t>zastupitelné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...movité, které můžou být nahrazeny jinou věcí téhož druhu.</a:t>
            </a:r>
          </a:p>
          <a:p>
            <a:pPr marL="0" indent="0">
              <a:buNone/>
            </a:pPr>
            <a:r>
              <a:rPr lang="cs-CZ" dirty="0" smtClean="0"/>
              <a:t>Uve</a:t>
            </a:r>
            <a:r>
              <a:rPr lang="cs-CZ" dirty="0"/>
              <a:t>ď</a:t>
            </a:r>
            <a:r>
              <a:rPr lang="cs-CZ" dirty="0" smtClean="0"/>
              <a:t> příklady: (...)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...písek, </a:t>
            </a:r>
            <a:r>
              <a:rPr lang="cs-CZ" dirty="0" smtClean="0">
                <a:solidFill>
                  <a:srgbClr val="00B050"/>
                </a:solidFill>
              </a:rPr>
              <a:t>látka</a:t>
            </a:r>
            <a:r>
              <a:rPr lang="cs-CZ" dirty="0" smtClean="0">
                <a:solidFill>
                  <a:srgbClr val="00B050"/>
                </a:solidFill>
              </a:rPr>
              <a:t>, automobil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/>
              <a:t>Při </a:t>
            </a:r>
            <a:r>
              <a:rPr lang="cs-CZ" dirty="0" smtClean="0"/>
              <a:t>pochybnostech  se případ posoudí podle zvyklostí.</a:t>
            </a: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755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Součást a příslušenství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Součást věci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...je vše, co k ní náleží a co od ní nemůže být odděleno, aniž se tím věc znehodnotí</a:t>
            </a:r>
            <a:endParaRPr lang="cs-CZ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Uveď příklad: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...harddisk počítače, rostliny vzešlé z pozemku</a:t>
            </a:r>
            <a:endParaRPr lang="cs-CZ" sz="2800" dirty="0" smtClean="0">
              <a:solidFill>
                <a:srgbClr val="00B050"/>
              </a:solidFill>
            </a:endParaRPr>
          </a:p>
          <a:p>
            <a:r>
              <a:rPr lang="cs-CZ" sz="2800" dirty="0" smtClean="0"/>
              <a:t>Příslušenství věci (...)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...je vedlejší věc vlastníka u věci hlavní, jejímž účelem je, aby se jí užívalo společně s věcí hlavní</a:t>
            </a:r>
            <a:endParaRPr lang="cs-CZ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800" dirty="0" smtClean="0"/>
              <a:t>Uveď příklad: (...)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...klávesnice k počítači, úroky k pohledávce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4240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Lidské tělo, zvíře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Lidské tělo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...ani jeho části, třebaže byly od těla odděleny, NEJSOU VĚCÍ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Živé zvíře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cap="all" dirty="0" smtClean="0">
                <a:solidFill>
                  <a:srgbClr val="00B050"/>
                </a:solidFill>
              </a:rPr>
              <a:t>není věcí</a:t>
            </a:r>
            <a:r>
              <a:rPr lang="cs-CZ" dirty="0" smtClean="0">
                <a:solidFill>
                  <a:srgbClr val="00B050"/>
                </a:solidFill>
              </a:rPr>
              <a:t>, má zvláštní význam a hodnotu jako smysly nadaný živý tvor</a:t>
            </a: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0937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ve dvojici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Přiřaď druhy věcí ke skupinám: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Strom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...nemovitý, </a:t>
            </a:r>
            <a:r>
              <a:rPr lang="cs-CZ" dirty="0" smtClean="0">
                <a:solidFill>
                  <a:srgbClr val="00B050"/>
                </a:solidFill>
              </a:rPr>
              <a:t>nezastupitelný, hlavní věc</a:t>
            </a:r>
            <a:endParaRPr lang="cs-CZ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cs-CZ" dirty="0" smtClean="0"/>
              <a:t>Cement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...movitý, </a:t>
            </a:r>
            <a:r>
              <a:rPr lang="cs-CZ" dirty="0" smtClean="0">
                <a:solidFill>
                  <a:srgbClr val="00B050"/>
                </a:solidFill>
              </a:rPr>
              <a:t>zuživatelný, zastupitelný, hlavní věc</a:t>
            </a:r>
            <a:endParaRPr lang="cs-CZ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cs-CZ" dirty="0" smtClean="0"/>
              <a:t>Kuchyňská linka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>
                <a:solidFill>
                  <a:srgbClr val="00B050"/>
                </a:solidFill>
              </a:rPr>
              <a:t>movitá, zastupitelná, příslušenství k domu</a:t>
            </a:r>
            <a:endParaRPr lang="cs-CZ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cs-CZ" dirty="0" smtClean="0"/>
              <a:t>Kolo automobilu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...? </a:t>
            </a:r>
            <a:r>
              <a:rPr lang="cs-CZ" dirty="0" smtClean="0">
                <a:solidFill>
                  <a:srgbClr val="00B050"/>
                </a:solidFill>
              </a:rPr>
              <a:t>(přiřaďte sami)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80040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121</Words>
  <Application>Microsoft Office PowerPoint</Application>
  <PresentationFormat>Předvádění na obrazovce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Snímek 1</vt:lpstr>
      <vt:lpstr>Hmotné věci</vt:lpstr>
      <vt:lpstr>Dělení hmotných věcí z různých hledisek:</vt:lpstr>
      <vt:lpstr>Zuživatelnost</vt:lpstr>
      <vt:lpstr>Zastupitelnost</vt:lpstr>
      <vt:lpstr>Součást a příslušenství</vt:lpstr>
      <vt:lpstr>Lidské tělo, zvíře</vt:lpstr>
      <vt:lpstr>Práce ve dvojici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22</cp:revision>
  <dcterms:created xsi:type="dcterms:W3CDTF">2013-08-29T15:43:25Z</dcterms:created>
  <dcterms:modified xsi:type="dcterms:W3CDTF">2014-02-12T08:57:04Z</dcterms:modified>
</cp:coreProperties>
</file>