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0838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2770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021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1771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8321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7336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2902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8346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8375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5532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0349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31E0E-C96E-4BDE-BEC5-F4B9EE9163A4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CC6B-029F-422C-8200-F41EBCE176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69716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6" name="Obdélník 5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836362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Nehmotné věci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</a:t>
                      </a:r>
                      <a:r>
                        <a:rPr lang="cs-CZ" baseline="0" smtClean="0"/>
                        <a:t>práva. </a:t>
                      </a:r>
                      <a:r>
                        <a:rPr lang="cs-CZ" baseline="0" dirty="0" smtClean="0"/>
                        <a:t>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746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Charakteristika nehmotných věcí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2044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Nehmotné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Nehmotné věci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...jsou práva, jejichž povaha to připouští, a jiné věci bez hmotné podstaty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Tvoří je: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Produkty myšlení v prvotní podobě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Literární, umělecká a vědecká díla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Pohledávky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Práva plynoucí z užívání ochranných známek</a:t>
            </a:r>
          </a:p>
        </p:txBody>
      </p:sp>
    </p:spTree>
    <p:extLst>
      <p:ext uri="{BB962C8B-B14F-4D97-AF65-F5344CB8AC3E}">
        <p14:creationId xmlns:p14="http://schemas.microsoft.com/office/powerpoint/2010/main" xmlns="" val="377938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Produkty 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Vyjmenujte produkty myšlení: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Know-how – zkušenosti, technologické postupy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Vynálezy, zlepšovací návrhy, umělecká a vědecká díla – pouze ve vědomí člověka</a:t>
            </a:r>
          </a:p>
          <a:p>
            <a:r>
              <a:rPr lang="cs-CZ" dirty="0" smtClean="0"/>
              <a:t>Licenční smlouva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...dohoda o využití vynálezu ve výrobě</a:t>
            </a:r>
          </a:p>
        </p:txBody>
      </p:sp>
    </p:spTree>
    <p:extLst>
      <p:ext uri="{BB962C8B-B14F-4D97-AF65-F5344CB8AC3E}">
        <p14:creationId xmlns:p14="http://schemas.microsoft.com/office/powerpoint/2010/main" xmlns="" val="97386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Literární, umělecká a vědecká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Autorské právo – postupně se z občanského práva osamostatnilo.</a:t>
            </a:r>
          </a:p>
          <a:p>
            <a:r>
              <a:rPr lang="cs-CZ" dirty="0" smtClean="0"/>
              <a:t>©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...Copyright</a:t>
            </a:r>
          </a:p>
          <a:p>
            <a:r>
              <a:rPr lang="cs-CZ" dirty="0" smtClean="0"/>
              <a:t>Autor má právo se svým dílem nakládat dle uvážení.</a:t>
            </a:r>
          </a:p>
          <a:p>
            <a:r>
              <a:rPr lang="cs-CZ" dirty="0" smtClean="0"/>
              <a:t>Dává souhlas k užití.</a:t>
            </a:r>
          </a:p>
          <a:p>
            <a:r>
              <a:rPr lang="cs-CZ" dirty="0" smtClean="0"/>
              <a:t>Součást dědictví – délka platnosti:</a:t>
            </a:r>
          </a:p>
          <a:p>
            <a:pPr lvl="1"/>
            <a:r>
              <a:rPr lang="cs-CZ" dirty="0" smtClean="0"/>
              <a:t>literární, výtvarné dílo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...70 let</a:t>
            </a:r>
          </a:p>
          <a:p>
            <a:pPr lvl="1"/>
            <a:r>
              <a:rPr lang="cs-CZ" dirty="0" smtClean="0"/>
              <a:t>hudební autorství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...50 let</a:t>
            </a:r>
          </a:p>
        </p:txBody>
      </p:sp>
    </p:spTree>
    <p:extLst>
      <p:ext uri="{BB962C8B-B14F-4D97-AF65-F5344CB8AC3E}">
        <p14:creationId xmlns:p14="http://schemas.microsoft.com/office/powerpoint/2010/main" xmlns="" val="356214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Pohledávky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Pohledávky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lvl="1">
              <a:buFont typeface="Arial" pitchFamily="34" charset="0"/>
              <a:buChar char="…"/>
            </a:pPr>
            <a:r>
              <a:rPr lang="cs-CZ" dirty="0" smtClean="0">
                <a:solidFill>
                  <a:srgbClr val="00B050"/>
                </a:solidFill>
              </a:rPr>
              <a:t>co jsme půjčili ze svého majetku.</a:t>
            </a:r>
          </a:p>
          <a:p>
            <a:pPr lvl="1">
              <a:buFont typeface="Arial" pitchFamily="34" charset="0"/>
              <a:buChar char="…"/>
            </a:pPr>
            <a:r>
              <a:rPr lang="cs-CZ" dirty="0" smtClean="0">
                <a:solidFill>
                  <a:srgbClr val="00B050"/>
                </a:solidFill>
              </a:rPr>
              <a:t>dluhy druhých účastníků vůči nám</a:t>
            </a:r>
          </a:p>
          <a:p>
            <a:pPr lvl="1">
              <a:buFont typeface="Arial" pitchFamily="34" charset="0"/>
              <a:buChar char="…"/>
            </a:pPr>
            <a:r>
              <a:rPr lang="cs-CZ" dirty="0" smtClean="0">
                <a:solidFill>
                  <a:srgbClr val="00B050"/>
                </a:solidFill>
              </a:rPr>
              <a:t>součást dědictví</a:t>
            </a:r>
          </a:p>
        </p:txBody>
      </p:sp>
    </p:spTree>
    <p:extLst>
      <p:ext uri="{BB962C8B-B14F-4D97-AF65-F5344CB8AC3E}">
        <p14:creationId xmlns:p14="http://schemas.microsoft.com/office/powerpoint/2010/main" xmlns="" val="19880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Práva plynoucí z užívání ochranných známek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latin typeface="Arial"/>
                <a:cs typeface="Arial"/>
              </a:rPr>
              <a:t>® </a:t>
            </a:r>
            <a:r>
              <a:rPr lang="cs-CZ" dirty="0" smtClean="0">
                <a:latin typeface="Arial"/>
                <a:cs typeface="Arial"/>
              </a:rPr>
              <a:t>(</a:t>
            </a:r>
            <a:r>
              <a:rPr lang="cs-CZ" dirty="0" smtClean="0">
                <a:solidFill>
                  <a:srgbClr val="00B050"/>
                </a:solidFill>
                <a:latin typeface="Arial"/>
                <a:cs typeface="Arial"/>
              </a:rPr>
              <a:t>...</a:t>
            </a:r>
            <a:r>
              <a:rPr lang="cs-CZ" dirty="0" smtClean="0">
                <a:latin typeface="Arial"/>
                <a:cs typeface="Arial"/>
              </a:rPr>
              <a:t>)</a:t>
            </a:r>
            <a:endParaRPr lang="cs-CZ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cs-CZ" dirty="0">
                <a:latin typeface="Arial"/>
                <a:cs typeface="Arial"/>
              </a:rPr>
              <a:t>	</a:t>
            </a:r>
            <a:r>
              <a:rPr lang="cs-CZ" dirty="0" smtClean="0">
                <a:solidFill>
                  <a:srgbClr val="00B050"/>
                </a:solidFill>
                <a:latin typeface="Arial"/>
                <a:cs typeface="Arial"/>
              </a:rPr>
              <a:t>...</a:t>
            </a:r>
            <a:r>
              <a:rPr lang="cs-CZ" dirty="0" err="1" smtClean="0">
                <a:solidFill>
                  <a:srgbClr val="00B050"/>
                </a:solidFill>
                <a:latin typeface="Arial"/>
                <a:cs typeface="Arial"/>
              </a:rPr>
              <a:t>Registered</a:t>
            </a:r>
            <a:endParaRPr lang="cs-CZ" dirty="0" smtClean="0">
              <a:solidFill>
                <a:srgbClr val="00B050"/>
              </a:solidFill>
              <a:latin typeface="Arial"/>
              <a:cs typeface="Arial"/>
            </a:endParaRPr>
          </a:p>
          <a:p>
            <a:r>
              <a:rPr lang="cs-CZ" dirty="0" smtClean="0"/>
              <a:t>Ochranná známka chrání originalitu a kvalitu zboží.</a:t>
            </a:r>
          </a:p>
          <a:p>
            <a:r>
              <a:rPr lang="cs-CZ" dirty="0" smtClean="0"/>
              <a:t>Chrání vlastnická práva majitele známky.</a:t>
            </a:r>
          </a:p>
          <a:p>
            <a:r>
              <a:rPr lang="cs-CZ" dirty="0" smtClean="0"/>
              <a:t>Zapisuje se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na Úřadu průmyslového vlastnictví.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...rejstříku ochranných známek</a:t>
            </a:r>
          </a:p>
          <a:p>
            <a:r>
              <a:rPr lang="cs-CZ" dirty="0" smtClean="0"/>
              <a:t>Svolení k používání ochranné známky jinou osobou je většinou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a projeví se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smtClean="0"/>
              <a:t>     </a:t>
            </a: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úplatu     ...na ceně zboží.</a:t>
            </a:r>
          </a:p>
          <a:p>
            <a:r>
              <a:rPr lang="cs-CZ" dirty="0" smtClean="0"/>
              <a:t>Uveď názvy známých ochranných známek. </a:t>
            </a:r>
          </a:p>
          <a:p>
            <a:r>
              <a:rPr lang="cs-CZ" dirty="0" smtClean="0"/>
              <a:t>Uveď některé spory mezi majiteli o práva na ochrannou známku.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3703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158</Words>
  <Application>Microsoft Office PowerPoint</Application>
  <PresentationFormat>Předvádění na obrazovce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Charakteristika nehmotných věcí</vt:lpstr>
      <vt:lpstr>Nehmotné věci</vt:lpstr>
      <vt:lpstr>Produkty myšlení</vt:lpstr>
      <vt:lpstr>Literární, umělecká a vědecká díla</vt:lpstr>
      <vt:lpstr>Pohledávky</vt:lpstr>
      <vt:lpstr>Práva plynoucí z užívání ochranných známek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18</cp:revision>
  <dcterms:created xsi:type="dcterms:W3CDTF">2013-08-29T05:34:36Z</dcterms:created>
  <dcterms:modified xsi:type="dcterms:W3CDTF">2014-02-12T09:00:09Z</dcterms:modified>
</cp:coreProperties>
</file>