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4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98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AFF5-399E-48DA-8B65-7C070FFD535E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CC34-38DA-46B5-A0F5-22C7298F2BF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11199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AFF5-399E-48DA-8B65-7C070FFD535E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CC34-38DA-46B5-A0F5-22C7298F2BF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31043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AFF5-399E-48DA-8B65-7C070FFD535E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CC34-38DA-46B5-A0F5-22C7298F2BF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83074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AFF5-399E-48DA-8B65-7C070FFD535E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CC34-38DA-46B5-A0F5-22C7298F2BF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45929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AFF5-399E-48DA-8B65-7C070FFD535E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CC34-38DA-46B5-A0F5-22C7298F2BF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97678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AFF5-399E-48DA-8B65-7C070FFD535E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CC34-38DA-46B5-A0F5-22C7298F2BF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6221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AFF5-399E-48DA-8B65-7C070FFD535E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CC34-38DA-46B5-A0F5-22C7298F2BF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25177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AFF5-399E-48DA-8B65-7C070FFD535E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CC34-38DA-46B5-A0F5-22C7298F2BF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47218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AFF5-399E-48DA-8B65-7C070FFD535E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CC34-38DA-46B5-A0F5-22C7298F2BF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2252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AFF5-399E-48DA-8B65-7C070FFD535E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CC34-38DA-46B5-A0F5-22C7298F2BF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0245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AFF5-399E-48DA-8B65-7C070FFD535E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CC34-38DA-46B5-A0F5-22C7298F2BF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909142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9AFF5-399E-48DA-8B65-7C070FFD535E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ECC34-38DA-46B5-A0F5-22C7298F2BF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52305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90364" y="1626915"/>
            <a:ext cx="7767836" cy="7939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Název vzdělávacího materiálu</a:t>
            </a:r>
            <a:endParaRPr lang="cs-CZ" sz="3600" b="1" dirty="0"/>
          </a:p>
        </p:txBody>
      </p:sp>
      <p:sp>
        <p:nvSpPr>
          <p:cNvPr id="5" name="Obdélník 4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60402420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Občanské</a:t>
                      </a:r>
                      <a:r>
                        <a:rPr lang="cs-CZ" baseline="0" dirty="0" smtClean="0"/>
                        <a:t>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14.</a:t>
                      </a:r>
                      <a:r>
                        <a:rPr lang="cs-CZ" baseline="0" dirty="0" smtClean="0"/>
                        <a:t> 8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/>
                        <a:t>Druhy věcných práv, vlastnické právo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práva.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VY_32_INOVACE_19_ZBUR07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2203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ABSOLUTNÍ MAJETKOVÁ PRÁVA</a:t>
            </a:r>
            <a:br>
              <a:rPr lang="cs-CZ" dirty="0" smtClean="0"/>
            </a:br>
            <a:r>
              <a:rPr lang="cs-CZ" dirty="0" smtClean="0"/>
              <a:t>Věcná práva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Druhy věcných práv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655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Věcná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b="1" u="sng" dirty="0" smtClean="0"/>
              <a:t>Absolutní majetkové právo </a:t>
            </a:r>
            <a:r>
              <a:rPr lang="cs-CZ" b="1" dirty="0" smtClean="0"/>
              <a:t>– subjektivní právo určitého subjektu, ostatním subjektům vzniká povinnost nezasahovat do něj.</a:t>
            </a:r>
          </a:p>
          <a:p>
            <a:endParaRPr lang="cs-CZ" b="1" dirty="0" smtClean="0"/>
          </a:p>
          <a:p>
            <a:r>
              <a:rPr lang="cs-CZ" b="1" dirty="0" smtClean="0"/>
              <a:t>Kogentní normy – nelze se od nich odchýlit </a:t>
            </a:r>
            <a:r>
              <a:rPr lang="cs-CZ" dirty="0" smtClean="0"/>
              <a:t>(většina ustanovení občanského zákoníku o </a:t>
            </a:r>
            <a:r>
              <a:rPr lang="cs-CZ" b="1" dirty="0" smtClean="0"/>
              <a:t>věcných </a:t>
            </a:r>
            <a:r>
              <a:rPr lang="cs-CZ" dirty="0" smtClean="0"/>
              <a:t>právech).</a:t>
            </a:r>
          </a:p>
          <a:p>
            <a:endParaRPr lang="cs-CZ" dirty="0" smtClean="0"/>
          </a:p>
          <a:p>
            <a:r>
              <a:rPr lang="cs-CZ" dirty="0" smtClean="0"/>
              <a:t>Věcné právo zajišťuje moc osoby nad věcí,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 které má FO či PO k dispozici a jimiž uspokojuje své potřeby.</a:t>
            </a:r>
          </a:p>
          <a:p>
            <a:r>
              <a:rPr lang="cs-CZ" dirty="0" smtClean="0"/>
              <a:t>Druhy vlastnických práv: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>
                <a:solidFill>
                  <a:srgbClr val="00B050"/>
                </a:solidFill>
              </a:rPr>
              <a:t>Držba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Vlastnické právo 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Spoluvlastnictví 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Společné jmění manželů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Věcná práva k cizím věcem 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Správa cizího majetku</a:t>
            </a:r>
          </a:p>
          <a:p>
            <a:pPr marL="514350" indent="-514350">
              <a:buFont typeface="+mj-lt"/>
              <a:buAutoNum type="alphaLcParenR"/>
            </a:pPr>
            <a:endParaRPr lang="cs-CZ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4366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Vlastnické právo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cs-CZ" sz="3600" b="1" dirty="0" smtClean="0"/>
              <a:t>Vlastnické právo </a:t>
            </a:r>
            <a:r>
              <a:rPr lang="cs-CZ" sz="3600" dirty="0" smtClean="0"/>
              <a:t>– nejvyšší a úplná moc nad věcí, tedy právo </a:t>
            </a:r>
            <a:r>
              <a:rPr lang="cs-CZ" sz="3600" b="1" dirty="0" smtClean="0"/>
              <a:t>držet</a:t>
            </a:r>
            <a:r>
              <a:rPr lang="cs-CZ" sz="3600" dirty="0" smtClean="0"/>
              <a:t>, </a:t>
            </a:r>
            <a:r>
              <a:rPr lang="cs-CZ" sz="3600" b="1" dirty="0"/>
              <a:t>užívat její </a:t>
            </a:r>
            <a:r>
              <a:rPr lang="cs-CZ" sz="3600" b="1" dirty="0" smtClean="0"/>
              <a:t>plody, disponovat jí</a:t>
            </a:r>
            <a:r>
              <a:rPr lang="cs-CZ" sz="3600" dirty="0"/>
              <a:t> </a:t>
            </a:r>
            <a:r>
              <a:rPr lang="cs-CZ" sz="3600" dirty="0" smtClean="0"/>
              <a:t>– tzv. vlastnická triáda</a:t>
            </a:r>
          </a:p>
          <a:p>
            <a:endParaRPr lang="cs-CZ" sz="3600" dirty="0" smtClean="0"/>
          </a:p>
          <a:p>
            <a:r>
              <a:rPr lang="cs-CZ" sz="3600" dirty="0" smtClean="0"/>
              <a:t>Nikdo vlastníkovi nesmí (</a:t>
            </a:r>
            <a:r>
              <a:rPr lang="cs-CZ" sz="3600" dirty="0" smtClean="0">
                <a:solidFill>
                  <a:srgbClr val="00B050"/>
                </a:solidFill>
              </a:rPr>
              <a:t>...</a:t>
            </a:r>
            <a:r>
              <a:rPr lang="cs-CZ" sz="3600" dirty="0" smtClean="0"/>
              <a:t>) v jeho vlastnictví. </a:t>
            </a:r>
            <a:r>
              <a:rPr lang="cs-CZ" sz="3600" dirty="0"/>
              <a:t>	</a:t>
            </a:r>
            <a:endParaRPr lang="cs-CZ" sz="3600" dirty="0" smtClean="0"/>
          </a:p>
          <a:p>
            <a:pPr marL="0" indent="0">
              <a:buNone/>
            </a:pPr>
            <a:r>
              <a:rPr lang="cs-CZ" sz="3600" dirty="0">
                <a:solidFill>
                  <a:srgbClr val="00B050"/>
                </a:solidFill>
              </a:rPr>
              <a:t> </a:t>
            </a:r>
            <a:r>
              <a:rPr lang="cs-CZ" sz="3600" dirty="0" smtClean="0">
                <a:solidFill>
                  <a:srgbClr val="00B050"/>
                </a:solidFill>
              </a:rPr>
              <a:t>      ...bránit...</a:t>
            </a:r>
          </a:p>
          <a:p>
            <a:r>
              <a:rPr lang="cs-CZ" sz="3600" dirty="0" smtClean="0"/>
              <a:t>Z vlastnického práva věci vyplývá také (</a:t>
            </a:r>
            <a:r>
              <a:rPr lang="cs-CZ" sz="3600" dirty="0" smtClean="0">
                <a:solidFill>
                  <a:srgbClr val="00B050"/>
                </a:solidFill>
              </a:rPr>
              <a:t>...</a:t>
            </a:r>
            <a:r>
              <a:rPr lang="cs-CZ" sz="3600" dirty="0" smtClean="0"/>
              <a:t>), aby neohrožovala práva druhých.</a:t>
            </a:r>
          </a:p>
          <a:p>
            <a:pPr marL="0" indent="0">
              <a:buNone/>
            </a:pPr>
            <a:r>
              <a:rPr lang="cs-CZ" sz="3600" dirty="0">
                <a:solidFill>
                  <a:srgbClr val="00B050"/>
                </a:solidFill>
              </a:rPr>
              <a:t> </a:t>
            </a:r>
            <a:r>
              <a:rPr lang="cs-CZ" sz="3600" dirty="0" smtClean="0">
                <a:solidFill>
                  <a:srgbClr val="00B050"/>
                </a:solidFill>
              </a:rPr>
              <a:t>      ...povinnost</a:t>
            </a:r>
          </a:p>
          <a:p>
            <a:r>
              <a:rPr lang="cs-CZ" sz="3600" dirty="0" smtClean="0"/>
              <a:t>Nabývání vlastnictví:</a:t>
            </a:r>
          </a:p>
          <a:p>
            <a:pPr marL="514350" indent="-514350">
              <a:buAutoNum type="alphaLcParenR"/>
            </a:pPr>
            <a:r>
              <a:rPr lang="cs-CZ" sz="3600" dirty="0" smtClean="0"/>
              <a:t>Původní nabytí (originální, prvotní)</a:t>
            </a:r>
          </a:p>
          <a:p>
            <a:pPr marL="514350" indent="-514350">
              <a:buAutoNum type="alphaLcParenR"/>
            </a:pPr>
            <a:r>
              <a:rPr lang="cs-CZ" sz="3600" dirty="0" smtClean="0"/>
              <a:t>Odvozené (od předchozího vlastníka – koupě)</a:t>
            </a:r>
          </a:p>
          <a:p>
            <a:pPr marL="0" indent="0">
              <a:buNone/>
            </a:pPr>
            <a:r>
              <a:rPr lang="cs-CZ" sz="3600" dirty="0"/>
              <a:t> </a:t>
            </a:r>
            <a:r>
              <a:rPr lang="cs-CZ" sz="3600" dirty="0" smtClean="0"/>
              <a:t>       - nabytí převodem (smlouvou, příp. zápisem do seznamu)</a:t>
            </a:r>
          </a:p>
          <a:p>
            <a:pPr marL="0" indent="0">
              <a:buNone/>
            </a:pPr>
            <a:r>
              <a:rPr lang="cs-CZ" sz="3600" dirty="0"/>
              <a:t> </a:t>
            </a:r>
            <a:r>
              <a:rPr lang="cs-CZ" sz="3600" dirty="0" smtClean="0"/>
              <a:t>       - vydržením (movitá </a:t>
            </a:r>
            <a:r>
              <a:rPr lang="cs-CZ" sz="3600" dirty="0" smtClean="0"/>
              <a:t>3 roky, </a:t>
            </a:r>
            <a:r>
              <a:rPr lang="cs-CZ" sz="3600" dirty="0" smtClean="0"/>
              <a:t>nemovitá 10 let)</a:t>
            </a:r>
          </a:p>
          <a:p>
            <a:pPr marL="0" indent="0">
              <a:buNone/>
            </a:pPr>
            <a:r>
              <a:rPr lang="cs-CZ" sz="3600" dirty="0"/>
              <a:t> </a:t>
            </a:r>
            <a:r>
              <a:rPr lang="cs-CZ" sz="3600" dirty="0" smtClean="0"/>
              <a:t>       - přivlastněním (u věci opuštěné, 3/10 let </a:t>
            </a:r>
            <a:r>
              <a:rPr lang="cs-CZ" sz="3600" dirty="0" smtClean="0"/>
              <a:t>– movitá/nemovitá</a:t>
            </a:r>
            <a:r>
              <a:rPr lang="cs-CZ" sz="3600" dirty="0" smtClean="0"/>
              <a:t>)</a:t>
            </a:r>
          </a:p>
          <a:p>
            <a:pPr marL="0" indent="0">
              <a:buNone/>
            </a:pPr>
            <a:r>
              <a:rPr lang="cs-CZ" sz="3600" dirty="0"/>
              <a:t> </a:t>
            </a:r>
            <a:r>
              <a:rPr lang="cs-CZ" sz="3600" dirty="0" smtClean="0"/>
              <a:t>       - nálezem (obec, po 1 roce)</a:t>
            </a:r>
          </a:p>
          <a:p>
            <a:pPr marL="0" indent="0">
              <a:buNone/>
            </a:pPr>
            <a:r>
              <a:rPr lang="cs-CZ" sz="3600" dirty="0"/>
              <a:t> </a:t>
            </a:r>
            <a:r>
              <a:rPr lang="cs-CZ" sz="3600" dirty="0" smtClean="0"/>
              <a:t>       - přírůstkem (přirozeným, umělým) </a:t>
            </a:r>
          </a:p>
          <a:p>
            <a:pPr marL="0" indent="0">
              <a:buNone/>
            </a:pPr>
            <a:r>
              <a:rPr lang="cs-CZ" sz="3600" dirty="0"/>
              <a:t> </a:t>
            </a:r>
            <a:r>
              <a:rPr lang="cs-CZ" sz="3600" dirty="0" smtClean="0"/>
              <a:t>       - nabytím ze zákona (privatizace)</a:t>
            </a:r>
          </a:p>
          <a:p>
            <a:pPr marL="0" indent="0">
              <a:buNone/>
            </a:pPr>
            <a:r>
              <a:rPr lang="cs-CZ" sz="3600" dirty="0"/>
              <a:t> </a:t>
            </a:r>
            <a:r>
              <a:rPr lang="cs-CZ" sz="3600" dirty="0" smtClean="0"/>
              <a:t>       - rozhodnutím státního orgánu (soudní příkaz) </a:t>
            </a:r>
          </a:p>
          <a:p>
            <a:pPr marL="0" indent="0">
              <a:buNone/>
            </a:pPr>
            <a:endParaRPr lang="cs-CZ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3201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Vlastnické </a:t>
            </a:r>
            <a:r>
              <a:rPr lang="cs-CZ" dirty="0" smtClean="0"/>
              <a:t>právo - stavba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25963"/>
          </a:xfrm>
        </p:spPr>
        <p:txBody>
          <a:bodyPr>
            <a:normAutofit/>
          </a:bodyPr>
          <a:lstStyle/>
          <a:p>
            <a:r>
              <a:rPr lang="cs-CZ" sz="2400" dirty="0" smtClean="0"/>
              <a:t>Stavba je nově součástí pozemku, </a:t>
            </a:r>
            <a:r>
              <a:rPr lang="cs-CZ" sz="2400" dirty="0" smtClean="0"/>
              <a:t>tvoří jednu nemovitost, mají-li téhož vlastníka.</a:t>
            </a:r>
            <a:endParaRPr lang="cs-CZ" sz="2400" dirty="0" smtClean="0"/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smtClean="0"/>
              <a:t>Neoprávněná stavba na cizím pozemku může být odstraněna na náklady stavějícího, pokud se neprokáže dobrá víra.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err="1" smtClean="0"/>
              <a:t>Přestavek</a:t>
            </a:r>
            <a:r>
              <a:rPr lang="cs-CZ" sz="2400" dirty="0" smtClean="0"/>
              <a:t> – malá část stavby, která přesahuje přes vlastní pozemek. (Lze odkoupit část pozemku, pokud jsme stavěli </a:t>
            </a:r>
            <a:r>
              <a:rPr lang="cs-CZ" sz="2400" dirty="0" smtClean="0"/>
              <a:t>      v </a:t>
            </a:r>
            <a:r>
              <a:rPr lang="cs-CZ" sz="2400" dirty="0" smtClean="0"/>
              <a:t>dobré víře.)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2461580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Sousedství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sz="3000" dirty="0" smtClean="0"/>
              <a:t>Sousedské právo </a:t>
            </a:r>
            <a:r>
              <a:rPr lang="cs-CZ" sz="3000" dirty="0" smtClean="0"/>
              <a:t>(</a:t>
            </a:r>
            <a:r>
              <a:rPr lang="cs-CZ" sz="3000" dirty="0" smtClean="0">
                <a:solidFill>
                  <a:srgbClr val="00B050"/>
                </a:solidFill>
              </a:rPr>
              <a:t>...</a:t>
            </a:r>
            <a:r>
              <a:rPr lang="cs-CZ" sz="3000" dirty="0" smtClean="0"/>
              <a:t>)</a:t>
            </a:r>
            <a:endParaRPr lang="cs-CZ" sz="3000" dirty="0" smtClean="0"/>
          </a:p>
          <a:p>
            <a:pPr marL="0" indent="0">
              <a:buNone/>
            </a:pPr>
            <a:r>
              <a:rPr lang="cs-CZ" sz="3000" dirty="0"/>
              <a:t>	</a:t>
            </a:r>
            <a:r>
              <a:rPr lang="cs-CZ" sz="3000" dirty="0" smtClean="0">
                <a:solidFill>
                  <a:srgbClr val="00B050"/>
                </a:solidFill>
              </a:rPr>
              <a:t>...stanoví meze vlastnictví.</a:t>
            </a:r>
          </a:p>
          <a:p>
            <a:pPr marL="0" indent="0">
              <a:buNone/>
            </a:pPr>
            <a:endParaRPr lang="cs-CZ" sz="3000" dirty="0" smtClean="0">
              <a:solidFill>
                <a:srgbClr val="00B050"/>
              </a:solidFill>
            </a:endParaRPr>
          </a:p>
          <a:p>
            <a:r>
              <a:rPr lang="cs-CZ" sz="3000" dirty="0" smtClean="0"/>
              <a:t>Příklady omezování sousedských práv: (</a:t>
            </a:r>
            <a:r>
              <a:rPr lang="cs-CZ" sz="3000" dirty="0" smtClean="0">
                <a:solidFill>
                  <a:srgbClr val="00B050"/>
                </a:solidFill>
              </a:rPr>
              <a:t>...</a:t>
            </a:r>
            <a:r>
              <a:rPr lang="cs-CZ" sz="3000" dirty="0" smtClean="0"/>
              <a:t>)</a:t>
            </a:r>
          </a:p>
          <a:p>
            <a:pPr marL="0" indent="0">
              <a:buNone/>
            </a:pPr>
            <a:r>
              <a:rPr lang="cs-CZ" sz="3000" dirty="0"/>
              <a:t>	</a:t>
            </a:r>
            <a:r>
              <a:rPr lang="cs-CZ" sz="3000" dirty="0" smtClean="0">
                <a:solidFill>
                  <a:srgbClr val="00B050"/>
                </a:solidFill>
              </a:rPr>
              <a:t>...hlasitá hudba, nedostatečný oděv, zabránění vstupu na vlastní pozemek...</a:t>
            </a:r>
          </a:p>
          <a:p>
            <a:pPr marL="0" indent="0">
              <a:buNone/>
            </a:pPr>
            <a:endParaRPr lang="cs-CZ" sz="3000" dirty="0" smtClean="0">
              <a:solidFill>
                <a:srgbClr val="00B050"/>
              </a:solidFill>
            </a:endParaRPr>
          </a:p>
          <a:p>
            <a:r>
              <a:rPr lang="cs-CZ" sz="3000" dirty="0" smtClean="0"/>
              <a:t>Právo vstupu na sousední pozemek </a:t>
            </a:r>
            <a:r>
              <a:rPr lang="cs-CZ" sz="3000" dirty="0" smtClean="0"/>
              <a:t>(</a:t>
            </a:r>
            <a:r>
              <a:rPr lang="cs-CZ" sz="3000" dirty="0" smtClean="0">
                <a:solidFill>
                  <a:srgbClr val="00B050"/>
                </a:solidFill>
              </a:rPr>
              <a:t>...</a:t>
            </a:r>
            <a:r>
              <a:rPr lang="cs-CZ" sz="3000" dirty="0" smtClean="0"/>
              <a:t>)</a:t>
            </a:r>
            <a:endParaRPr lang="cs-CZ" sz="3000" dirty="0" smtClean="0"/>
          </a:p>
          <a:p>
            <a:pPr marL="0" indent="0">
              <a:buNone/>
            </a:pPr>
            <a:r>
              <a:rPr lang="cs-CZ" sz="3000" dirty="0"/>
              <a:t> </a:t>
            </a:r>
            <a:r>
              <a:rPr lang="cs-CZ" sz="3000" dirty="0" smtClean="0"/>
              <a:t>         </a:t>
            </a:r>
            <a:r>
              <a:rPr lang="cs-CZ" sz="3000" dirty="0" smtClean="0">
                <a:solidFill>
                  <a:srgbClr val="00B050"/>
                </a:solidFill>
              </a:rPr>
              <a:t>...pouze v případě, v rozsahu a způsobem, které jsou jediné nutné k údržbě vlastního majetku.</a:t>
            </a:r>
          </a:p>
          <a:p>
            <a:pPr marL="0" indent="0">
              <a:buNone/>
            </a:pPr>
            <a:endParaRPr lang="cs-CZ" sz="3000" dirty="0" smtClean="0">
              <a:solidFill>
                <a:srgbClr val="00B050"/>
              </a:solidFill>
            </a:endParaRPr>
          </a:p>
          <a:p>
            <a:r>
              <a:rPr lang="cs-CZ" sz="3000" dirty="0" smtClean="0"/>
              <a:t>Plody spadlé ze stromů náležejí (</a:t>
            </a:r>
            <a:r>
              <a:rPr lang="cs-CZ" sz="3000" dirty="0" smtClean="0">
                <a:solidFill>
                  <a:srgbClr val="00B050"/>
                </a:solidFill>
              </a:rPr>
              <a:t>...</a:t>
            </a:r>
            <a:r>
              <a:rPr lang="cs-CZ" sz="3000" dirty="0" smtClean="0"/>
              <a:t>)</a:t>
            </a:r>
          </a:p>
          <a:p>
            <a:pPr marL="0" indent="0">
              <a:buNone/>
            </a:pPr>
            <a:r>
              <a:rPr lang="cs-CZ" sz="3000" dirty="0">
                <a:solidFill>
                  <a:srgbClr val="00B050"/>
                </a:solidFill>
              </a:rPr>
              <a:t> </a:t>
            </a:r>
            <a:r>
              <a:rPr lang="cs-CZ" sz="3000" dirty="0" smtClean="0">
                <a:solidFill>
                  <a:srgbClr val="00B050"/>
                </a:solidFill>
              </a:rPr>
              <a:t>         ...vlastníkovi sousedního pozemku.</a:t>
            </a:r>
          </a:p>
          <a:p>
            <a:pPr marL="0" indent="0">
              <a:buNone/>
            </a:pP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1544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Vyvlastnění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K vyvlastnění může dojít pouze v případě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...veřejného zájmu.</a:t>
            </a:r>
          </a:p>
          <a:p>
            <a:r>
              <a:rPr lang="cs-CZ" dirty="0" smtClean="0"/>
              <a:t>Zbavit osobu vlastnictví může jen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...stát – soudy.</a:t>
            </a:r>
          </a:p>
          <a:p>
            <a:r>
              <a:rPr lang="cs-CZ" dirty="0" smtClean="0"/>
              <a:t>Vlastník je povinen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...za úhradu ve stavu nouze vydat svůj majetek k obecnému užitku.</a:t>
            </a:r>
          </a:p>
          <a:p>
            <a:pPr marL="0" indent="0">
              <a:buNone/>
              <a:tabLst>
                <a:tab pos="361950" algn="l"/>
              </a:tabLst>
            </a:pPr>
            <a:r>
              <a:rPr lang="cs-CZ" dirty="0" smtClean="0"/>
              <a:t>	Uveď možnosti: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auto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...přeprava zraněného</a:t>
            </a:r>
          </a:p>
          <a:p>
            <a:pPr lvl="1"/>
            <a:r>
              <a:rPr lang="cs-CZ" dirty="0" smtClean="0"/>
              <a:t>pozemek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457200" lvl="1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	...</a:t>
            </a:r>
            <a:r>
              <a:rPr lang="cs-CZ" sz="3200" dirty="0" smtClean="0">
                <a:solidFill>
                  <a:srgbClr val="00B050"/>
                </a:solidFill>
              </a:rPr>
              <a:t>stavba dálnice</a:t>
            </a:r>
          </a:p>
          <a:p>
            <a:r>
              <a:rPr lang="cs-CZ" sz="3100" dirty="0" smtClean="0"/>
              <a:t>Vlastnictví nemovitosti nabývá platnosti až (</a:t>
            </a:r>
            <a:r>
              <a:rPr lang="cs-CZ" sz="3100" dirty="0" smtClean="0">
                <a:solidFill>
                  <a:srgbClr val="00B050"/>
                </a:solidFill>
              </a:rPr>
              <a:t>...</a:t>
            </a:r>
            <a:r>
              <a:rPr lang="cs-CZ" sz="3100" dirty="0" smtClean="0"/>
              <a:t>)</a:t>
            </a:r>
          </a:p>
          <a:p>
            <a:pPr marL="0" indent="0">
              <a:buNone/>
            </a:pPr>
            <a:r>
              <a:rPr lang="cs-CZ" sz="3100" dirty="0">
                <a:solidFill>
                  <a:srgbClr val="00B050"/>
                </a:solidFill>
              </a:rPr>
              <a:t>	</a:t>
            </a:r>
            <a:r>
              <a:rPr lang="cs-CZ" sz="3100" dirty="0" smtClean="0">
                <a:solidFill>
                  <a:srgbClr val="00B050"/>
                </a:solidFill>
              </a:rPr>
              <a:t>...zápisem do Katastru nemovitostí ČR.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98058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Nález věci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328592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Nálezem věci nálezce nenabývá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...vlastnictví věci.</a:t>
            </a:r>
          </a:p>
          <a:p>
            <a:r>
              <a:rPr lang="cs-CZ" dirty="0" smtClean="0"/>
              <a:t>Nálezce je povinen: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...vydat věc vlastníkovi </a:t>
            </a:r>
            <a:r>
              <a:rPr lang="cs-CZ" b="1" dirty="0" smtClean="0"/>
              <a:t>nebo</a:t>
            </a:r>
          </a:p>
          <a:p>
            <a:pPr marL="514350" indent="-514350">
              <a:buFont typeface="+mj-lt"/>
              <a:buAutoNum type="alphaLcParenR" startAt="2"/>
            </a:pP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...vydat věc obci či městské policii.</a:t>
            </a:r>
          </a:p>
          <a:p>
            <a:r>
              <a:rPr lang="cs-CZ" dirty="0" smtClean="0"/>
              <a:t>Nálezce má nárok na: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...10 % </a:t>
            </a:r>
            <a:r>
              <a:rPr lang="cs-CZ" dirty="0" smtClean="0">
                <a:solidFill>
                  <a:srgbClr val="00B050"/>
                </a:solidFill>
              </a:rPr>
              <a:t>hodnoty věci jako nálezné </a:t>
            </a:r>
            <a:r>
              <a:rPr lang="cs-CZ" b="1" dirty="0" smtClean="0"/>
              <a:t>a</a:t>
            </a:r>
          </a:p>
          <a:p>
            <a:pPr marL="514350" indent="-514350">
              <a:buFont typeface="+mj-lt"/>
              <a:buAutoNum type="alphaLcParenR" startAt="2"/>
            </a:pP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...náhradu nutných výdajů.</a:t>
            </a:r>
          </a:p>
          <a:p>
            <a:r>
              <a:rPr lang="cs-CZ" dirty="0" smtClean="0"/>
              <a:t>Obec se stává vlastníkem věci(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),</a:t>
            </a:r>
            <a:endParaRPr lang="cs-CZ" dirty="0" smtClean="0"/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...pokud se </a:t>
            </a:r>
            <a:r>
              <a:rPr lang="cs-CZ" dirty="0" smtClean="0">
                <a:solidFill>
                  <a:srgbClr val="00B050"/>
                </a:solidFill>
              </a:rPr>
              <a:t>původní vlastník do 3 let o </a:t>
            </a:r>
            <a:r>
              <a:rPr lang="cs-CZ" smtClean="0">
                <a:solidFill>
                  <a:srgbClr val="00B050"/>
                </a:solidFill>
              </a:rPr>
              <a:t>věc nepřihlásí.</a:t>
            </a:r>
            <a:endParaRPr lang="cs-CZ" dirty="0" smtClean="0">
              <a:solidFill>
                <a:srgbClr val="00B050"/>
              </a:solidFill>
            </a:endParaRPr>
          </a:p>
          <a:p>
            <a:r>
              <a:rPr lang="cs-CZ" dirty="0" smtClean="0"/>
              <a:t>Pokud </a:t>
            </a:r>
            <a:r>
              <a:rPr lang="cs-CZ" dirty="0" smtClean="0"/>
              <a:t>si nálezce danou věc ponechá, dopustí se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...trestného činu krádeže.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0850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249</Words>
  <Application>Microsoft Office PowerPoint</Application>
  <PresentationFormat>Předvádění na obrazovce (4:3)</PresentationFormat>
  <Paragraphs>99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Snímek 1</vt:lpstr>
      <vt:lpstr>ABSOLUTNÍ MAJETKOVÁ PRÁVA Věcná práva</vt:lpstr>
      <vt:lpstr>Věcná práva</vt:lpstr>
      <vt:lpstr>Vlastnické právo</vt:lpstr>
      <vt:lpstr>Vlastnické právo - stavba</vt:lpstr>
      <vt:lpstr>Sousedství</vt:lpstr>
      <vt:lpstr> Vyvlastnění</vt:lpstr>
      <vt:lpstr>Nález věci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Rosta</dc:creator>
  <cp:lastModifiedBy>sil</cp:lastModifiedBy>
  <cp:revision>31</cp:revision>
  <dcterms:created xsi:type="dcterms:W3CDTF">2013-08-29T15:37:56Z</dcterms:created>
  <dcterms:modified xsi:type="dcterms:W3CDTF">2014-02-12T09:12:39Z</dcterms:modified>
</cp:coreProperties>
</file>