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62" r:id="rId5"/>
    <p:sldId id="263" r:id="rId6"/>
    <p:sldId id="258" r:id="rId7"/>
    <p:sldId id="259" r:id="rId8"/>
    <p:sldId id="260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6401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81749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73417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74898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59460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22207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60911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040145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535123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83957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881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25084-16C6-47D1-9DB6-17D0CB51E997}" type="datetimeFigureOut">
              <a:rPr lang="cs-CZ" smtClean="0"/>
              <a:pPr/>
              <a:t>12.2.2014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040A1-FC95-459B-89CB-0555EE143A7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41228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690364" y="1626915"/>
            <a:ext cx="7767836" cy="79397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Název vzdělávacího materiálu</a:t>
            </a:r>
            <a:endParaRPr lang="cs-CZ" sz="3600" b="1" dirty="0"/>
          </a:p>
        </p:txBody>
      </p:sp>
      <p:sp>
        <p:nvSpPr>
          <p:cNvPr id="3" name="Obdélník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765063" y="2564904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07686660"/>
              </p:ext>
            </p:extLst>
          </p:nvPr>
        </p:nvGraphicFramePr>
        <p:xfrm>
          <a:off x="179512" y="2636911"/>
          <a:ext cx="8568952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1800200"/>
                <a:gridCol w="6768752"/>
              </a:tblGrid>
              <a:tr h="149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Občanské</a:t>
                      </a:r>
                      <a:r>
                        <a:rPr lang="cs-CZ" baseline="0" dirty="0" smtClean="0"/>
                        <a:t>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16.</a:t>
                      </a:r>
                      <a:r>
                        <a:rPr lang="cs-CZ" baseline="0" dirty="0" smtClean="0"/>
                        <a:t> 8</a:t>
                      </a:r>
                      <a:r>
                        <a:rPr lang="cs-CZ" dirty="0" smtClean="0"/>
                        <a:t>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aseline="0" dirty="0" smtClean="0"/>
                        <a:t>Držba, spoluvlastnictví, společné jmění manželů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zopakování si základních pojmů z oblasti práva</a:t>
                      </a:r>
                      <a:r>
                        <a:rPr lang="cs-CZ" baseline="0" smtClean="0"/>
                        <a:t>. Snímky </a:t>
                      </a:r>
                      <a:r>
                        <a:rPr lang="cs-CZ" baseline="0" dirty="0" smtClean="0"/>
                        <a:t>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Oldřiška Burešová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VY_32_INOVACE_19_ZBUR09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44100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Společné jmění </a:t>
            </a:r>
            <a:r>
              <a:rPr lang="cs-CZ" dirty="0" smtClean="0"/>
              <a:t>manželů </a:t>
            </a:r>
            <a:r>
              <a:rPr lang="cs-CZ" dirty="0" smtClean="0"/>
              <a:t>– dluhy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Součástí SJM jsou dluhy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</a:t>
            </a:r>
            <a:r>
              <a:rPr lang="cs-CZ" sz="2400" dirty="0" smtClean="0">
                <a:solidFill>
                  <a:srgbClr val="00B050"/>
                </a:solidFill>
              </a:rPr>
              <a:t>... smluvně převzaté za trvání manželství.</a:t>
            </a:r>
          </a:p>
          <a:p>
            <a:pPr marL="0" indent="0">
              <a:buNone/>
            </a:pPr>
            <a:r>
              <a:rPr lang="cs-CZ" sz="2400" dirty="0" smtClean="0"/>
              <a:t>     (Nikoli pokuta či náhradu škody, ty jsou výlučné.)</a:t>
            </a:r>
          </a:p>
          <a:p>
            <a:r>
              <a:rPr lang="cs-CZ" sz="2400" dirty="0" smtClean="0"/>
              <a:t>Pokud dluh převzal jeden z manželů bez souhlasu druhého, aniž by šlo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), je možné se obrátit na soud.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 </a:t>
            </a:r>
            <a:r>
              <a:rPr lang="cs-CZ" sz="2400" dirty="0" smtClean="0">
                <a:solidFill>
                  <a:srgbClr val="00B050"/>
                </a:solidFill>
              </a:rPr>
              <a:t>...o každodenní potřebu rodiny...</a:t>
            </a:r>
          </a:p>
          <a:p>
            <a:pPr marL="0" indent="0">
              <a:buNone/>
            </a:pPr>
            <a:endParaRPr lang="cs-CZ" sz="2400" dirty="0" smtClean="0">
              <a:solidFill>
                <a:srgbClr val="00B050"/>
              </a:solidFill>
            </a:endParaRPr>
          </a:p>
          <a:p>
            <a:r>
              <a:rPr lang="cs-CZ" sz="2400" dirty="0" smtClean="0"/>
              <a:t>Manželé mohou bydlet i odděleně, pokud se tak dohodnou, aniž to omezí SJM.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56775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Společné jmění </a:t>
            </a:r>
            <a:r>
              <a:rPr lang="cs-CZ" dirty="0" smtClean="0"/>
              <a:t>manželů </a:t>
            </a:r>
            <a:r>
              <a:rPr lang="cs-CZ" dirty="0" smtClean="0"/>
              <a:t>– zánik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SJM zaniká se zánikem manželství, tj.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),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  </a:t>
            </a:r>
            <a:r>
              <a:rPr lang="cs-CZ" sz="2400" dirty="0" smtClean="0">
                <a:solidFill>
                  <a:srgbClr val="00B050"/>
                </a:solidFill>
              </a:rPr>
              <a:t>...rozvodem nebo smrtí.</a:t>
            </a:r>
          </a:p>
          <a:p>
            <a:pPr marL="0" indent="0">
              <a:buNone/>
            </a:pPr>
            <a:r>
              <a:rPr lang="cs-CZ" sz="2400" dirty="0" smtClean="0"/>
              <a:t>    Nikoli odstěhováním či zrušením společné domácnosti.</a:t>
            </a:r>
          </a:p>
          <a:p>
            <a:pPr marL="0" indent="0">
              <a:buNone/>
            </a:pPr>
            <a:endParaRPr lang="cs-CZ" sz="2400" dirty="0" smtClean="0"/>
          </a:p>
          <a:p>
            <a:r>
              <a:rPr lang="cs-CZ" sz="2400" dirty="0" smtClean="0"/>
              <a:t>Vypořádání SJM probíhá (...)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dohodou mezi manželi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rozhodnutím soudu </a:t>
            </a:r>
          </a:p>
          <a:p>
            <a:pPr marL="0" indent="0">
              <a:buNone/>
            </a:pPr>
            <a:endParaRPr lang="cs-CZ" sz="24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400" dirty="0" smtClean="0"/>
              <a:t>K čemu soud přihlíží při rozdělování majetku?</a:t>
            </a:r>
          </a:p>
          <a:p>
            <a:pPr marL="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277062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Držba,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spoluvlastnictví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5217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Držba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96544"/>
          </a:xfrm>
        </p:spPr>
        <p:txBody>
          <a:bodyPr>
            <a:noAutofit/>
          </a:bodyPr>
          <a:lstStyle/>
          <a:p>
            <a:r>
              <a:rPr lang="cs-CZ" sz="2000" dirty="0" smtClean="0"/>
              <a:t>Držba – </a:t>
            </a:r>
            <a:r>
              <a:rPr lang="cs-CZ" sz="2000" dirty="0"/>
              <a:t>faktické ovládání věci či majetkového práva, nakládání s věcí jako 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/>
              <a:t> </a:t>
            </a:r>
            <a:r>
              <a:rPr lang="cs-CZ" sz="2000" dirty="0" smtClean="0"/>
              <a:t>                   s vlastní</a:t>
            </a:r>
            <a:endParaRPr lang="cs-CZ" sz="2000" dirty="0"/>
          </a:p>
          <a:p>
            <a:r>
              <a:rPr lang="cs-CZ" sz="2000" dirty="0" smtClean="0"/>
              <a:t>Držitel – ten, kdo vykonává právo trvale a opakovaně pro sebe -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...ten, který se domnívá, že mu věc patří, že k ní má vlastnické právo.</a:t>
            </a:r>
          </a:p>
          <a:p>
            <a:pPr marL="0" indent="0">
              <a:buNone/>
            </a:pPr>
            <a:endParaRPr lang="cs-CZ" sz="20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000" dirty="0" smtClean="0"/>
              <a:t>Řádná držba   – je zde platný právní důvod (vlastnictví, darovací smlouva)</a:t>
            </a:r>
          </a:p>
          <a:p>
            <a:pPr marL="0" indent="0">
              <a:buNone/>
            </a:pPr>
            <a:r>
              <a:rPr lang="cs-CZ" sz="2000" dirty="0" smtClean="0"/>
              <a:t>Poctivá držba – pokud se domníváme, že nám náleží právo, které vykonáváme</a:t>
            </a:r>
          </a:p>
          <a:p>
            <a:pPr marL="0" indent="0">
              <a:buNone/>
            </a:pPr>
            <a:r>
              <a:rPr lang="cs-CZ" sz="2000" dirty="0" smtClean="0"/>
              <a:t>Pravá držba    – pokud nebyla věc získána svémocně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sz="2000" dirty="0" smtClean="0"/>
              <a:t>Řádný držitel si může ponechat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...plody a užitky z věci za dobu jejího držení.</a:t>
            </a:r>
          </a:p>
          <a:p>
            <a:r>
              <a:rPr lang="cs-CZ" sz="2000" dirty="0" smtClean="0"/>
              <a:t>Při vydání věci vlastníkovi má nárok na (</a:t>
            </a:r>
            <a:r>
              <a:rPr lang="cs-CZ" sz="2000" dirty="0" smtClean="0">
                <a:solidFill>
                  <a:srgbClr val="00B050"/>
                </a:solidFill>
              </a:rPr>
              <a:t>...</a:t>
            </a:r>
            <a:r>
              <a:rPr lang="cs-CZ" sz="2000" dirty="0" smtClean="0"/>
              <a:t>)</a:t>
            </a:r>
          </a:p>
          <a:p>
            <a:pPr marL="0" indent="0">
              <a:buNone/>
            </a:pPr>
            <a:r>
              <a:rPr lang="cs-CZ" sz="2000" dirty="0"/>
              <a:t>	</a:t>
            </a:r>
            <a:r>
              <a:rPr lang="cs-CZ" sz="2000" dirty="0" smtClean="0">
                <a:solidFill>
                  <a:srgbClr val="00B050"/>
                </a:solidFill>
              </a:rPr>
              <a:t>...náhradu nákladů, které na věc vynaložil.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xmlns="" val="259017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Vydržení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600" dirty="0" smtClean="0"/>
              <a:t>Poctivý držitel nabývá vlastnického práva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...vydržením.</a:t>
            </a:r>
          </a:p>
          <a:p>
            <a:r>
              <a:rPr lang="cs-CZ" sz="2600" b="1" dirty="0" smtClean="0"/>
              <a:t>Vydržení </a:t>
            </a:r>
            <a:r>
              <a:rPr lang="cs-CZ" sz="2600" dirty="0" smtClean="0"/>
              <a:t>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  <a:endParaRPr lang="cs-CZ" sz="2600" dirty="0" smtClean="0"/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...dlouhodobá nepřetržitá oprávněná držba</a:t>
            </a:r>
          </a:p>
          <a:p>
            <a:r>
              <a:rPr lang="cs-CZ" sz="2600" dirty="0" smtClean="0"/>
              <a:t>Vydržecí doba u movitých věcí je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), </a:t>
            </a:r>
          </a:p>
          <a:p>
            <a:pPr marL="0" indent="0">
              <a:buNone/>
            </a:pPr>
            <a:r>
              <a:rPr lang="cs-CZ" sz="2600" dirty="0" smtClean="0"/>
              <a:t>     u nemovitých (</a:t>
            </a:r>
            <a:r>
              <a:rPr lang="cs-CZ" sz="2600" dirty="0" smtClean="0">
                <a:solidFill>
                  <a:srgbClr val="00B050"/>
                </a:solidFill>
              </a:rPr>
              <a:t>...</a:t>
            </a:r>
            <a:r>
              <a:rPr lang="cs-CZ" sz="2600" dirty="0" smtClean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 smtClean="0">
                <a:solidFill>
                  <a:srgbClr val="00B050"/>
                </a:solidFill>
              </a:rPr>
              <a:t>...3 roky         ...10 let.</a:t>
            </a:r>
          </a:p>
          <a:p>
            <a:pPr marL="0" indent="0">
              <a:buNone/>
            </a:pPr>
            <a:endParaRPr lang="cs-CZ" sz="26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600" b="1" dirty="0" smtClean="0"/>
              <a:t>Detence</a:t>
            </a:r>
            <a:r>
              <a:rPr lang="cs-CZ" sz="2600" dirty="0" smtClean="0"/>
              <a:t> – opak držby, fakticky věc ovládáme, ale   nemůžeme </a:t>
            </a:r>
            <a:endParaRPr lang="cs-CZ" sz="2600" dirty="0" smtClean="0"/>
          </a:p>
          <a:p>
            <a:pPr marL="0" indent="0">
              <a:buNone/>
            </a:pPr>
            <a:r>
              <a:rPr lang="cs-CZ" sz="2600" dirty="0" smtClean="0"/>
              <a:t>s </a:t>
            </a:r>
            <a:r>
              <a:rPr lang="cs-CZ" sz="2600" dirty="0" smtClean="0"/>
              <a:t>ní zacházet jako s vlastní, neboť máme vědomí, že není naše</a:t>
            </a:r>
            <a:r>
              <a:rPr lang="cs-CZ" sz="2800" dirty="0" smtClean="0"/>
              <a:t>. 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021015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Neoprávněná držba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Neoprávněná držba </a:t>
            </a:r>
            <a:r>
              <a:rPr lang="cs-CZ" sz="2400" dirty="0" smtClean="0"/>
              <a:t>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...se nezakládá na platném právním důvodu (krádež)</a:t>
            </a:r>
            <a:endParaRPr lang="cs-CZ" sz="2400" dirty="0">
              <a:solidFill>
                <a:srgbClr val="00B050"/>
              </a:solidFill>
            </a:endParaRPr>
          </a:p>
          <a:p>
            <a:r>
              <a:rPr lang="cs-CZ" sz="2400" dirty="0"/>
              <a:t>Neoprávněný držitel </a:t>
            </a:r>
            <a:r>
              <a:rPr lang="cs-CZ" sz="2400" dirty="0" smtClean="0"/>
              <a:t>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>
                <a:solidFill>
                  <a:srgbClr val="00B050"/>
                </a:solidFill>
              </a:rPr>
              <a:t>...ten, který </a:t>
            </a:r>
            <a:r>
              <a:rPr lang="cs-CZ" sz="2400" u="sng" dirty="0">
                <a:solidFill>
                  <a:srgbClr val="00B050"/>
                </a:solidFill>
              </a:rPr>
              <a:t>nemůže</a:t>
            </a:r>
            <a:r>
              <a:rPr lang="cs-CZ" sz="2400" dirty="0">
                <a:solidFill>
                  <a:srgbClr val="00B050"/>
                </a:solidFill>
              </a:rPr>
              <a:t> předpokládat, že mu věc patří (že má k věci vlastnické právo</a:t>
            </a:r>
            <a:r>
              <a:rPr lang="cs-CZ" sz="2400" dirty="0" smtClean="0">
                <a:solidFill>
                  <a:srgbClr val="00B050"/>
                </a:solidFill>
              </a:rPr>
              <a:t>)</a:t>
            </a:r>
            <a:endParaRPr lang="cs-CZ" sz="2400" dirty="0">
              <a:solidFill>
                <a:srgbClr val="00B050"/>
              </a:solidFill>
            </a:endParaRPr>
          </a:p>
          <a:p>
            <a:r>
              <a:rPr lang="cs-CZ" sz="2400" dirty="0"/>
              <a:t>Uveď příklady: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>
                <a:solidFill>
                  <a:srgbClr val="00B050"/>
                </a:solidFill>
              </a:rPr>
              <a:t>...nálezce, soused, jenž obdělává sousedovu volnou půdu ve svůj prospěch, ...</a:t>
            </a:r>
          </a:p>
          <a:p>
            <a:r>
              <a:rPr lang="cs-CZ" sz="2400" dirty="0"/>
              <a:t>Je povinen věc vlastníkovi (</a:t>
            </a:r>
            <a:r>
              <a:rPr lang="cs-CZ" sz="2400" dirty="0">
                <a:solidFill>
                  <a:srgbClr val="00B050"/>
                </a:solidFill>
              </a:rPr>
              <a:t>...</a:t>
            </a:r>
            <a:r>
              <a:rPr lang="cs-CZ" sz="2400" dirty="0"/>
              <a:t>) a nahradit (</a:t>
            </a:r>
            <a:r>
              <a:rPr lang="cs-CZ" sz="2400" dirty="0">
                <a:solidFill>
                  <a:srgbClr val="00B050"/>
                </a:solidFill>
              </a:rPr>
              <a:t>...</a:t>
            </a:r>
            <a:r>
              <a:rPr lang="cs-CZ" sz="2400" dirty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>
                <a:solidFill>
                  <a:srgbClr val="00B050"/>
                </a:solidFill>
              </a:rPr>
              <a:t>...</a:t>
            </a:r>
            <a:r>
              <a:rPr lang="cs-CZ" sz="2400" dirty="0" smtClean="0">
                <a:solidFill>
                  <a:srgbClr val="00B050"/>
                </a:solidFill>
              </a:rPr>
              <a:t>vrátit   ...</a:t>
            </a:r>
            <a:r>
              <a:rPr lang="cs-CZ" sz="2400" dirty="0">
                <a:solidFill>
                  <a:srgbClr val="00B050"/>
                </a:solidFill>
              </a:rPr>
              <a:t>vzniklou škodu. </a:t>
            </a:r>
          </a:p>
          <a:p>
            <a:endParaRPr lang="cs-CZ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749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Spoluvlastnictví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669979"/>
          </a:xfrm>
        </p:spPr>
        <p:txBody>
          <a:bodyPr>
            <a:normAutofit lnSpcReduction="10000"/>
          </a:bodyPr>
          <a:lstStyle/>
          <a:p>
            <a:r>
              <a:rPr lang="cs-CZ" sz="2400" dirty="0" smtClean="0"/>
              <a:t>Spoluvlastnictví –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...vlastnictví věci více osobami</a:t>
            </a:r>
          </a:p>
          <a:p>
            <a:r>
              <a:rPr lang="cs-CZ" sz="2400" dirty="0" smtClean="0"/>
              <a:t>Každý spoluvlastník má právo k celé věci.</a:t>
            </a:r>
          </a:p>
          <a:p>
            <a:r>
              <a:rPr lang="cs-CZ" sz="2400" dirty="0" smtClean="0"/>
              <a:t>Podílové spoluvlastnictví </a:t>
            </a:r>
            <a:r>
              <a:rPr lang="cs-CZ" sz="2400" dirty="0" smtClean="0"/>
              <a:t>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...spoluvlastníci rozhodují o nakládání se společnou věcí </a:t>
            </a:r>
            <a:endParaRPr lang="cs-CZ" sz="2400" dirty="0" smtClean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rgbClr val="00B050"/>
                </a:solidFill>
              </a:rPr>
              <a:t> </a:t>
            </a:r>
            <a:r>
              <a:rPr lang="cs-CZ" sz="2400" dirty="0" smtClean="0">
                <a:solidFill>
                  <a:srgbClr val="00B050"/>
                </a:solidFill>
              </a:rPr>
              <a:t>           </a:t>
            </a:r>
            <a:r>
              <a:rPr lang="cs-CZ" sz="2400" dirty="0" smtClean="0">
                <a:solidFill>
                  <a:srgbClr val="00B050"/>
                </a:solidFill>
              </a:rPr>
              <a:t> podle </a:t>
            </a:r>
            <a:r>
              <a:rPr lang="cs-CZ" sz="2400" dirty="0" smtClean="0">
                <a:solidFill>
                  <a:srgbClr val="00B050"/>
                </a:solidFill>
              </a:rPr>
              <a:t>podílů.</a:t>
            </a:r>
          </a:p>
          <a:p>
            <a:r>
              <a:rPr lang="cs-CZ" sz="2400" dirty="0" smtClean="0"/>
              <a:t>Spoluvlastník může převést svůj podíl na blízké osoby (manžel, děti, sourozenci), v jiném případě mají ostatní spoluvlastníci</a:t>
            </a:r>
            <a:r>
              <a:rPr lang="cs-CZ" sz="2400" dirty="0" smtClean="0">
                <a:solidFill>
                  <a:srgbClr val="00B050"/>
                </a:solidFill>
              </a:rPr>
              <a:t> </a:t>
            </a:r>
            <a:r>
              <a:rPr lang="cs-CZ" sz="2400" dirty="0" smtClean="0"/>
              <a:t>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 právo.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B050"/>
                </a:solidFill>
              </a:rPr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...předkupní...</a:t>
            </a:r>
          </a:p>
          <a:p>
            <a:r>
              <a:rPr lang="cs-CZ" sz="2400" dirty="0" smtClean="0"/>
              <a:t>Spoluvlastnictví lze zrušit nebo se od něj oddělit dohodou.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20315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Společné jmění manželů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Autofit/>
          </a:bodyPr>
          <a:lstStyle/>
          <a:p>
            <a:r>
              <a:rPr lang="cs-CZ" sz="2400" dirty="0"/>
              <a:t>Společné jmění manželů – </a:t>
            </a:r>
            <a:r>
              <a:rPr lang="cs-CZ" sz="2400" dirty="0" smtClean="0"/>
              <a:t>souhrn veškerých aktiv a pasiv </a:t>
            </a:r>
          </a:p>
          <a:p>
            <a:pPr marL="0" indent="0">
              <a:buNone/>
            </a:pPr>
            <a:r>
              <a:rPr lang="cs-CZ" sz="2400" dirty="0"/>
              <a:t> </a:t>
            </a:r>
            <a:r>
              <a:rPr lang="cs-CZ" sz="2400" dirty="0" smtClean="0"/>
              <a:t>    náležejících manželům a majících majetkovou hodnotu.</a:t>
            </a:r>
          </a:p>
          <a:p>
            <a:r>
              <a:rPr lang="cs-CZ" sz="2400" dirty="0" smtClean="0"/>
              <a:t>Oba </a:t>
            </a:r>
            <a:r>
              <a:rPr lang="cs-CZ" sz="2400" dirty="0"/>
              <a:t>vlastníci rozhodují o věci </a:t>
            </a:r>
            <a:r>
              <a:rPr lang="cs-CZ" sz="2400" dirty="0" smtClean="0"/>
              <a:t>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 společně </a:t>
            </a:r>
            <a:r>
              <a:rPr lang="cs-CZ" sz="2400" dirty="0">
                <a:solidFill>
                  <a:srgbClr val="00B050"/>
                </a:solidFill>
              </a:rPr>
              <a:t>a nerozdílně, </a:t>
            </a:r>
            <a:endParaRPr lang="cs-CZ" sz="2400" dirty="0" smtClean="0">
              <a:solidFill>
                <a:srgbClr val="00B050"/>
              </a:solidFill>
            </a:endParaRPr>
          </a:p>
          <a:p>
            <a:r>
              <a:rPr lang="cs-CZ" sz="2400" dirty="0"/>
              <a:t> </a:t>
            </a:r>
            <a:r>
              <a:rPr lang="cs-CZ" sz="2400" dirty="0" smtClean="0"/>
              <a:t>pohledávky </a:t>
            </a:r>
            <a:r>
              <a:rPr lang="cs-CZ" sz="2400" dirty="0"/>
              <a:t>i dluhy jsou (...)</a:t>
            </a:r>
          </a:p>
          <a:p>
            <a:pPr marL="0" indent="0">
              <a:buNone/>
            </a:pPr>
            <a:r>
              <a:rPr lang="cs-CZ" sz="2400" dirty="0">
                <a:solidFill>
                  <a:srgbClr val="00B050"/>
                </a:solidFill>
              </a:rPr>
              <a:t>	...společné.</a:t>
            </a:r>
          </a:p>
          <a:p>
            <a:endParaRPr lang="cs-CZ" sz="2400" dirty="0" smtClean="0"/>
          </a:p>
          <a:p>
            <a:r>
              <a:rPr lang="cs-CZ" sz="2400" dirty="0" smtClean="0"/>
              <a:t>Majetek nabytý </a:t>
            </a:r>
            <a:r>
              <a:rPr lang="cs-CZ" sz="2400" dirty="0"/>
              <a:t>před manželstvím </a:t>
            </a:r>
            <a:r>
              <a:rPr lang="cs-CZ" sz="2400" dirty="0" smtClean="0"/>
              <a:t>jedním z manželů do výlučného vlastnictví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...není zahrnut do společného jmění manželů.</a:t>
            </a:r>
          </a:p>
          <a:p>
            <a:r>
              <a:rPr lang="cs-CZ" sz="2400" dirty="0" smtClean="0"/>
              <a:t>Společné jmění lze však (</a:t>
            </a:r>
            <a:r>
              <a:rPr lang="cs-CZ" sz="2400" dirty="0" smtClean="0">
                <a:solidFill>
                  <a:srgbClr val="00B050"/>
                </a:solidFill>
              </a:rPr>
              <a:t>...</a:t>
            </a:r>
            <a:r>
              <a:rPr lang="cs-CZ" sz="2400" dirty="0" smtClean="0"/>
              <a:t>) na základě smlouvy.</a:t>
            </a:r>
          </a:p>
          <a:p>
            <a:pPr marL="0" indent="0">
              <a:buNone/>
            </a:pPr>
            <a:r>
              <a:rPr lang="cs-CZ" sz="2400" dirty="0"/>
              <a:t>	</a:t>
            </a:r>
            <a:r>
              <a:rPr lang="cs-CZ" sz="2400" dirty="0" smtClean="0">
                <a:solidFill>
                  <a:srgbClr val="00B050"/>
                </a:solidFill>
              </a:rPr>
              <a:t>...rozšiřovat i zužovat...</a:t>
            </a:r>
          </a:p>
        </p:txBody>
      </p:sp>
    </p:spTree>
    <p:extLst>
      <p:ext uri="{BB962C8B-B14F-4D97-AF65-F5344CB8AC3E}">
        <p14:creationId xmlns:p14="http://schemas.microsoft.com/office/powerpoint/2010/main" xmlns="" val="288581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Společné jmění manželů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669979"/>
          </a:xfrm>
        </p:spPr>
        <p:txBody>
          <a:bodyPr>
            <a:normAutofit fontScale="92500"/>
          </a:bodyPr>
          <a:lstStyle/>
          <a:p>
            <a:r>
              <a:rPr lang="cs-CZ" sz="2600" dirty="0"/>
              <a:t>Majetek ve společném vlastnictví může jeden </a:t>
            </a:r>
            <a:r>
              <a:rPr lang="cs-CZ" sz="2600" dirty="0" smtClean="0"/>
              <a:t>                z </a:t>
            </a:r>
            <a:r>
              <a:rPr lang="cs-CZ" sz="2600" dirty="0"/>
              <a:t>manželů použít (</a:t>
            </a:r>
            <a:r>
              <a:rPr lang="cs-CZ" sz="2600" dirty="0">
                <a:solidFill>
                  <a:srgbClr val="00B050"/>
                </a:solidFill>
              </a:rPr>
              <a:t>...</a:t>
            </a:r>
            <a:r>
              <a:rPr lang="cs-CZ" sz="2600" dirty="0"/>
              <a:t>), pokud mu druhý partner dal napoprvé (</a:t>
            </a:r>
            <a:r>
              <a:rPr lang="cs-CZ" sz="2600" dirty="0">
                <a:solidFill>
                  <a:srgbClr val="00B050"/>
                </a:solidFill>
              </a:rPr>
              <a:t>...</a:t>
            </a:r>
            <a:r>
              <a:rPr lang="cs-CZ" sz="2600" dirty="0"/>
              <a:t>)	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>
                <a:solidFill>
                  <a:srgbClr val="00B050"/>
                </a:solidFill>
              </a:rPr>
              <a:t>...k podnikání</a:t>
            </a:r>
            <a:r>
              <a:rPr lang="cs-CZ" sz="2600" dirty="0" smtClean="0">
                <a:solidFill>
                  <a:srgbClr val="00B050"/>
                </a:solidFill>
              </a:rPr>
              <a:t>...                    ...souhlas</a:t>
            </a:r>
            <a:r>
              <a:rPr lang="cs-CZ" sz="2600" dirty="0">
                <a:solidFill>
                  <a:srgbClr val="00B050"/>
                </a:solidFill>
              </a:rPr>
              <a:t>.</a:t>
            </a:r>
          </a:p>
          <a:p>
            <a:r>
              <a:rPr lang="cs-CZ" sz="2600" b="1" dirty="0"/>
              <a:t>Obvyklou</a:t>
            </a:r>
            <a:r>
              <a:rPr lang="cs-CZ" sz="2600" dirty="0"/>
              <a:t> správu společného majetku může vykonávat (</a:t>
            </a:r>
            <a:r>
              <a:rPr lang="cs-CZ" sz="2600" dirty="0">
                <a:solidFill>
                  <a:srgbClr val="00B050"/>
                </a:solidFill>
              </a:rPr>
              <a:t>...</a:t>
            </a:r>
            <a:r>
              <a:rPr lang="cs-CZ" sz="2600" dirty="0"/>
              <a:t>)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>
                <a:solidFill>
                  <a:srgbClr val="00B050"/>
                </a:solidFill>
              </a:rPr>
              <a:t>...každý z manželů sám.</a:t>
            </a:r>
          </a:p>
          <a:p>
            <a:r>
              <a:rPr lang="cs-CZ" sz="2600" dirty="0"/>
              <a:t>V ostatních záležitostech je nutný (</a:t>
            </a:r>
            <a:r>
              <a:rPr lang="cs-CZ" sz="2600" dirty="0">
                <a:solidFill>
                  <a:srgbClr val="00B050"/>
                </a:solidFill>
              </a:rPr>
              <a:t>...</a:t>
            </a:r>
            <a:r>
              <a:rPr lang="cs-CZ" sz="2600" dirty="0"/>
              <a:t>), jinak je právní úkon neplatný.</a:t>
            </a:r>
          </a:p>
          <a:p>
            <a:pPr marL="0" indent="0">
              <a:buNone/>
            </a:pPr>
            <a:r>
              <a:rPr lang="cs-CZ" sz="2600" dirty="0"/>
              <a:t>	</a:t>
            </a:r>
            <a:r>
              <a:rPr lang="cs-CZ" sz="2600" dirty="0">
                <a:solidFill>
                  <a:srgbClr val="00B050"/>
                </a:solidFill>
              </a:rPr>
              <a:t>...souhlas obou manželů...</a:t>
            </a:r>
          </a:p>
          <a:p>
            <a:r>
              <a:rPr lang="cs-CZ" sz="2600" dirty="0"/>
              <a:t>Dluh jednoho z manželů za doby trvání manželství je povinen ze společného jmění hradit i druhý manžel.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4979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Společné jmění </a:t>
            </a:r>
            <a:r>
              <a:rPr lang="cs-CZ" dirty="0" smtClean="0"/>
              <a:t>manželů </a:t>
            </a:r>
            <a:r>
              <a:rPr lang="cs-CZ" dirty="0" smtClean="0"/>
              <a:t>– obsah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400" dirty="0" smtClean="0"/>
              <a:t>Do SJM patří: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zisk z výlučného majetku manžela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podíl manžela v obch. společnosti či družstvu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to, co slouží k výkonu povolání manžela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obvyklé vybavení domácnosti</a:t>
            </a:r>
          </a:p>
          <a:p>
            <a:pPr marL="0" indent="0">
              <a:buNone/>
            </a:pPr>
            <a:endParaRPr lang="cs-CZ" sz="2400" dirty="0" smtClean="0">
              <a:solidFill>
                <a:srgbClr val="00B050"/>
              </a:solidFill>
            </a:endParaRPr>
          </a:p>
          <a:p>
            <a:r>
              <a:rPr lang="cs-CZ" sz="2400" dirty="0" smtClean="0"/>
              <a:t>Do SJM nepatří: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věci osobní potřeby manžela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věc nabytá darem, odkazem do výlučného vlastnictví manžela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2400" dirty="0" smtClean="0">
                <a:solidFill>
                  <a:srgbClr val="00B050"/>
                </a:solidFill>
              </a:rPr>
              <a:t>náhrada za nemajetkovou újmu</a:t>
            </a:r>
            <a:endParaRPr lang="cs-CZ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129819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350</Words>
  <Application>Microsoft Office PowerPoint</Application>
  <PresentationFormat>Předvádění na obrazovce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systému Office</vt:lpstr>
      <vt:lpstr>Snímek 1</vt:lpstr>
      <vt:lpstr>Držba, spoluvlastnictví</vt:lpstr>
      <vt:lpstr>Držba</vt:lpstr>
      <vt:lpstr>Vydržení</vt:lpstr>
      <vt:lpstr>Neoprávněná držba</vt:lpstr>
      <vt:lpstr>Spoluvlastnictví</vt:lpstr>
      <vt:lpstr>Společné jmění manželů</vt:lpstr>
      <vt:lpstr>Společné jmění manželů</vt:lpstr>
      <vt:lpstr>Společné jmění manželů – obsah</vt:lpstr>
      <vt:lpstr>Společné jmění manželů – dluhy</vt:lpstr>
      <vt:lpstr>Společné jmění manželů – zánik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Rosta</dc:creator>
  <cp:lastModifiedBy>sil</cp:lastModifiedBy>
  <cp:revision>35</cp:revision>
  <dcterms:created xsi:type="dcterms:W3CDTF">2013-08-29T15:43:28Z</dcterms:created>
  <dcterms:modified xsi:type="dcterms:W3CDTF">2014-02-12T09:39:57Z</dcterms:modified>
</cp:coreProperties>
</file>