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ABB0-1D04-4DE6-8D94-2140E8D5FE9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93C5-0F1E-4E8F-A4E2-DB7FFCA022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615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ABB0-1D04-4DE6-8D94-2140E8D5FE9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93C5-0F1E-4E8F-A4E2-DB7FFCA022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7533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ABB0-1D04-4DE6-8D94-2140E8D5FE9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93C5-0F1E-4E8F-A4E2-DB7FFCA022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4808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ABB0-1D04-4DE6-8D94-2140E8D5FE9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93C5-0F1E-4E8F-A4E2-DB7FFCA022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7307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ABB0-1D04-4DE6-8D94-2140E8D5FE9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93C5-0F1E-4E8F-A4E2-DB7FFCA022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7029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ABB0-1D04-4DE6-8D94-2140E8D5FE9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93C5-0F1E-4E8F-A4E2-DB7FFCA022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15702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ABB0-1D04-4DE6-8D94-2140E8D5FE9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93C5-0F1E-4E8F-A4E2-DB7FFCA022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3652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ABB0-1D04-4DE6-8D94-2140E8D5FE9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93C5-0F1E-4E8F-A4E2-DB7FFCA022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4331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ABB0-1D04-4DE6-8D94-2140E8D5FE9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93C5-0F1E-4E8F-A4E2-DB7FFCA022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613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ABB0-1D04-4DE6-8D94-2140E8D5FE9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93C5-0F1E-4E8F-A4E2-DB7FFCA022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79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ABB0-1D04-4DE6-8D94-2140E8D5FE9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93C5-0F1E-4E8F-A4E2-DB7FFCA022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1106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BABB0-1D04-4DE6-8D94-2140E8D5FE9D}" type="datetimeFigureOut">
              <a:rPr lang="cs-CZ" smtClean="0"/>
              <a:pPr/>
              <a:t>12.2.2014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893C5-0F1E-4E8F-A4E2-DB7FFCA022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9697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90364" y="1626915"/>
            <a:ext cx="7767836" cy="79397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smtClean="0"/>
              <a:t>Název vzdělávacího materiálu</a:t>
            </a:r>
            <a:endParaRPr lang="cs-CZ" sz="36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7695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Gymn</a:t>
            </a:r>
            <a:r>
              <a:rPr lang="cs-CZ" sz="2400" dirty="0" err="1" smtClean="0">
                <a:solidFill>
                  <a:schemeClr val="bg1"/>
                </a:solidFill>
              </a:rPr>
              <a:t>ázium</a:t>
            </a:r>
            <a:r>
              <a:rPr lang="cs-CZ" sz="2400" dirty="0" smtClean="0">
                <a:solidFill>
                  <a:schemeClr val="bg1"/>
                </a:solidFill>
              </a:rPr>
              <a:t> a Jazyková škola s právem státní jazykové zkoušky Zlín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765063" y="2564904"/>
            <a:ext cx="766912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4927072"/>
              </p:ext>
            </p:extLst>
          </p:nvPr>
        </p:nvGraphicFramePr>
        <p:xfrm>
          <a:off x="179512" y="2636911"/>
          <a:ext cx="8568952" cy="3114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00200"/>
                <a:gridCol w="6768752"/>
              </a:tblGrid>
              <a:tr h="149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effectLst/>
                        </a:rPr>
                        <a:t>Tematická oblast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Občanské</a:t>
                      </a:r>
                      <a:r>
                        <a:rPr lang="cs-CZ" baseline="0" dirty="0" smtClean="0"/>
                        <a:t> právo</a:t>
                      </a:r>
                      <a:endParaRPr lang="cs-CZ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effectLst/>
                        </a:rPr>
                        <a:t>Datum vytvoření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16.</a:t>
                      </a:r>
                      <a:r>
                        <a:rPr lang="cs-CZ" baseline="0" dirty="0" smtClean="0"/>
                        <a:t> 8</a:t>
                      </a:r>
                      <a:r>
                        <a:rPr lang="cs-CZ" dirty="0" smtClean="0"/>
                        <a:t>. 2013</a:t>
                      </a:r>
                      <a:endParaRPr lang="cs-CZ" dirty="0"/>
                    </a:p>
                  </a:txBody>
                  <a:tcPr/>
                </a:tc>
              </a:tr>
              <a:tr h="343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Ročník 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 ročník čtyřletého gymnázia a 8. ročník osmiletého</a:t>
                      </a:r>
                      <a:r>
                        <a:rPr lang="cs-CZ" baseline="0" dirty="0" smtClean="0"/>
                        <a:t> gymnázia</a:t>
                      </a:r>
                      <a:endParaRPr lang="cs-CZ" dirty="0"/>
                    </a:p>
                  </a:txBody>
                  <a:tcPr/>
                </a:tc>
              </a:tr>
              <a:tr h="33272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Stručný obsah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Věcná práva k cizím věcem</a:t>
                      </a:r>
                      <a:endParaRPr lang="cs-CZ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Způsob využití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Prezentaci používáme jako podpůrný</a:t>
                      </a:r>
                      <a:r>
                        <a:rPr lang="cs-CZ" baseline="0" dirty="0" smtClean="0"/>
                        <a:t> prostředek</a:t>
                      </a:r>
                    </a:p>
                    <a:p>
                      <a:r>
                        <a:rPr lang="cs-CZ" baseline="0" dirty="0" smtClean="0"/>
                        <a:t>k zopakování si základních pojmů z oblasti práva. Snímky obsahují shrnutí výkladu, otázky a správné odpovědi na zadané otázky.</a:t>
                      </a:r>
                      <a:endParaRPr lang="cs-CZ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Autor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Oldřiška Burešová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Kód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VY_32_INOVACE_19_ZBUR10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0364" y="188640"/>
            <a:ext cx="77438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43627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Věcná práva k cizím věcem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275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Rozdělení věcných práv k cizím věcem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sz="2600" dirty="0" smtClean="0"/>
              <a:t>Věcná práva k cizím věcem tvoří: (</a:t>
            </a:r>
            <a:r>
              <a:rPr lang="cs-CZ" sz="2600" dirty="0" smtClean="0">
                <a:solidFill>
                  <a:srgbClr val="00B050"/>
                </a:solidFill>
              </a:rPr>
              <a:t>...</a:t>
            </a:r>
            <a:r>
              <a:rPr lang="cs-CZ" sz="2600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600" dirty="0">
                <a:solidFill>
                  <a:srgbClr val="00B050"/>
                </a:solidFill>
              </a:rPr>
              <a:t>Právo stavby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600" dirty="0" smtClean="0">
                <a:solidFill>
                  <a:srgbClr val="00B050"/>
                </a:solidFill>
              </a:rPr>
              <a:t>Věcná břemena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600" dirty="0" smtClean="0">
                <a:solidFill>
                  <a:srgbClr val="00B050"/>
                </a:solidFill>
              </a:rPr>
              <a:t>Zástavní právo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600" dirty="0" smtClean="0">
                <a:solidFill>
                  <a:srgbClr val="00B050"/>
                </a:solidFill>
              </a:rPr>
              <a:t>Zadržovací právo</a:t>
            </a:r>
          </a:p>
          <a:p>
            <a:r>
              <a:rPr lang="cs-CZ" sz="2600" b="1" dirty="0" smtClean="0"/>
              <a:t>Právo stavby </a:t>
            </a:r>
            <a:r>
              <a:rPr lang="cs-CZ" sz="2600" dirty="0" smtClean="0"/>
              <a:t>– (věc movitá) </a:t>
            </a:r>
            <a:r>
              <a:rPr lang="cs-CZ" sz="2600" dirty="0" smtClean="0"/>
              <a:t>(</a:t>
            </a:r>
            <a:r>
              <a:rPr lang="cs-CZ" sz="2600" dirty="0" smtClean="0">
                <a:solidFill>
                  <a:srgbClr val="00B050"/>
                </a:solidFill>
              </a:rPr>
              <a:t>...</a:t>
            </a:r>
            <a:r>
              <a:rPr lang="cs-CZ" sz="2600" dirty="0" smtClean="0"/>
              <a:t>)</a:t>
            </a:r>
            <a:endParaRPr lang="cs-CZ" sz="2600" dirty="0" smtClean="0"/>
          </a:p>
          <a:p>
            <a:pPr marL="0" indent="0">
              <a:buNone/>
            </a:pPr>
            <a:r>
              <a:rPr lang="cs-CZ" sz="2600" dirty="0"/>
              <a:t> </a:t>
            </a:r>
            <a:r>
              <a:rPr lang="cs-CZ" sz="2600" dirty="0" smtClean="0"/>
              <a:t>         </a:t>
            </a:r>
            <a:r>
              <a:rPr lang="cs-CZ" sz="2600" dirty="0" smtClean="0">
                <a:solidFill>
                  <a:srgbClr val="00B050"/>
                </a:solidFill>
              </a:rPr>
              <a:t>...věcné právo stavebníka mít stavbu na pozemku jiného vlastníka, nutno zapsat do Katastru nemovitostí ČR</a:t>
            </a:r>
          </a:p>
          <a:p>
            <a:pPr marL="514350" indent="-514350">
              <a:buFont typeface="+mj-lt"/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6659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Věcná břemena </a:t>
            </a:r>
            <a:r>
              <a:rPr lang="cs-CZ" dirty="0" smtClean="0"/>
              <a:t>- povinnosti vlastníka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37321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000" dirty="0" smtClean="0"/>
              <a:t>Služebnost – </a:t>
            </a:r>
            <a:r>
              <a:rPr lang="cs-CZ" sz="2000" dirty="0"/>
              <a:t>věc je zatížena služebností, </a:t>
            </a:r>
            <a:r>
              <a:rPr lang="cs-CZ" sz="2000" dirty="0" smtClean="0"/>
              <a:t>když vlastník věci je omezen ve výkonu vlastnických práv tak, že </a:t>
            </a:r>
            <a:r>
              <a:rPr lang="cs-CZ" sz="2000" dirty="0"/>
              <a:t>je povinen něco </a:t>
            </a:r>
            <a:r>
              <a:rPr lang="cs-CZ" sz="2000" u="sng" dirty="0"/>
              <a:t>strpět</a:t>
            </a:r>
            <a:r>
              <a:rPr lang="cs-CZ" sz="2000" dirty="0"/>
              <a:t>, </a:t>
            </a:r>
            <a:r>
              <a:rPr lang="cs-CZ" sz="2000" dirty="0" smtClean="0"/>
              <a:t>nebo něčeho </a:t>
            </a:r>
            <a:r>
              <a:rPr lang="cs-CZ" sz="2000" u="sng" dirty="0"/>
              <a:t>se zdržet</a:t>
            </a:r>
            <a:r>
              <a:rPr lang="cs-CZ" sz="2000" dirty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000" dirty="0"/>
              <a:t>Břemena reálná – vlastník je jako dlužník zavázán něco oprávněné osobě </a:t>
            </a:r>
            <a:r>
              <a:rPr lang="cs-CZ" sz="2000" u="sng" dirty="0"/>
              <a:t>dávat</a:t>
            </a:r>
            <a:r>
              <a:rPr lang="cs-CZ" sz="2000" dirty="0"/>
              <a:t> nebo </a:t>
            </a:r>
            <a:r>
              <a:rPr lang="cs-CZ" sz="2000" u="sng" dirty="0"/>
              <a:t>konat</a:t>
            </a:r>
            <a:r>
              <a:rPr lang="cs-CZ" sz="2000" dirty="0"/>
              <a:t>.</a:t>
            </a:r>
          </a:p>
          <a:p>
            <a:pPr marL="0" indent="0">
              <a:buNone/>
            </a:pPr>
            <a:r>
              <a:rPr lang="cs-CZ" sz="2000" dirty="0" smtClean="0"/>
              <a:t>         Uveďte příklady: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>
                <a:solidFill>
                  <a:srgbClr val="00B050"/>
                </a:solidFill>
              </a:rPr>
              <a:t>...strpět obecní cestu přes svoji louku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B050"/>
                </a:solidFill>
              </a:rPr>
              <a:t>	</a:t>
            </a:r>
            <a:r>
              <a:rPr lang="cs-CZ" sz="2000" dirty="0" smtClean="0">
                <a:solidFill>
                  <a:srgbClr val="00B050"/>
                </a:solidFill>
              </a:rPr>
              <a:t>...zdržet se části přestavby svého domu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B050"/>
                </a:solidFill>
              </a:rPr>
              <a:t>	</a:t>
            </a:r>
            <a:r>
              <a:rPr lang="cs-CZ" sz="2000" dirty="0" smtClean="0">
                <a:solidFill>
                  <a:srgbClr val="00B050"/>
                </a:solidFill>
              </a:rPr>
              <a:t>...dávat pravidelný důchod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B050"/>
                </a:solidFill>
              </a:rPr>
              <a:t>	</a:t>
            </a:r>
            <a:r>
              <a:rPr lang="cs-CZ" sz="2000" dirty="0" smtClean="0">
                <a:solidFill>
                  <a:srgbClr val="00B050"/>
                </a:solidFill>
              </a:rPr>
              <a:t>...starat se o dožití původních vlastníků v domě</a:t>
            </a:r>
          </a:p>
          <a:p>
            <a:r>
              <a:rPr lang="cs-CZ" sz="2000" dirty="0" smtClean="0"/>
              <a:t>Věcná břemena vznikají i zanikají písemnými smlouvami nebo dědickým řízením či rozhodnutím soudů.</a:t>
            </a:r>
          </a:p>
          <a:p>
            <a:r>
              <a:rPr lang="cs-CZ" sz="2000" dirty="0" smtClean="0"/>
              <a:t>Věcné břemeno je nutné zapsat (</a:t>
            </a:r>
            <a:r>
              <a:rPr lang="cs-CZ" sz="2000" dirty="0" smtClean="0">
                <a:solidFill>
                  <a:srgbClr val="00B050"/>
                </a:solidFill>
              </a:rPr>
              <a:t>...</a:t>
            </a:r>
            <a:r>
              <a:rPr lang="cs-CZ" sz="2000" dirty="0" smtClean="0"/>
              <a:t>), jinak je právně neplatné.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>
                <a:solidFill>
                  <a:srgbClr val="00B050"/>
                </a:solidFill>
              </a:rPr>
              <a:t>...do Katastru nemovitostí ČR</a:t>
            </a:r>
            <a:endParaRPr lang="cs-CZ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158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Zástavní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b="1" dirty="0" smtClean="0"/>
              <a:t>Zástava</a:t>
            </a:r>
            <a:r>
              <a:rPr lang="cs-CZ" sz="2400" dirty="0" smtClean="0"/>
              <a:t> je věc určená (</a:t>
            </a:r>
            <a:r>
              <a:rPr lang="cs-CZ" sz="2400" dirty="0" smtClean="0">
                <a:solidFill>
                  <a:srgbClr val="00B050"/>
                </a:solidFill>
              </a:rPr>
              <a:t>...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>
                <a:solidFill>
                  <a:srgbClr val="00B050"/>
                </a:solidFill>
              </a:rPr>
              <a:t>...k zajištění pohledávky.</a:t>
            </a:r>
          </a:p>
          <a:p>
            <a:r>
              <a:rPr lang="cs-CZ" sz="2400" dirty="0" smtClean="0"/>
              <a:t>Věřitel má právo domáhat se své pohledávky ze zástavy, pokud dlužník svůj dluh (</a:t>
            </a:r>
            <a:r>
              <a:rPr lang="cs-CZ" sz="2400" dirty="0" smtClean="0">
                <a:solidFill>
                  <a:srgbClr val="00B050"/>
                </a:solidFill>
              </a:rPr>
              <a:t>...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>
                <a:solidFill>
                  <a:srgbClr val="00B050"/>
                </a:solidFill>
              </a:rPr>
              <a:t>...nesplní včas.</a:t>
            </a:r>
          </a:p>
          <a:p>
            <a:r>
              <a:rPr lang="cs-CZ" sz="2400" dirty="0" smtClean="0"/>
              <a:t>Zástavní právo vzniká (</a:t>
            </a:r>
            <a:r>
              <a:rPr lang="cs-CZ" sz="2400" dirty="0" smtClean="0">
                <a:solidFill>
                  <a:srgbClr val="00B050"/>
                </a:solidFill>
              </a:rPr>
              <a:t>...</a:t>
            </a:r>
            <a:r>
              <a:rPr lang="cs-CZ" sz="2400" dirty="0" smtClean="0"/>
              <a:t>) mezi věřitelem a dlužníkem 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>
                <a:solidFill>
                  <a:srgbClr val="00B050"/>
                </a:solidFill>
              </a:rPr>
              <a:t>...písemnou smlouvou</a:t>
            </a:r>
          </a:p>
          <a:p>
            <a:pPr marL="0" indent="0">
              <a:buNone/>
            </a:pPr>
            <a:r>
              <a:rPr lang="cs-CZ" sz="2400" dirty="0" smtClean="0"/>
              <a:t>nebo dědickou smlouvou či ze zákona.</a:t>
            </a:r>
          </a:p>
          <a:p>
            <a:r>
              <a:rPr lang="cs-CZ" sz="2400" dirty="0" smtClean="0"/>
              <a:t>Zástava může být věc hmotná i nehmotná, tedy (</a:t>
            </a:r>
            <a:r>
              <a:rPr lang="cs-CZ" sz="2400" dirty="0" smtClean="0">
                <a:solidFill>
                  <a:srgbClr val="00B050"/>
                </a:solidFill>
              </a:rPr>
              <a:t>...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>
                <a:solidFill>
                  <a:srgbClr val="00B050"/>
                </a:solidFill>
              </a:rPr>
              <a:t>...pohledávka.</a:t>
            </a:r>
          </a:p>
          <a:p>
            <a:pPr marL="0" indent="0">
              <a:buNone/>
            </a:pPr>
            <a:r>
              <a:rPr lang="cs-CZ" sz="2400" dirty="0" smtClean="0"/>
              <a:t>např. leasing u automobilu. 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123737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Zadržovací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b="1" dirty="0" smtClean="0"/>
              <a:t>Zadržovací právo </a:t>
            </a:r>
            <a:r>
              <a:rPr lang="cs-CZ" sz="2600" dirty="0" smtClean="0"/>
              <a:t>je uplatněno jednostranně, bez smlouvy.</a:t>
            </a:r>
          </a:p>
          <a:p>
            <a:r>
              <a:rPr lang="cs-CZ" sz="2600" dirty="0" smtClean="0"/>
              <a:t>Věřitel může dlužníkovi zadržet pouze věc, (</a:t>
            </a:r>
            <a:r>
              <a:rPr lang="cs-CZ" sz="2600" dirty="0" smtClean="0">
                <a:solidFill>
                  <a:srgbClr val="00B050"/>
                </a:solidFill>
              </a:rPr>
              <a:t>...</a:t>
            </a:r>
            <a:r>
              <a:rPr lang="cs-CZ" sz="2600" dirty="0" smtClean="0"/>
              <a:t>)</a:t>
            </a:r>
          </a:p>
          <a:p>
            <a:pPr marL="0" indent="0">
              <a:buNone/>
            </a:pPr>
            <a:r>
              <a:rPr lang="cs-CZ" sz="2600" dirty="0"/>
              <a:t>	</a:t>
            </a:r>
            <a:r>
              <a:rPr lang="cs-CZ" sz="2600" dirty="0" smtClean="0">
                <a:solidFill>
                  <a:srgbClr val="00B050"/>
                </a:solidFill>
              </a:rPr>
              <a:t>...kterou má již u sebe.</a:t>
            </a:r>
          </a:p>
          <a:p>
            <a:r>
              <a:rPr lang="cs-CZ" sz="2600" dirty="0" smtClean="0"/>
              <a:t>Nelze ji k zadržení násilně či lstivě vymoci.</a:t>
            </a:r>
          </a:p>
          <a:p>
            <a:r>
              <a:rPr lang="cs-CZ" sz="2600" dirty="0" smtClean="0"/>
              <a:t>Předmětem zadržení může být jen věc (</a:t>
            </a:r>
            <a:r>
              <a:rPr lang="cs-CZ" sz="2600" dirty="0" smtClean="0">
                <a:solidFill>
                  <a:srgbClr val="00B050"/>
                </a:solidFill>
              </a:rPr>
              <a:t>...</a:t>
            </a:r>
            <a:r>
              <a:rPr lang="cs-CZ" sz="2600" dirty="0" smtClean="0"/>
              <a:t>)</a:t>
            </a:r>
          </a:p>
          <a:p>
            <a:pPr marL="0" indent="0">
              <a:buNone/>
            </a:pPr>
            <a:r>
              <a:rPr lang="cs-CZ" sz="2600" dirty="0"/>
              <a:t>	</a:t>
            </a:r>
            <a:r>
              <a:rPr lang="cs-CZ" sz="2600" dirty="0" smtClean="0">
                <a:solidFill>
                  <a:srgbClr val="00B050"/>
                </a:solidFill>
              </a:rPr>
              <a:t>...movitá.</a:t>
            </a:r>
          </a:p>
          <a:p>
            <a:r>
              <a:rPr lang="cs-CZ" sz="2600" dirty="0" smtClean="0"/>
              <a:t>Zadržovací věřitel má přednost před zástavním věřitelem.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4506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Zadržovací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 smtClean="0"/>
              <a:t>Věřitel nesmí věc zadržovat déle, (</a:t>
            </a:r>
            <a:r>
              <a:rPr lang="cs-CZ" sz="2600" dirty="0" smtClean="0">
                <a:solidFill>
                  <a:srgbClr val="00B050"/>
                </a:solidFill>
              </a:rPr>
              <a:t>...</a:t>
            </a:r>
            <a:r>
              <a:rPr lang="cs-CZ" sz="2600" dirty="0" smtClean="0"/>
              <a:t>)</a:t>
            </a:r>
          </a:p>
          <a:p>
            <a:pPr marL="0" indent="0">
              <a:buNone/>
            </a:pPr>
            <a:r>
              <a:rPr lang="cs-CZ" sz="2600" dirty="0"/>
              <a:t>	</a:t>
            </a:r>
            <a:r>
              <a:rPr lang="cs-CZ" sz="2600" dirty="0" smtClean="0">
                <a:solidFill>
                  <a:srgbClr val="00B050"/>
                </a:solidFill>
              </a:rPr>
              <a:t>...než je vypořádána pohledávka penězi či jinou jistinou.</a:t>
            </a:r>
          </a:p>
          <a:p>
            <a:r>
              <a:rPr lang="cs-CZ" sz="2600" dirty="0" smtClean="0"/>
              <a:t>Uveď příklady zadržovacího práva: (</a:t>
            </a:r>
            <a:r>
              <a:rPr lang="cs-CZ" sz="2600" dirty="0" smtClean="0">
                <a:solidFill>
                  <a:srgbClr val="00B050"/>
                </a:solidFill>
              </a:rPr>
              <a:t>...</a:t>
            </a:r>
            <a:r>
              <a:rPr lang="cs-CZ" sz="2600" dirty="0" smtClean="0"/>
              <a:t>) </a:t>
            </a:r>
          </a:p>
          <a:p>
            <a:pPr marL="0" indent="0">
              <a:buNone/>
            </a:pPr>
            <a:r>
              <a:rPr lang="cs-CZ" sz="2600" dirty="0"/>
              <a:t>	</a:t>
            </a:r>
            <a:r>
              <a:rPr lang="cs-CZ" sz="2600" dirty="0" smtClean="0">
                <a:solidFill>
                  <a:srgbClr val="00B050"/>
                </a:solidFill>
              </a:rPr>
              <a:t>...Opravář obuvi si ponechá obuv, dokud nebude uhrazena oprava.</a:t>
            </a:r>
          </a:p>
          <a:p>
            <a:r>
              <a:rPr lang="cs-CZ" sz="2600" dirty="0" smtClean="0"/>
              <a:t>Lze zadrženou věc prodat? (</a:t>
            </a:r>
            <a:r>
              <a:rPr lang="cs-CZ" sz="2600" dirty="0" smtClean="0">
                <a:solidFill>
                  <a:srgbClr val="00B050"/>
                </a:solidFill>
              </a:rPr>
              <a:t>...</a:t>
            </a:r>
            <a:r>
              <a:rPr lang="cs-CZ" sz="2600" dirty="0" smtClean="0"/>
              <a:t>)</a:t>
            </a:r>
          </a:p>
          <a:p>
            <a:pPr marL="0" indent="0">
              <a:buNone/>
            </a:pPr>
            <a:r>
              <a:rPr lang="cs-CZ" sz="2600" dirty="0"/>
              <a:t>	</a:t>
            </a:r>
            <a:r>
              <a:rPr lang="cs-CZ" sz="2600" dirty="0" smtClean="0">
                <a:solidFill>
                  <a:srgbClr val="00B050"/>
                </a:solidFill>
              </a:rPr>
              <a:t>...Ano, po uplynutí určité doby, o které byl dlužník informován.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341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Správa cizího majetku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Správcem cizího majetku je každý, komu je svěřena správa majetku, který mu nepatří, ve prospěch </a:t>
            </a:r>
            <a:r>
              <a:rPr lang="cs-CZ" sz="2400" b="1" dirty="0" smtClean="0"/>
              <a:t>beneficienta.</a:t>
            </a:r>
          </a:p>
          <a:p>
            <a:pPr marL="0" indent="0">
              <a:buNone/>
            </a:pPr>
            <a:r>
              <a:rPr lang="cs-CZ" sz="2400" b="1" dirty="0" smtClean="0"/>
              <a:t>     </a:t>
            </a:r>
            <a:r>
              <a:rPr lang="cs-CZ" sz="2400" dirty="0" smtClean="0"/>
              <a:t>(ne SJM a správa majetku nezletilých dětí)</a:t>
            </a:r>
          </a:p>
          <a:p>
            <a:r>
              <a:rPr lang="cs-CZ" sz="2400" dirty="0" smtClean="0"/>
              <a:t>Náleží mu odměna.</a:t>
            </a:r>
          </a:p>
          <a:p>
            <a:r>
              <a:rPr lang="cs-CZ" sz="2400" dirty="0" smtClean="0"/>
              <a:t>Povinnosti vykonává s péčí </a:t>
            </a:r>
            <a:r>
              <a:rPr lang="cs-CZ" sz="2400" b="1" dirty="0" smtClean="0"/>
              <a:t>řádného hospodáře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Vede účetnictví a předkládá jej beneficientovi.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b="1" dirty="0" err="1" smtClean="0"/>
              <a:t>Svěřenský</a:t>
            </a:r>
            <a:r>
              <a:rPr lang="cs-CZ" sz="2400" b="1" dirty="0" smtClean="0"/>
              <a:t> fond</a:t>
            </a:r>
            <a:r>
              <a:rPr lang="cs-CZ" sz="2400" dirty="0" smtClean="0"/>
              <a:t> – vytváří se </a:t>
            </a:r>
            <a:r>
              <a:rPr lang="cs-CZ" sz="2400" b="1" dirty="0" smtClean="0"/>
              <a:t>vyčleněním</a:t>
            </a:r>
            <a:r>
              <a:rPr lang="cs-CZ" sz="2400" dirty="0" smtClean="0"/>
              <a:t> majetku z vlastnictví zakladatele, opatřen smlouvou k určitému účelu.</a:t>
            </a:r>
          </a:p>
          <a:p>
            <a:r>
              <a:rPr lang="cs-CZ" sz="2400" dirty="0" smtClean="0"/>
              <a:t>Soukromý </a:t>
            </a:r>
            <a:r>
              <a:rPr lang="cs-CZ" sz="2400" dirty="0" err="1" smtClean="0"/>
              <a:t>svěřenský</a:t>
            </a:r>
            <a:r>
              <a:rPr lang="cs-CZ" sz="2400" dirty="0" smtClean="0"/>
              <a:t> fond – (rodinný – pro děti, pracovní – pro zaměstnance)</a:t>
            </a:r>
          </a:p>
          <a:p>
            <a:r>
              <a:rPr lang="cs-CZ" sz="2400" dirty="0" smtClean="0"/>
              <a:t>Veřejný </a:t>
            </a:r>
            <a:r>
              <a:rPr lang="cs-CZ" sz="2400" dirty="0" err="1" smtClean="0"/>
              <a:t>svěřenský</a:t>
            </a:r>
            <a:r>
              <a:rPr lang="cs-CZ" sz="2400" dirty="0" smtClean="0"/>
              <a:t> fond – pro veřejně prospěšné účely (stipendia)</a:t>
            </a:r>
          </a:p>
          <a:p>
            <a:r>
              <a:rPr lang="cs-CZ" sz="2400" dirty="0" smtClean="0"/>
              <a:t>Od nadace se liší dočasností trvání, nejde o právnickou osobu, chybí veřejnoprávní dohled. Spravuje jej správce.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17565974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336</Words>
  <Application>Microsoft Office PowerPoint</Application>
  <PresentationFormat>Předvádění na obrazovce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Snímek 1</vt:lpstr>
      <vt:lpstr>Věcná práva k cizím věcem</vt:lpstr>
      <vt:lpstr>Rozdělení věcných práv k cizím věcem</vt:lpstr>
      <vt:lpstr>Věcná břemena - povinnosti vlastníka</vt:lpstr>
      <vt:lpstr>Zástavní právo</vt:lpstr>
      <vt:lpstr>Zadržovací právo</vt:lpstr>
      <vt:lpstr>Zadržovací právo</vt:lpstr>
      <vt:lpstr>Správa cizího majetku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Rosta</dc:creator>
  <cp:lastModifiedBy>sil</cp:lastModifiedBy>
  <cp:revision>21</cp:revision>
  <dcterms:created xsi:type="dcterms:W3CDTF">2013-08-29T15:43:30Z</dcterms:created>
  <dcterms:modified xsi:type="dcterms:W3CDTF">2014-02-12T10:05:38Z</dcterms:modified>
</cp:coreProperties>
</file>