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6154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7533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4808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7307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7029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1570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3652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4331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613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79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110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BABB0-1D04-4DE6-8D94-2140E8D5FE9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893C5-0F1E-4E8F-A4E2-DB7FFCA022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9697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4927072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Věcná práva k cizím věcem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43627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Věcná práva k cizím věcem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2750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Rozdělení věcných práv k cizím věcem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</a:t>
            </a:r>
            <a:r>
              <a:rPr lang="cs-CZ" sz="2600" dirty="0" smtClean="0"/>
              <a:t>Věcná práva k cizím věcem tvoří: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600" dirty="0">
                <a:solidFill>
                  <a:srgbClr val="00B050"/>
                </a:solidFill>
              </a:rPr>
              <a:t>Právo stavby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600" dirty="0" smtClean="0">
                <a:solidFill>
                  <a:srgbClr val="00B050"/>
                </a:solidFill>
              </a:rPr>
              <a:t>Věcná břemena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600" dirty="0" smtClean="0">
                <a:solidFill>
                  <a:srgbClr val="00B050"/>
                </a:solidFill>
              </a:rPr>
              <a:t>Zástavní právo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600" dirty="0" smtClean="0">
                <a:solidFill>
                  <a:srgbClr val="00B050"/>
                </a:solidFill>
              </a:rPr>
              <a:t>Zadržovací právo</a:t>
            </a:r>
          </a:p>
          <a:p>
            <a:r>
              <a:rPr lang="cs-CZ" sz="2600" b="1" dirty="0" smtClean="0"/>
              <a:t>Právo stavby </a:t>
            </a:r>
            <a:r>
              <a:rPr lang="cs-CZ" sz="2600" dirty="0" smtClean="0"/>
              <a:t>– (věc movitá) </a:t>
            </a:r>
            <a:r>
              <a:rPr lang="cs-CZ" sz="2600" dirty="0" smtClean="0"/>
              <a:t>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  <a:endParaRPr lang="cs-CZ" sz="2600" dirty="0" smtClean="0"/>
          </a:p>
          <a:p>
            <a:pPr marL="0" indent="0"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   </a:t>
            </a:r>
            <a:r>
              <a:rPr lang="cs-CZ" sz="2600" dirty="0" smtClean="0">
                <a:solidFill>
                  <a:srgbClr val="00B050"/>
                </a:solidFill>
              </a:rPr>
              <a:t>...věcné právo stavebníka mít stavbu na pozemku jiného vlastníka, nutno zapsat do Katastru nemovitostí ČR</a:t>
            </a:r>
          </a:p>
          <a:p>
            <a:pPr marL="514350" indent="-514350">
              <a:buFont typeface="+mj-lt"/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6659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Věcná břemena </a:t>
            </a:r>
            <a:r>
              <a:rPr lang="cs-CZ" dirty="0" smtClean="0"/>
              <a:t>- povinnosti vlastníka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37321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000" dirty="0" smtClean="0"/>
              <a:t>Služebnost – </a:t>
            </a:r>
            <a:r>
              <a:rPr lang="cs-CZ" sz="2000" dirty="0"/>
              <a:t>věc je zatížena služebností, </a:t>
            </a:r>
            <a:r>
              <a:rPr lang="cs-CZ" sz="2000" dirty="0" smtClean="0"/>
              <a:t>když vlastník věci je omezen ve výkonu vlastnických práv tak, že </a:t>
            </a:r>
            <a:r>
              <a:rPr lang="cs-CZ" sz="2000" dirty="0"/>
              <a:t>je povinen něco </a:t>
            </a:r>
            <a:r>
              <a:rPr lang="cs-CZ" sz="2000" u="sng" dirty="0"/>
              <a:t>strpět</a:t>
            </a:r>
            <a:r>
              <a:rPr lang="cs-CZ" sz="2000" dirty="0"/>
              <a:t>, </a:t>
            </a:r>
            <a:r>
              <a:rPr lang="cs-CZ" sz="2000" dirty="0" smtClean="0"/>
              <a:t>nebo něčeho </a:t>
            </a:r>
            <a:r>
              <a:rPr lang="cs-CZ" sz="2000" u="sng" dirty="0"/>
              <a:t>se zdržet</a:t>
            </a:r>
            <a:r>
              <a:rPr lang="cs-CZ" sz="2000" dirty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000" dirty="0"/>
              <a:t>Břemena reálná – vlastník je jako dlužník zavázán něco oprávněné osobě </a:t>
            </a:r>
            <a:r>
              <a:rPr lang="cs-CZ" sz="2000" u="sng" dirty="0"/>
              <a:t>dávat</a:t>
            </a:r>
            <a:r>
              <a:rPr lang="cs-CZ" sz="2000" dirty="0"/>
              <a:t> nebo </a:t>
            </a:r>
            <a:r>
              <a:rPr lang="cs-CZ" sz="2000" u="sng" dirty="0"/>
              <a:t>konat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r>
              <a:rPr lang="cs-CZ" sz="2000" dirty="0" smtClean="0"/>
              <a:t>         Uveďte příklady: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...strpět obecní cestu přes svoji louku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...zdržet se části přestavby svého domu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...dávat pravidelný důchod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...starat se o dožití původních vlastníků v domě</a:t>
            </a:r>
          </a:p>
          <a:p>
            <a:r>
              <a:rPr lang="cs-CZ" sz="2000" dirty="0" smtClean="0"/>
              <a:t>Věcná břemena vznikají i zanikají písemnými smlouvami nebo dědickým řízením či rozhodnutím soudů.</a:t>
            </a:r>
          </a:p>
          <a:p>
            <a:r>
              <a:rPr lang="cs-CZ" sz="2000" dirty="0" smtClean="0"/>
              <a:t>Věcné břemeno je nutné zapsat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), jinak je právně neplatné.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...do Katastru nemovitostí ČR</a:t>
            </a:r>
            <a:endParaRPr lang="cs-CZ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158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Zástavní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b="1" dirty="0" smtClean="0"/>
              <a:t>Zástava</a:t>
            </a:r>
            <a:r>
              <a:rPr lang="cs-CZ" sz="2400" dirty="0" smtClean="0"/>
              <a:t> je věc určená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...k zajištění pohledávky.</a:t>
            </a:r>
          </a:p>
          <a:p>
            <a:r>
              <a:rPr lang="cs-CZ" sz="2400" dirty="0" smtClean="0"/>
              <a:t>Věřitel má právo domáhat se své pohledávky ze zástavy, pokud dlužník svůj dluh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...nesplní včas.</a:t>
            </a:r>
          </a:p>
          <a:p>
            <a:r>
              <a:rPr lang="cs-CZ" sz="2400" dirty="0" smtClean="0"/>
              <a:t>Zástavní právo vzniká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 mezi věřitelem a dlužníkem 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...písemnou smlouvou</a:t>
            </a:r>
          </a:p>
          <a:p>
            <a:pPr marL="0" indent="0">
              <a:buNone/>
            </a:pPr>
            <a:r>
              <a:rPr lang="cs-CZ" sz="2400" dirty="0" smtClean="0"/>
              <a:t>nebo dědickou smlouvou či ze zákona.</a:t>
            </a:r>
          </a:p>
          <a:p>
            <a:r>
              <a:rPr lang="cs-CZ" sz="2400" dirty="0" smtClean="0"/>
              <a:t>Zástava může být věc hmotná i nehmotná, tedy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...pohledávka.</a:t>
            </a:r>
          </a:p>
          <a:p>
            <a:pPr marL="0" indent="0">
              <a:buNone/>
            </a:pPr>
            <a:r>
              <a:rPr lang="cs-CZ" sz="2400" dirty="0" smtClean="0"/>
              <a:t>např. leasing u automobilu. 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23737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Zadržovací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b="1" dirty="0" smtClean="0"/>
              <a:t>Zadržovací právo </a:t>
            </a:r>
            <a:r>
              <a:rPr lang="cs-CZ" sz="2600" dirty="0" smtClean="0"/>
              <a:t>je uplatněno jednostranně, bez smlouvy.</a:t>
            </a:r>
          </a:p>
          <a:p>
            <a:r>
              <a:rPr lang="cs-CZ" sz="2600" dirty="0" smtClean="0"/>
              <a:t>Věřitel může dlužníkovi zadržet pouze věc,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...kterou má již u sebe.</a:t>
            </a:r>
          </a:p>
          <a:p>
            <a:r>
              <a:rPr lang="cs-CZ" sz="2600" dirty="0" smtClean="0"/>
              <a:t>Nelze ji k zadržení násilně či lstivě vymoci.</a:t>
            </a:r>
          </a:p>
          <a:p>
            <a:r>
              <a:rPr lang="cs-CZ" sz="2600" dirty="0" smtClean="0"/>
              <a:t>Předmětem zadržení může být jen věc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...movitá.</a:t>
            </a:r>
          </a:p>
          <a:p>
            <a:r>
              <a:rPr lang="cs-CZ" sz="2600" dirty="0" smtClean="0"/>
              <a:t>Zadržovací věřitel má přednost před zástavním věřitelem.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4506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Zadržovací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 smtClean="0"/>
              <a:t>Věřitel nesmí věc zadržovat déle,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...než je vypořádána pohledávka penězi či jinou jistinou.</a:t>
            </a:r>
          </a:p>
          <a:p>
            <a:r>
              <a:rPr lang="cs-CZ" sz="2600" dirty="0" smtClean="0"/>
              <a:t>Uveď příklady zadržovacího práva: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 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...Opravář obuvi si ponechá obuv, dokud nebude uhrazena oprava.</a:t>
            </a:r>
          </a:p>
          <a:p>
            <a:r>
              <a:rPr lang="cs-CZ" sz="2600" dirty="0" smtClean="0"/>
              <a:t>Lze zadrženou věc prodat?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...Ano, po uplynutí určité doby, o které byl dlužník informován.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341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Správa cizího majetku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400" dirty="0" smtClean="0"/>
              <a:t>Správcem cizího majetku je každý, komu je svěřena správa majetku, který mu nepatří, ve prospěch </a:t>
            </a:r>
            <a:r>
              <a:rPr lang="cs-CZ" sz="2400" b="1" dirty="0" smtClean="0"/>
              <a:t>beneficienta.</a:t>
            </a:r>
          </a:p>
          <a:p>
            <a:pPr marL="0" indent="0">
              <a:buNone/>
            </a:pPr>
            <a:r>
              <a:rPr lang="cs-CZ" sz="2400" b="1" dirty="0" smtClean="0"/>
              <a:t>     </a:t>
            </a:r>
            <a:r>
              <a:rPr lang="cs-CZ" sz="2400" dirty="0" smtClean="0"/>
              <a:t>(ne SJM a správa majetku nezletilých dětí)</a:t>
            </a:r>
          </a:p>
          <a:p>
            <a:r>
              <a:rPr lang="cs-CZ" sz="2400" dirty="0" smtClean="0"/>
              <a:t>Náleží mu odměna.</a:t>
            </a:r>
          </a:p>
          <a:p>
            <a:r>
              <a:rPr lang="cs-CZ" sz="2400" dirty="0" smtClean="0"/>
              <a:t>Povinnosti vykonává s péčí </a:t>
            </a:r>
            <a:r>
              <a:rPr lang="cs-CZ" sz="2400" b="1" dirty="0" smtClean="0"/>
              <a:t>řádného hospodáře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Vede účetnictví a předkládá jej beneficientovi.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b="1" dirty="0" err="1" smtClean="0"/>
              <a:t>Svěřenský</a:t>
            </a:r>
            <a:r>
              <a:rPr lang="cs-CZ" sz="2400" b="1" dirty="0" smtClean="0"/>
              <a:t> fond</a:t>
            </a:r>
            <a:r>
              <a:rPr lang="cs-CZ" sz="2400" dirty="0" smtClean="0"/>
              <a:t> – vytváří se </a:t>
            </a:r>
            <a:r>
              <a:rPr lang="cs-CZ" sz="2400" b="1" dirty="0" smtClean="0"/>
              <a:t>vyčleněním</a:t>
            </a:r>
            <a:r>
              <a:rPr lang="cs-CZ" sz="2400" dirty="0" smtClean="0"/>
              <a:t> majetku z vlastnictví zakladatele, opatřen smlouvou k určitému účelu.</a:t>
            </a:r>
          </a:p>
          <a:p>
            <a:r>
              <a:rPr lang="cs-CZ" sz="2400" dirty="0" smtClean="0"/>
              <a:t>Soukromý </a:t>
            </a:r>
            <a:r>
              <a:rPr lang="cs-CZ" sz="2400" dirty="0" err="1" smtClean="0"/>
              <a:t>svěřenský</a:t>
            </a:r>
            <a:r>
              <a:rPr lang="cs-CZ" sz="2400" dirty="0" smtClean="0"/>
              <a:t> fond – (rodinný – pro děti, pracovní – pro zaměstnance)</a:t>
            </a:r>
          </a:p>
          <a:p>
            <a:r>
              <a:rPr lang="cs-CZ" sz="2400" dirty="0" smtClean="0"/>
              <a:t>Veřejný </a:t>
            </a:r>
            <a:r>
              <a:rPr lang="cs-CZ" sz="2400" dirty="0" err="1" smtClean="0"/>
              <a:t>svěřenský</a:t>
            </a:r>
            <a:r>
              <a:rPr lang="cs-CZ" sz="2400" dirty="0" smtClean="0"/>
              <a:t> fond – pro veřejně prospěšné účely (stipendia)</a:t>
            </a:r>
          </a:p>
          <a:p>
            <a:r>
              <a:rPr lang="cs-CZ" sz="2400" dirty="0" smtClean="0"/>
              <a:t>Od nadace se liší dočasností trvání, nejde o právnickou osobu, chybí veřejnoprávní dohled. Spravuje jej správce.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7565974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336</Words>
  <Application>Microsoft Office PowerPoint</Application>
  <PresentationFormat>Předvádění na obrazovce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Snímek 1</vt:lpstr>
      <vt:lpstr>Věcná práva k cizím věcem</vt:lpstr>
      <vt:lpstr>Rozdělení věcných práv k cizím věcem</vt:lpstr>
      <vt:lpstr>Věcná břemena - povinnosti vlastníka</vt:lpstr>
      <vt:lpstr>Zástavní právo</vt:lpstr>
      <vt:lpstr>Zadržovací právo</vt:lpstr>
      <vt:lpstr>Zadržovací právo</vt:lpstr>
      <vt:lpstr>Správa cizího majetku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21</cp:revision>
  <dcterms:created xsi:type="dcterms:W3CDTF">2013-08-29T15:43:30Z</dcterms:created>
  <dcterms:modified xsi:type="dcterms:W3CDTF">2014-02-12T10:05:38Z</dcterms:modified>
</cp:coreProperties>
</file>