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7076-DB57-4F13-8D3C-B3324FD88542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19E-37EA-4BBD-B898-F984F6553A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54883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7076-DB57-4F13-8D3C-B3324FD88542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19E-37EA-4BBD-B898-F984F6553A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6829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7076-DB57-4F13-8D3C-B3324FD88542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19E-37EA-4BBD-B898-F984F6553A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2663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7076-DB57-4F13-8D3C-B3324FD88542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19E-37EA-4BBD-B898-F984F6553A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410208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7076-DB57-4F13-8D3C-B3324FD88542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19E-37EA-4BBD-B898-F984F6553A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94451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7076-DB57-4F13-8D3C-B3324FD88542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19E-37EA-4BBD-B898-F984F6553A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732214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7076-DB57-4F13-8D3C-B3324FD88542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19E-37EA-4BBD-B898-F984F6553A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64500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7076-DB57-4F13-8D3C-B3324FD88542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19E-37EA-4BBD-B898-F984F6553A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44697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7076-DB57-4F13-8D3C-B3324FD88542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19E-37EA-4BBD-B898-F984F6553A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62887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7076-DB57-4F13-8D3C-B3324FD88542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19E-37EA-4BBD-B898-F984F6553A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926513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7076-DB57-4F13-8D3C-B3324FD88542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19E-37EA-4BBD-B898-F984F6553A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091035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47076-DB57-4F13-8D3C-B3324FD88542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5D19E-37EA-4BBD-B898-F984F6553A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773031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90364" y="1626915"/>
            <a:ext cx="7767836" cy="79397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smtClean="0"/>
              <a:t>Název vzdělávacího materiálu</a:t>
            </a:r>
            <a:endParaRPr lang="cs-CZ" sz="3600" b="1" dirty="0"/>
          </a:p>
        </p:txBody>
      </p:sp>
      <p:sp>
        <p:nvSpPr>
          <p:cNvPr id="3" name="Obdélník 2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>
            <a:off x="765063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49747212"/>
              </p:ext>
            </p:extLst>
          </p:nvPr>
        </p:nvGraphicFramePr>
        <p:xfrm>
          <a:off x="179512" y="2636911"/>
          <a:ext cx="8568952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00200"/>
                <a:gridCol w="6768752"/>
              </a:tblGrid>
              <a:tr h="149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mtClean="0"/>
                        <a:t>Občanské</a:t>
                      </a:r>
                      <a:r>
                        <a:rPr lang="cs-CZ" baseline="0" smtClean="0"/>
                        <a:t> </a:t>
                      </a:r>
                      <a:r>
                        <a:rPr lang="cs-CZ" baseline="0" dirty="0" smtClean="0"/>
                        <a:t>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18.</a:t>
                      </a:r>
                      <a:r>
                        <a:rPr lang="cs-CZ" baseline="0" dirty="0" smtClean="0"/>
                        <a:t> 8</a:t>
                      </a:r>
                      <a:r>
                        <a:rPr lang="cs-CZ" dirty="0" smtClean="0"/>
                        <a:t>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Závazkové právo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zopakování si základních pojmů z oblasti práva. 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Oldřiška Burešová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VY_32_INOVACE_19_ZBUR11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46527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Závazkové právo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Základní pojmy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234414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Základní </a:t>
            </a:r>
            <a:r>
              <a:rPr lang="cs-CZ" dirty="0" smtClean="0"/>
              <a:t>pojmy závazkového práva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968552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Závazkové neboli (...) právo upravuje vztahy mezi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...obligační                ...věřitelem a dlužníkem.</a:t>
            </a:r>
          </a:p>
          <a:p>
            <a:r>
              <a:rPr lang="cs-CZ" dirty="0" smtClean="0"/>
              <a:t>Věřitel je oprávněn žádat od dlužníka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...splnění nějaké povinnosti.</a:t>
            </a:r>
          </a:p>
          <a:p>
            <a:r>
              <a:rPr lang="cs-CZ" dirty="0" smtClean="0"/>
              <a:t>Obsah závazku tvoří 4 základní povinnosti: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dare – (...)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...povinnost někomu něco dát</a:t>
            </a:r>
          </a:p>
          <a:p>
            <a:pPr marL="514350" indent="-514350">
              <a:buAutoNum type="arabicPeriod" startAt="2"/>
            </a:pPr>
            <a:r>
              <a:rPr lang="cs-CZ" dirty="0" err="1" smtClean="0">
                <a:solidFill>
                  <a:srgbClr val="00B050"/>
                </a:solidFill>
              </a:rPr>
              <a:t>facere</a:t>
            </a:r>
            <a:r>
              <a:rPr lang="cs-CZ" dirty="0" smtClean="0">
                <a:solidFill>
                  <a:srgbClr val="00B050"/>
                </a:solidFill>
              </a:rPr>
              <a:t> – (...)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>
                <a:solidFill>
                  <a:srgbClr val="00B050"/>
                </a:solidFill>
              </a:rPr>
              <a:t> povinnost </a:t>
            </a:r>
            <a:r>
              <a:rPr lang="cs-CZ" dirty="0" smtClean="0">
                <a:solidFill>
                  <a:srgbClr val="00B050"/>
                </a:solidFill>
              </a:rPr>
              <a:t>něco vykonat</a:t>
            </a:r>
          </a:p>
          <a:p>
            <a:pPr marL="514350" indent="-514350">
              <a:buAutoNum type="arabicPeriod" startAt="3"/>
            </a:pPr>
            <a:r>
              <a:rPr lang="cs-CZ" dirty="0" smtClean="0">
                <a:solidFill>
                  <a:srgbClr val="00B050"/>
                </a:solidFill>
              </a:rPr>
              <a:t>non </a:t>
            </a:r>
            <a:r>
              <a:rPr lang="cs-CZ" dirty="0" err="1" smtClean="0">
                <a:solidFill>
                  <a:srgbClr val="00B050"/>
                </a:solidFill>
              </a:rPr>
              <a:t>facere</a:t>
            </a:r>
            <a:r>
              <a:rPr lang="cs-CZ" dirty="0" smtClean="0">
                <a:solidFill>
                  <a:srgbClr val="00B050"/>
                </a:solidFill>
              </a:rPr>
              <a:t> – (...)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>
                <a:solidFill>
                  <a:srgbClr val="00B050"/>
                </a:solidFill>
              </a:rPr>
              <a:t> povinnost </a:t>
            </a:r>
            <a:r>
              <a:rPr lang="cs-CZ" dirty="0" smtClean="0">
                <a:solidFill>
                  <a:srgbClr val="00B050"/>
                </a:solidFill>
              </a:rPr>
              <a:t>něco nekonat</a:t>
            </a:r>
          </a:p>
          <a:p>
            <a:pPr marL="514350" indent="-514350">
              <a:buAutoNum type="arabicPeriod" startAt="4"/>
            </a:pPr>
            <a:r>
              <a:rPr lang="cs-CZ" dirty="0" err="1" smtClean="0">
                <a:solidFill>
                  <a:srgbClr val="00B050"/>
                </a:solidFill>
              </a:rPr>
              <a:t>pati</a:t>
            </a:r>
            <a:r>
              <a:rPr lang="cs-CZ" dirty="0" smtClean="0">
                <a:solidFill>
                  <a:srgbClr val="00B050"/>
                </a:solidFill>
              </a:rPr>
              <a:t> – (...)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>
                <a:solidFill>
                  <a:srgbClr val="00B050"/>
                </a:solidFill>
              </a:rPr>
              <a:t> povinnost </a:t>
            </a:r>
            <a:r>
              <a:rPr lang="cs-CZ" dirty="0" smtClean="0">
                <a:solidFill>
                  <a:srgbClr val="00B050"/>
                </a:solidFill>
              </a:rPr>
              <a:t>něco strpět</a:t>
            </a:r>
            <a:r>
              <a:rPr lang="cs-CZ" dirty="0">
                <a:solidFill>
                  <a:srgbClr val="00B050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xmlns="" val="3454559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Povinnosti závazkového 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Uveďte příklady k jednotlivým povinnostem: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dare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...u darovací smlouvy předat dar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</a:t>
            </a:r>
            <a:r>
              <a:rPr lang="cs-CZ" dirty="0" err="1" smtClean="0"/>
              <a:t>facere</a:t>
            </a:r>
            <a:r>
              <a:rPr lang="cs-CZ" dirty="0" smtClean="0"/>
              <a:t>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...u smlouvy o dílo přesně vykonat práci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non </a:t>
            </a:r>
            <a:r>
              <a:rPr lang="cs-CZ" dirty="0" err="1" smtClean="0"/>
              <a:t>facere</a:t>
            </a:r>
            <a:r>
              <a:rPr lang="cs-CZ" dirty="0" smtClean="0"/>
              <a:t>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...u kupní smlouvy s břemenem nekonat stavební úpravy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</a:t>
            </a:r>
            <a:r>
              <a:rPr lang="cs-CZ" dirty="0" err="1" smtClean="0"/>
              <a:t>pati</a:t>
            </a:r>
            <a:r>
              <a:rPr lang="cs-CZ" dirty="0" smtClean="0"/>
              <a:t>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...u věcného břemene nemovitosti strpět cestu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1164644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Smlouva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669979"/>
          </a:xfrm>
        </p:spPr>
        <p:txBody>
          <a:bodyPr>
            <a:normAutofit/>
          </a:bodyPr>
          <a:lstStyle/>
          <a:p>
            <a:r>
              <a:rPr lang="cs-CZ" sz="2800" dirty="0" smtClean="0"/>
              <a:t>Závazky nejčastěji vyplývají (</a:t>
            </a:r>
            <a:r>
              <a:rPr lang="cs-CZ" sz="2800" dirty="0" smtClean="0">
                <a:solidFill>
                  <a:srgbClr val="00B050"/>
                </a:solidFill>
              </a:rPr>
              <a:t>...</a:t>
            </a:r>
            <a:r>
              <a:rPr lang="cs-CZ" sz="2800" dirty="0" smtClean="0"/>
              <a:t>)</a:t>
            </a:r>
          </a:p>
          <a:p>
            <a:pPr marL="0" indent="0">
              <a:buNone/>
            </a:pPr>
            <a:r>
              <a:rPr lang="cs-CZ" sz="2800" dirty="0"/>
              <a:t>	</a:t>
            </a:r>
            <a:r>
              <a:rPr lang="cs-CZ" sz="2800" dirty="0" smtClean="0">
                <a:solidFill>
                  <a:srgbClr val="00B050"/>
                </a:solidFill>
              </a:rPr>
              <a:t>...ze smluv.</a:t>
            </a:r>
          </a:p>
          <a:p>
            <a:r>
              <a:rPr lang="cs-CZ" sz="2800" dirty="0" smtClean="0"/>
              <a:t>Smlouva – (</a:t>
            </a:r>
            <a:r>
              <a:rPr lang="cs-CZ" sz="2800" dirty="0" smtClean="0">
                <a:solidFill>
                  <a:srgbClr val="00B050"/>
                </a:solidFill>
              </a:rPr>
              <a:t>..</a:t>
            </a:r>
            <a:r>
              <a:rPr lang="cs-CZ" sz="2800" dirty="0" smtClean="0"/>
              <a:t>.)</a:t>
            </a:r>
          </a:p>
          <a:p>
            <a:pPr marL="0" indent="0">
              <a:buNone/>
            </a:pPr>
            <a:r>
              <a:rPr lang="cs-CZ" sz="2800" dirty="0"/>
              <a:t>	</a:t>
            </a:r>
            <a:r>
              <a:rPr lang="cs-CZ" sz="2800" dirty="0" smtClean="0">
                <a:solidFill>
                  <a:srgbClr val="00B050"/>
                </a:solidFill>
              </a:rPr>
              <a:t>...vícestranný právní úkon, na jehož základě vznikají účastníkům (...)</a:t>
            </a:r>
          </a:p>
          <a:p>
            <a:pPr marL="0" indent="0">
              <a:buNone/>
            </a:pPr>
            <a:r>
              <a:rPr lang="cs-CZ" sz="2800" dirty="0">
                <a:solidFill>
                  <a:srgbClr val="00B050"/>
                </a:solidFill>
              </a:rPr>
              <a:t>	</a:t>
            </a:r>
            <a:r>
              <a:rPr lang="cs-CZ" sz="2800" dirty="0" smtClean="0">
                <a:solidFill>
                  <a:srgbClr val="00B050"/>
                </a:solidFill>
              </a:rPr>
              <a:t>...práva a povinnosti.</a:t>
            </a:r>
          </a:p>
          <a:p>
            <a:r>
              <a:rPr lang="cs-CZ" sz="2800" dirty="0" smtClean="0"/>
              <a:t>Smlouva je tvořena návrhem smlouvy navrhovatelem a (</a:t>
            </a:r>
            <a:r>
              <a:rPr lang="cs-CZ" sz="2800" dirty="0" smtClean="0">
                <a:solidFill>
                  <a:srgbClr val="00B050"/>
                </a:solidFill>
              </a:rPr>
              <a:t>...</a:t>
            </a:r>
            <a:r>
              <a:rPr lang="cs-CZ" sz="2800" dirty="0" smtClean="0"/>
              <a:t>)</a:t>
            </a:r>
          </a:p>
          <a:p>
            <a:pPr marL="0" indent="0">
              <a:buNone/>
            </a:pPr>
            <a:r>
              <a:rPr lang="cs-CZ" sz="2800" dirty="0"/>
              <a:t>	</a:t>
            </a:r>
            <a:r>
              <a:rPr lang="cs-CZ" sz="2800" dirty="0" smtClean="0">
                <a:solidFill>
                  <a:srgbClr val="00B050"/>
                </a:solidFill>
              </a:rPr>
              <a:t>...přijetím smlouvy příjemcem.</a:t>
            </a:r>
          </a:p>
          <a:p>
            <a:endParaRPr lang="cs-CZ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6359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Náležitosti smlouvy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Náležitosti smlouvy: (</a:t>
            </a:r>
            <a:r>
              <a:rPr lang="cs-CZ" sz="2800" dirty="0" smtClean="0">
                <a:solidFill>
                  <a:srgbClr val="00B050"/>
                </a:solidFill>
              </a:rPr>
              <a:t>...</a:t>
            </a:r>
            <a:r>
              <a:rPr lang="cs-CZ" sz="2800" dirty="0" smtClean="0"/>
              <a:t>)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800" dirty="0" smtClean="0">
                <a:solidFill>
                  <a:srgbClr val="00B050"/>
                </a:solidFill>
              </a:rPr>
              <a:t>Označení smluvních stran (pozice i osobní data)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800" dirty="0" smtClean="0">
                <a:solidFill>
                  <a:srgbClr val="00B050"/>
                </a:solidFill>
              </a:rPr>
              <a:t>Přesný popis předmětu smlouvy (závazky obou stran)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800" dirty="0" smtClean="0">
                <a:solidFill>
                  <a:srgbClr val="00B050"/>
                </a:solidFill>
              </a:rPr>
              <a:t>Způsob plnění smlouvy (datum, místo, podmínky)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800" dirty="0" smtClean="0">
                <a:solidFill>
                  <a:srgbClr val="00B050"/>
                </a:solidFill>
              </a:rPr>
              <a:t>Datum a místo podpisu, vlastnoruční podpisy </a:t>
            </a:r>
            <a:r>
              <a:rPr lang="cs-CZ" sz="2800" dirty="0" smtClean="0">
                <a:solidFill>
                  <a:srgbClr val="00B050"/>
                </a:solidFill>
              </a:rPr>
              <a:t>smluvních </a:t>
            </a:r>
            <a:r>
              <a:rPr lang="cs-CZ" sz="2800" dirty="0" smtClean="0">
                <a:solidFill>
                  <a:srgbClr val="00B050"/>
                </a:solidFill>
              </a:rPr>
              <a:t>stran</a:t>
            </a:r>
            <a:endParaRPr lang="cs-CZ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8236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Kontrola smlouvy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/>
              <a:t>Na co si dát pozor při uzavírání smlouvy? (</a:t>
            </a:r>
            <a:r>
              <a:rPr lang="cs-CZ" sz="2800" dirty="0" smtClean="0">
                <a:solidFill>
                  <a:srgbClr val="00B050"/>
                </a:solidFill>
              </a:rPr>
              <a:t>...</a:t>
            </a:r>
            <a:r>
              <a:rPr lang="cs-CZ" sz="2800" dirty="0" smtClean="0"/>
              <a:t>)</a:t>
            </a:r>
          </a:p>
          <a:p>
            <a:pPr marL="0" indent="0">
              <a:buNone/>
            </a:pPr>
            <a:endParaRPr lang="cs-CZ" sz="2800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dirty="0" smtClean="0">
                <a:solidFill>
                  <a:srgbClr val="00B050"/>
                </a:solidFill>
              </a:rPr>
              <a:t>Vždy si smlouvu důkladně přečíst.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800" dirty="0" smtClean="0">
                <a:solidFill>
                  <a:srgbClr val="00B050"/>
                </a:solidFill>
              </a:rPr>
              <a:t>Zaměřit se na podmínky plnění.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800" dirty="0" smtClean="0">
                <a:solidFill>
                  <a:srgbClr val="00B050"/>
                </a:solidFill>
              </a:rPr>
              <a:t>Zaměřit se na podmínky vypovězení smlouvy.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800" dirty="0" smtClean="0">
                <a:solidFill>
                  <a:srgbClr val="00B050"/>
                </a:solidFill>
              </a:rPr>
              <a:t>Nepodepisovat smlouvu v časové tísni a poradit se  s důvěryhodnými lidmi či odborníkem.</a:t>
            </a:r>
            <a:endParaRPr lang="cs-CZ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2058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Zánik smlouvy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72816"/>
            <a:ext cx="8219256" cy="4857403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Od smlouvy lze odstoupit jen za určitých podmínek: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</a:rPr>
              <a:t>    - </a:t>
            </a:r>
            <a:r>
              <a:rPr lang="cs-CZ" dirty="0">
                <a:solidFill>
                  <a:srgbClr val="00B050"/>
                </a:solidFill>
              </a:rPr>
              <a:t>do 14 dnů od uzavření smlouvy</a:t>
            </a:r>
          </a:p>
          <a:p>
            <a:pPr marL="0" indent="0">
              <a:buNone/>
            </a:pPr>
            <a:r>
              <a:rPr lang="cs-CZ">
                <a:solidFill>
                  <a:srgbClr val="00B050"/>
                </a:solidFill>
              </a:rPr>
              <a:t>    </a:t>
            </a:r>
            <a:r>
              <a:rPr lang="cs-CZ" smtClean="0">
                <a:solidFill>
                  <a:srgbClr val="00B050"/>
                </a:solidFill>
              </a:rPr>
              <a:t>-  </a:t>
            </a:r>
            <a:r>
              <a:rPr lang="cs-CZ" dirty="0" smtClean="0">
                <a:solidFill>
                  <a:srgbClr val="00B050"/>
                </a:solidFill>
              </a:rPr>
              <a:t>zánik předmětu smlouvy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</a:rPr>
              <a:t>    - náhrada předmětu smlouvy jiným </a:t>
            </a:r>
            <a:endParaRPr lang="cs-CZ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</a:rPr>
              <a:t> </a:t>
            </a:r>
            <a:r>
              <a:rPr lang="cs-CZ" dirty="0" smtClean="0">
                <a:solidFill>
                  <a:srgbClr val="00B050"/>
                </a:solidFill>
              </a:rPr>
              <a:t>     (</a:t>
            </a:r>
            <a:r>
              <a:rPr lang="cs-CZ" dirty="0" smtClean="0">
                <a:solidFill>
                  <a:srgbClr val="00B050"/>
                </a:solidFill>
              </a:rPr>
              <a:t>vzniká </a:t>
            </a:r>
            <a:r>
              <a:rPr lang="cs-CZ" dirty="0" smtClean="0">
                <a:solidFill>
                  <a:srgbClr val="00B050"/>
                </a:solidFill>
              </a:rPr>
              <a:t>nová </a:t>
            </a:r>
            <a:r>
              <a:rPr lang="cs-CZ" dirty="0" smtClean="0">
                <a:solidFill>
                  <a:srgbClr val="00B050"/>
                </a:solidFill>
              </a:rPr>
              <a:t>smlouva)</a:t>
            </a:r>
            <a:endParaRPr lang="cs-CZ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 </a:t>
            </a:r>
            <a:r>
              <a:rPr lang="cs-CZ" dirty="0" smtClean="0">
                <a:solidFill>
                  <a:srgbClr val="00B050"/>
                </a:solidFill>
              </a:rPr>
              <a:t>   - nesplnění některé z podmínek</a:t>
            </a:r>
          </a:p>
          <a:p>
            <a:r>
              <a:rPr lang="cs-CZ" dirty="0" smtClean="0"/>
              <a:t>Byla-li smlouva záměrně poškozující vůči příjemci, je vhodné se obrátit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...na soud.</a:t>
            </a:r>
          </a:p>
          <a:p>
            <a:r>
              <a:rPr lang="cs-CZ" dirty="0" smtClean="0"/>
              <a:t>Při neoprávněném odstoupení od smlouvy lze dojednat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...odstupné.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6584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255</Words>
  <Application>Microsoft Office PowerPoint</Application>
  <PresentationFormat>Předvádění na obrazovce (4:3)</PresentationFormat>
  <Paragraphs>75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Snímek 1</vt:lpstr>
      <vt:lpstr>Závazkové právo</vt:lpstr>
      <vt:lpstr>Základní pojmy závazkového práva </vt:lpstr>
      <vt:lpstr>Povinnosti závazkového práva</vt:lpstr>
      <vt:lpstr>Smlouva</vt:lpstr>
      <vt:lpstr>Náležitosti smlouvy</vt:lpstr>
      <vt:lpstr>Kontrola smlouvy</vt:lpstr>
      <vt:lpstr>Zánik smlouvy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Rosta</dc:creator>
  <cp:lastModifiedBy>sil</cp:lastModifiedBy>
  <cp:revision>16</cp:revision>
  <dcterms:created xsi:type="dcterms:W3CDTF">2013-08-29T15:43:32Z</dcterms:created>
  <dcterms:modified xsi:type="dcterms:W3CDTF">2014-02-12T10:07:57Z</dcterms:modified>
</cp:coreProperties>
</file>