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8" r:id="rId5"/>
    <p:sldId id="269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13895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4735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41460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4310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709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3406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80940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9125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598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3479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0587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D1C8F-E799-44AE-AE03-3A4A71F0C90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F4BAD-7AE1-454D-8A56-68239F9D43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99358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56861019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Občanské</a:t>
                      </a:r>
                      <a:r>
                        <a:rPr lang="cs-CZ" baseline="0" smtClean="0"/>
                        <a:t> </a:t>
                      </a:r>
                      <a:r>
                        <a:rPr lang="cs-CZ" baseline="0" dirty="0" smtClean="0"/>
                        <a:t>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Závazkové právo – druhy smluv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69421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Smlouva o dílo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Smlouva o dílo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...zhotovitel se zavazuje objednateli provést dílo za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...dohodnutou cenu, pokud byla cena pevně dohodnuta.</a:t>
            </a:r>
          </a:p>
          <a:p>
            <a:r>
              <a:rPr lang="cs-CZ" dirty="0" smtClean="0"/>
              <a:t>Termín dokončení je důležitou částí smlouvy, včetně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...sankcionování.</a:t>
            </a:r>
          </a:p>
          <a:p>
            <a:r>
              <a:rPr lang="cs-CZ" dirty="0" smtClean="0"/>
              <a:t>Cena nesmí být navýšena bez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...souhlasu objednatele.</a:t>
            </a:r>
          </a:p>
          <a:p>
            <a:r>
              <a:rPr lang="cs-CZ" dirty="0" smtClean="0"/>
              <a:t>Vícepráce je nutno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...dohodnout.</a:t>
            </a:r>
          </a:p>
          <a:p>
            <a:r>
              <a:rPr lang="cs-CZ" dirty="0" smtClean="0"/>
              <a:t>Při podstatném navýšení ceny lze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...od smlouvy odstoupit.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074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Výprosa</a:t>
            </a:r>
            <a:r>
              <a:rPr lang="cs-CZ" dirty="0" smtClean="0"/>
              <a:t> a výpůjčka,</a:t>
            </a:r>
            <a:br>
              <a:rPr lang="cs-CZ" dirty="0" smtClean="0"/>
            </a:br>
            <a:r>
              <a:rPr lang="cs-CZ" dirty="0" smtClean="0"/>
              <a:t>zápůjčka a úvěr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cs-CZ" sz="2000" dirty="0" smtClean="0"/>
              <a:t>Kterou smlouvou se přenechává věc bezúplatně?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...Smlouvou o </a:t>
            </a:r>
            <a:r>
              <a:rPr lang="cs-CZ" sz="2000" b="1" dirty="0" smtClean="0">
                <a:solidFill>
                  <a:srgbClr val="00B050"/>
                </a:solidFill>
              </a:rPr>
              <a:t>vypůjčení</a:t>
            </a:r>
            <a:r>
              <a:rPr lang="cs-CZ" sz="2000" dirty="0" smtClean="0">
                <a:solidFill>
                  <a:srgbClr val="00B050"/>
                </a:solidFill>
              </a:rPr>
              <a:t> věci i </a:t>
            </a:r>
            <a:r>
              <a:rPr lang="cs-CZ" sz="2000" b="1" dirty="0" err="1" smtClean="0">
                <a:solidFill>
                  <a:srgbClr val="00B050"/>
                </a:solidFill>
              </a:rPr>
              <a:t>výprosou</a:t>
            </a:r>
            <a:r>
              <a:rPr lang="cs-CZ" sz="2000" dirty="0" smtClean="0">
                <a:solidFill>
                  <a:srgbClr val="00B050"/>
                </a:solidFill>
              </a:rPr>
              <a:t>, a to věci nezuživatelné.  </a:t>
            </a:r>
          </a:p>
          <a:p>
            <a:r>
              <a:rPr lang="cs-CZ" sz="2000" dirty="0" smtClean="0"/>
              <a:t>Při </a:t>
            </a:r>
            <a:r>
              <a:rPr lang="cs-CZ" sz="2000" b="1" dirty="0" smtClean="0"/>
              <a:t>výprose</a:t>
            </a:r>
            <a:r>
              <a:rPr lang="cs-CZ" sz="2000" dirty="0" smtClean="0"/>
              <a:t> není dohodnuta doba bezplatného užívání a lze ji požadovat </a:t>
            </a:r>
            <a:r>
              <a:rPr lang="cs-CZ" sz="2000" b="1" dirty="0" smtClean="0"/>
              <a:t>kdykoli</a:t>
            </a:r>
            <a:r>
              <a:rPr lang="cs-CZ" sz="2000" dirty="0" smtClean="0"/>
              <a:t> zpět.</a:t>
            </a:r>
          </a:p>
          <a:p>
            <a:r>
              <a:rPr lang="cs-CZ" sz="2000" dirty="0" smtClean="0"/>
              <a:t>U výpůjčky je dohodnuta doba užívání předem.</a:t>
            </a:r>
          </a:p>
          <a:p>
            <a:r>
              <a:rPr lang="cs-CZ" sz="2000" b="1" dirty="0"/>
              <a:t>Vypůjčenou</a:t>
            </a:r>
            <a:r>
              <a:rPr lang="cs-CZ" sz="2000" dirty="0"/>
              <a:t> věc nelze bez souhlasu vlastníka (</a:t>
            </a:r>
            <a:r>
              <a:rPr lang="cs-CZ" sz="2000" dirty="0">
                <a:solidFill>
                  <a:srgbClr val="00B050"/>
                </a:solidFill>
              </a:rPr>
              <a:t>...</a:t>
            </a:r>
            <a:r>
              <a:rPr lang="cs-CZ" sz="2000" dirty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>
                <a:solidFill>
                  <a:srgbClr val="00B050"/>
                </a:solidFill>
              </a:rPr>
              <a:t>...přenechat další osobě.</a:t>
            </a:r>
          </a:p>
          <a:p>
            <a:r>
              <a:rPr lang="cs-CZ" sz="2000" dirty="0" smtClean="0"/>
              <a:t>Smlouvou o </a:t>
            </a:r>
            <a:r>
              <a:rPr lang="cs-CZ" sz="2000" b="1" dirty="0" smtClean="0"/>
              <a:t>zápůjčce</a:t>
            </a:r>
            <a:r>
              <a:rPr lang="cs-CZ" sz="2000" dirty="0" smtClean="0"/>
              <a:t> se půjčují především věci (...), nejčastěji peníze.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...hromadné, zastupitelné, zuživatelné...</a:t>
            </a:r>
          </a:p>
          <a:p>
            <a:r>
              <a:rPr lang="cs-CZ" sz="2000" dirty="0" smtClean="0"/>
              <a:t>Za </a:t>
            </a:r>
            <a:r>
              <a:rPr lang="cs-CZ" sz="2000" b="1" dirty="0" smtClean="0"/>
              <a:t>půjčení</a:t>
            </a:r>
            <a:r>
              <a:rPr lang="cs-CZ" sz="2000" dirty="0" smtClean="0"/>
              <a:t> je odměnou nejčastěji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  <a:r>
              <a:rPr lang="cs-CZ" sz="2000" dirty="0"/>
              <a:t> nebo vrácení většího množství věci, např. </a:t>
            </a:r>
            <a:r>
              <a:rPr lang="cs-CZ" sz="2000" dirty="0" smtClean="0"/>
              <a:t>vajíček, není to však nutné, pokud nebylo ve smlouvě.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...úrok...</a:t>
            </a:r>
          </a:p>
          <a:p>
            <a:r>
              <a:rPr lang="cs-CZ" sz="2000" b="1" dirty="0" smtClean="0"/>
              <a:t>Úvěr</a:t>
            </a:r>
            <a:r>
              <a:rPr lang="cs-CZ" sz="2000" dirty="0" smtClean="0"/>
              <a:t> je slib poskytnutí peněžité částky úvěrujícím úvěrovanému s </a:t>
            </a:r>
            <a:r>
              <a:rPr lang="cs-CZ" sz="2000" b="1" dirty="0" smtClean="0"/>
              <a:t>povinným zaplacením úroku </a:t>
            </a:r>
            <a:r>
              <a:rPr lang="cs-CZ" sz="2000" dirty="0" smtClean="0"/>
              <a:t>při splacení dluhu.</a:t>
            </a:r>
          </a:p>
          <a:p>
            <a:r>
              <a:rPr lang="cs-CZ" sz="2000" dirty="0" smtClean="0"/>
              <a:t>Mohou být bankovní i nebankovní.</a:t>
            </a:r>
          </a:p>
        </p:txBody>
      </p:sp>
    </p:spTree>
    <p:extLst>
      <p:ext uri="{BB962C8B-B14F-4D97-AF65-F5344CB8AC3E}">
        <p14:creationId xmlns:p14="http://schemas.microsoft.com/office/powerpoint/2010/main" xmlns="" val="355624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Nájemní smlouva a nájem bytu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Nájemní smlouvou (...)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...přenechává pronajímatel nájemci věc za úplatu – (</a:t>
            </a:r>
            <a:r>
              <a:rPr lang="cs-CZ" dirty="0" smtClean="0"/>
              <a:t>...</a:t>
            </a:r>
            <a:r>
              <a:rPr lang="cs-CZ" dirty="0" smtClean="0">
                <a:solidFill>
                  <a:srgbClr val="00B050"/>
                </a:solidFill>
              </a:rPr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/>
              <a:t>...nájemné</a:t>
            </a:r>
            <a:r>
              <a:rPr lang="cs-CZ" dirty="0" smtClean="0">
                <a:solidFill>
                  <a:srgbClr val="00B050"/>
                </a:solidFill>
              </a:rPr>
              <a:t>.</a:t>
            </a:r>
          </a:p>
          <a:p>
            <a:r>
              <a:rPr lang="cs-CZ" dirty="0" smtClean="0"/>
              <a:t>Při pronájmu nemovitosti má pronajímatel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k movitým věcem nájemce nebo jeho rodiny, aby si zajistil řádné plnění nájemného.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...zástavní právo...</a:t>
            </a:r>
          </a:p>
          <a:p>
            <a:r>
              <a:rPr lang="cs-CZ" dirty="0" smtClean="0"/>
              <a:t>Pokud nekončí nájem věci dohodou, je nutno podat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a to u většiny nemovitostí 3 měsíce, u movitých věcí </a:t>
            </a:r>
          </a:p>
          <a:p>
            <a:pPr marL="0" indent="0">
              <a:buNone/>
            </a:pPr>
            <a:r>
              <a:rPr lang="cs-CZ" dirty="0" smtClean="0"/>
              <a:t>     1 měsíc dopředu.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...výpověď z nájmu...</a:t>
            </a:r>
          </a:p>
          <a:p>
            <a:r>
              <a:rPr lang="cs-CZ" dirty="0" smtClean="0"/>
              <a:t>Uveď příklady nájmu věci: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>
                <a:solidFill>
                  <a:srgbClr val="00B050"/>
                </a:solidFill>
              </a:rPr>
              <a:t> louka, rekreační </a:t>
            </a:r>
            <a:r>
              <a:rPr lang="cs-CZ" dirty="0" smtClean="0">
                <a:solidFill>
                  <a:srgbClr val="00B050"/>
                </a:solidFill>
              </a:rPr>
              <a:t>domek, auto, lešení, míchačka (půjčovny průmyslového zboží)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231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Smlouva o nájmu bytu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Smlouva o nájmu bytu se uzavírá buď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 nebo bez určení doby užívání.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>
                <a:solidFill>
                  <a:srgbClr val="00B050"/>
                </a:solidFill>
              </a:rPr>
              <a:t> na dobu </a:t>
            </a:r>
            <a:r>
              <a:rPr lang="cs-CZ" dirty="0" smtClean="0">
                <a:solidFill>
                  <a:srgbClr val="00B050"/>
                </a:solidFill>
              </a:rPr>
              <a:t>určitou...</a:t>
            </a:r>
          </a:p>
          <a:p>
            <a:r>
              <a:rPr lang="cs-CZ" dirty="0" smtClean="0"/>
              <a:t>U pronájmu bytu je nájemci poskytnuta ochrana proti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pronajímatele, ten musí výpověď z bytu řádně odůvodnit některým ze zákonem stanovených důvodů.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...svévoli...</a:t>
            </a:r>
          </a:p>
          <a:p>
            <a:r>
              <a:rPr lang="cs-CZ" dirty="0" smtClean="0"/>
              <a:t>V případě sociálně slabých nájemců s malými dětmi také pomoci zajistit náhradní ubytování.</a:t>
            </a:r>
          </a:p>
          <a:p>
            <a:r>
              <a:rPr lang="cs-CZ" dirty="0" smtClean="0"/>
              <a:t>Sporné případy řeší soud.</a:t>
            </a:r>
          </a:p>
          <a:p>
            <a:r>
              <a:rPr lang="cs-CZ" dirty="0" smtClean="0"/>
              <a:t>Výše nájemného již není regulována státem zcela, byty pouze spadají svou kvalitou vybavenosti a lokalitou do pásma s doporučeným rozsahem nájemného.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258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Smlouva o přepravě, pojistná 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Cestující má nárok, aby jej přepravce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...dopravil na místo určení řádně, ve zdraví a včas.</a:t>
            </a:r>
          </a:p>
          <a:p>
            <a:r>
              <a:rPr lang="cs-CZ" dirty="0" smtClean="0"/>
              <a:t>Dopravce nákladu zodpovídá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v době od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do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)zásilky.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...za škodu vzniklou na zásilce...převzetí... vydání...</a:t>
            </a:r>
          </a:p>
          <a:p>
            <a:r>
              <a:rPr lang="cs-CZ" dirty="0" smtClean="0"/>
              <a:t>Při uzavření pojistné smlouvy se </a:t>
            </a:r>
            <a:r>
              <a:rPr lang="cs-CZ" b="1" dirty="0" smtClean="0"/>
              <a:t>pojistník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zavazuje platit pravidelně pojistné, </a:t>
            </a:r>
            <a:r>
              <a:rPr lang="cs-CZ" b="1" dirty="0" smtClean="0"/>
              <a:t>pojistitel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pak plnit pojistnou událost uvedenou ve smlouvě.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smtClean="0">
                <a:solidFill>
                  <a:srgbClr val="00B050"/>
                </a:solidFill>
              </a:rPr>
              <a:t>FO</a:t>
            </a:r>
            <a:r>
              <a:rPr lang="cs-CZ" smtClean="0">
                <a:solidFill>
                  <a:srgbClr val="00B050"/>
                </a:solidFill>
              </a:rPr>
              <a:t>, PO</a:t>
            </a:r>
            <a:r>
              <a:rPr lang="cs-CZ" dirty="0" smtClean="0">
                <a:solidFill>
                  <a:srgbClr val="00B050"/>
                </a:solidFill>
              </a:rPr>
              <a:t>...pojišťovna...</a:t>
            </a:r>
          </a:p>
          <a:p>
            <a:r>
              <a:rPr lang="cs-CZ" dirty="0" smtClean="0"/>
              <a:t>Pojistné smlouvy bývají často složité a na správné sepsání je zapotřebí jejich obsahu věnovat zvýšenou pozornost či vyhledat radu odborníka.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6725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Závazkové právo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Druhy smluv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3253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Obecné </a:t>
            </a:r>
            <a:r>
              <a:rPr lang="cs-CZ" dirty="0"/>
              <a:t>dělení smluv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Smlouvy dělíme na: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pojmenované</a:t>
            </a:r>
            <a:r>
              <a:rPr lang="cs-CZ" dirty="0" smtClean="0"/>
              <a:t> (typizované smlouvy                  s uzákoněnými názvy)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nepojmenované </a:t>
            </a:r>
            <a:r>
              <a:rPr lang="cs-CZ" dirty="0" smtClean="0"/>
              <a:t>(nově vytvořené podle atypické skutečnosti)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odvážné</a:t>
            </a:r>
            <a:r>
              <a:rPr lang="cs-CZ" dirty="0" smtClean="0"/>
              <a:t> (pojistná smlouva, sázka, hra, los)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5049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Závazky z právních 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Převedení věci do vlastnictví jiného – (darování, koupě, směna)</a:t>
            </a:r>
          </a:p>
          <a:p>
            <a:r>
              <a:rPr lang="cs-CZ" dirty="0" smtClean="0"/>
              <a:t>Přenechání věci k užití jinému – (</a:t>
            </a:r>
            <a:r>
              <a:rPr lang="cs-CZ" dirty="0" err="1" smtClean="0"/>
              <a:t>výprosa</a:t>
            </a:r>
            <a:r>
              <a:rPr lang="cs-CZ" dirty="0" smtClean="0"/>
              <a:t>, výpůjčka, nájem, pacht, licence, zápůjčka, úvěr)</a:t>
            </a:r>
          </a:p>
          <a:p>
            <a:r>
              <a:rPr lang="cs-CZ" dirty="0" smtClean="0"/>
              <a:t>Závazky ze schovacích smluv – (úschova, skladování)</a:t>
            </a:r>
          </a:p>
          <a:p>
            <a:r>
              <a:rPr lang="cs-CZ" dirty="0" smtClean="0"/>
              <a:t>Závazky ze smluv příkazního typu – (příkaz, zprostředkování, komise, zasílatelství, obchodní komise)</a:t>
            </a:r>
          </a:p>
          <a:p>
            <a:r>
              <a:rPr lang="cs-CZ" dirty="0" smtClean="0"/>
              <a:t>Závazky ze smluv o přepravě – (přeprava osob a věcí, provoz dopravního prostředku)</a:t>
            </a:r>
          </a:p>
          <a:p>
            <a:r>
              <a:rPr lang="cs-CZ" dirty="0" smtClean="0"/>
              <a:t>Závazky z odvážných smluv – (pojištění, sázka, hra, los)</a:t>
            </a:r>
          </a:p>
          <a:p>
            <a:r>
              <a:rPr lang="cs-CZ" dirty="0" smtClean="0"/>
              <a:t>Závazky z právního jednání jedné osoby – (veřejný příslib,  slib odškodnění)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98912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Jiné druhy právních jednání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Ze všech dalších typů právních jednání plynou vlastní závazky:</a:t>
            </a:r>
          </a:p>
          <a:p>
            <a:r>
              <a:rPr lang="cs-CZ" sz="2800" dirty="0" smtClean="0"/>
              <a:t>Pracovní poměr, zájezd, dílo, péče o zdraví</a:t>
            </a:r>
          </a:p>
          <a:p>
            <a:r>
              <a:rPr lang="cs-CZ" sz="2800" dirty="0" smtClean="0"/>
              <a:t>Kontrolní činnost, závazky ze zaopatřovacích smluv</a:t>
            </a:r>
          </a:p>
          <a:p>
            <a:r>
              <a:rPr lang="cs-CZ" sz="2800" dirty="0" smtClean="0"/>
              <a:t>Společnost, tichá společnost</a:t>
            </a:r>
          </a:p>
          <a:p>
            <a:r>
              <a:rPr lang="cs-CZ" sz="2800" dirty="0" smtClean="0"/>
              <a:t>Závazky ze smluv o účtu, jednorázovém vkladu, akreditivu, inkasu</a:t>
            </a:r>
          </a:p>
        </p:txBody>
      </p:sp>
    </p:spTree>
    <p:extLst>
      <p:ext uri="{BB962C8B-B14F-4D97-AF65-F5344CB8AC3E}">
        <p14:creationId xmlns:p14="http://schemas.microsoft.com/office/powerpoint/2010/main" xmlns="" val="2735920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pojmenovaných smluv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Vyjmenujte některé druhy pojmenovaných smluv, které znáte: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Kupní smlouva, směnná smlouva, darovací, 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smlouva o dílo, o </a:t>
            </a:r>
            <a:r>
              <a:rPr lang="cs-CZ" dirty="0">
                <a:solidFill>
                  <a:srgbClr val="00B050"/>
                </a:solidFill>
              </a:rPr>
              <a:t>vypůjčení </a:t>
            </a:r>
            <a:r>
              <a:rPr lang="cs-CZ" dirty="0" smtClean="0">
                <a:solidFill>
                  <a:srgbClr val="00B050"/>
                </a:solidFill>
              </a:rPr>
              <a:t>věci, zápůjčka, úvěr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výprosa</a:t>
            </a:r>
            <a:r>
              <a:rPr lang="cs-CZ" dirty="0" smtClean="0">
                <a:solidFill>
                  <a:srgbClr val="00B050"/>
                </a:solidFill>
              </a:rPr>
              <a:t>, pacht, licence, nájemní smlouva a smlouva o nájmu bytu, 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smlouva o přepravě...</a:t>
            </a:r>
          </a:p>
          <a:p>
            <a:r>
              <a:rPr lang="cs-CZ" dirty="0" smtClean="0"/>
              <a:t>Je-li obsahem smlouvy vykonání práce, je třeba upřesnit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smtClean="0"/>
              <a:t>jinak se předpokládá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...kvalitu                 ...průměrná střední.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918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Kupní 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Kupní smlouvou prodávající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převádí vlastnictví zboží na kupujícího.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...za úplatu...</a:t>
            </a:r>
          </a:p>
          <a:p>
            <a:r>
              <a:rPr lang="cs-CZ" dirty="0" smtClean="0"/>
              <a:t>Kupní smlouva může být i (</a:t>
            </a:r>
            <a:r>
              <a:rPr lang="cs-CZ" dirty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 jen smlouva o koupi nemovitosti musí být zapsána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 </a:t>
            </a:r>
            <a:r>
              <a:rPr lang="cs-CZ" dirty="0"/>
              <a:t>tímto dnem teprve přechází </a:t>
            </a:r>
            <a:r>
              <a:rPr lang="cs-CZ" dirty="0" smtClean="0"/>
              <a:t>vlastnictví </a:t>
            </a:r>
            <a:r>
              <a:rPr lang="cs-CZ" b="1" dirty="0" smtClean="0"/>
              <a:t>nemovitosti</a:t>
            </a:r>
            <a:r>
              <a:rPr lang="cs-CZ" dirty="0" smtClean="0"/>
              <a:t>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...ústní,        ...v Katastru nemovitostí ČR...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5721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Kupní 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Vlastnictví </a:t>
            </a:r>
            <a:r>
              <a:rPr lang="cs-CZ" b="1" dirty="0" smtClean="0"/>
              <a:t>movité</a:t>
            </a:r>
            <a:r>
              <a:rPr lang="cs-CZ" dirty="0" smtClean="0"/>
              <a:t> věci přechází na kupujícího již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...jejím převzetím.</a:t>
            </a:r>
          </a:p>
          <a:p>
            <a:r>
              <a:rPr lang="cs-CZ" dirty="0" smtClean="0"/>
              <a:t>Prodávající na sebe bere zodpovědnost za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na předmětu koupě, pokud se objeví v záruční době.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...vady...</a:t>
            </a:r>
          </a:p>
          <a:p>
            <a:r>
              <a:rPr lang="cs-CZ" dirty="0" smtClean="0"/>
              <a:t>Reklamace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 Je uplatnění </a:t>
            </a:r>
            <a:r>
              <a:rPr lang="cs-CZ" dirty="0" smtClean="0">
                <a:solidFill>
                  <a:srgbClr val="00B050"/>
                </a:solidFill>
              </a:rPr>
              <a:t>nároku z odpovědnosti za vady koupené věci 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979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Některé druhy pojmenovaných smluv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Směnná smlouva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...věc se vyměňuje za věc.</a:t>
            </a:r>
          </a:p>
          <a:p>
            <a:r>
              <a:rPr lang="cs-CZ" dirty="0" smtClean="0"/>
              <a:t>Zde se nejvíce uplatňuje princip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...smluvní volnosti.</a:t>
            </a:r>
          </a:p>
          <a:p>
            <a:r>
              <a:rPr lang="cs-CZ" dirty="0" smtClean="0"/>
              <a:t>Darovací smlouva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...dárce věc bezúplatně přenechává obdarovanému.</a:t>
            </a:r>
          </a:p>
          <a:p>
            <a:r>
              <a:rPr lang="cs-CZ" dirty="0" smtClean="0"/>
              <a:t>Kdy může dárce žádat navrácení věci?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 důvodu nouze dárce či z důvodu nevděku obdarovaného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3832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429</Words>
  <Application>Microsoft Office PowerPoint</Application>
  <PresentationFormat>Předvádění na obrazovce (4:3)</PresentationFormat>
  <Paragraphs>120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Snímek 1</vt:lpstr>
      <vt:lpstr>Závazkové právo</vt:lpstr>
      <vt:lpstr>Obecné dělení smluv</vt:lpstr>
      <vt:lpstr>Závazky z právních jednání</vt:lpstr>
      <vt:lpstr>Jiné druhy právních jednání</vt:lpstr>
      <vt:lpstr>Druhy pojmenovaných smluv</vt:lpstr>
      <vt:lpstr>Kupní smlouva</vt:lpstr>
      <vt:lpstr>Kupní smlouva</vt:lpstr>
      <vt:lpstr>Některé druhy pojmenovaných smluv</vt:lpstr>
      <vt:lpstr>Smlouva o dílo </vt:lpstr>
      <vt:lpstr>Výprosa a výpůjčka, zápůjčka a úvěr</vt:lpstr>
      <vt:lpstr>Nájemní smlouva a nájem bytu</vt:lpstr>
      <vt:lpstr>Smlouva o nájmu bytu</vt:lpstr>
      <vt:lpstr>Smlouva o přepravě, pojistná smlouva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sil</cp:lastModifiedBy>
  <cp:revision>29</cp:revision>
  <dcterms:created xsi:type="dcterms:W3CDTF">2013-08-29T15:48:07Z</dcterms:created>
  <dcterms:modified xsi:type="dcterms:W3CDTF">2014-02-12T10:16:31Z</dcterms:modified>
</cp:coreProperties>
</file>