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7202-432F-41A0-8553-B412D99F3D2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4DD59-F2B3-46FB-B85F-BCE9484A29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50018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7202-432F-41A0-8553-B412D99F3D2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4DD59-F2B3-46FB-B85F-BCE9484A29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46523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7202-432F-41A0-8553-B412D99F3D2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4DD59-F2B3-46FB-B85F-BCE9484A29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73248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7202-432F-41A0-8553-B412D99F3D2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4DD59-F2B3-46FB-B85F-BCE9484A29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53971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7202-432F-41A0-8553-B412D99F3D2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4DD59-F2B3-46FB-B85F-BCE9484A29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2510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7202-432F-41A0-8553-B412D99F3D2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4DD59-F2B3-46FB-B85F-BCE9484A29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07566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7202-432F-41A0-8553-B412D99F3D2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4DD59-F2B3-46FB-B85F-BCE9484A29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01797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7202-432F-41A0-8553-B412D99F3D2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4DD59-F2B3-46FB-B85F-BCE9484A29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991134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7202-432F-41A0-8553-B412D99F3D2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4DD59-F2B3-46FB-B85F-BCE9484A29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756768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7202-432F-41A0-8553-B412D99F3D2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4DD59-F2B3-46FB-B85F-BCE9484A29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4739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7202-432F-41A0-8553-B412D99F3D2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4DD59-F2B3-46FB-B85F-BCE9484A29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33452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97202-432F-41A0-8553-B412D99F3D2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4DD59-F2B3-46FB-B85F-BCE9484A29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166370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90364" y="1626915"/>
            <a:ext cx="7767836" cy="79397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Název vzdělávacího materiálu</a:t>
            </a:r>
            <a:endParaRPr lang="cs-CZ" sz="3600" b="1" dirty="0"/>
          </a:p>
        </p:txBody>
      </p:sp>
      <p:sp>
        <p:nvSpPr>
          <p:cNvPr id="3" name="Obdélník 2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6531166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Občanské</a:t>
                      </a:r>
                      <a:r>
                        <a:rPr lang="cs-CZ" baseline="0" dirty="0" smtClean="0"/>
                        <a:t>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Závazkové právo – reklamace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</a:t>
                      </a:r>
                      <a:r>
                        <a:rPr lang="cs-CZ" baseline="0" smtClean="0"/>
                        <a:t>. Snímky </a:t>
                      </a:r>
                      <a:r>
                        <a:rPr lang="cs-CZ" baseline="0" dirty="0" smtClean="0"/>
                        <a:t>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VY_32_INOVACE_19_ZBUR13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43005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Reklamace, práva spotřebitele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8744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Práva spotřebitele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680520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Reklamace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...uplatnění nároků z odpovědnosti za vady koupené věci.</a:t>
            </a:r>
          </a:p>
          <a:p>
            <a:pPr marL="0" indent="0">
              <a:buNone/>
            </a:pPr>
            <a:r>
              <a:rPr lang="cs-CZ" dirty="0" smtClean="0"/>
              <a:t>Kdo má zodpovědnost za vady?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smtClean="0">
                <a:solidFill>
                  <a:srgbClr val="00B050"/>
                </a:solidFill>
              </a:rPr>
              <a:t>...prodávající</a:t>
            </a:r>
          </a:p>
          <a:p>
            <a:r>
              <a:rPr lang="cs-CZ" dirty="0" smtClean="0"/>
              <a:t>Jaká je záruční doba u spotřebního zboží v ČR?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...Nejméně 24 měsíců, </a:t>
            </a:r>
            <a:endParaRPr lang="cs-CZ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smtClean="0">
                <a:solidFill>
                  <a:srgbClr val="00B050"/>
                </a:solidFill>
              </a:rPr>
              <a:t>                 </a:t>
            </a:r>
            <a:r>
              <a:rPr lang="cs-CZ" dirty="0" smtClean="0">
                <a:solidFill>
                  <a:srgbClr val="00B050"/>
                </a:solidFill>
              </a:rPr>
              <a:t>může </a:t>
            </a:r>
            <a:r>
              <a:rPr lang="cs-CZ" dirty="0" smtClean="0">
                <a:solidFill>
                  <a:srgbClr val="00B050"/>
                </a:solidFill>
              </a:rPr>
              <a:t>být i delší, pokud ji garantuje výrobce.</a:t>
            </a:r>
          </a:p>
          <a:p>
            <a:r>
              <a:rPr lang="cs-CZ" dirty="0" smtClean="0"/>
              <a:t>Uveď příklad delší záruční lhůty: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...na karoserii auta i 10 let, </a:t>
            </a:r>
            <a:endParaRPr lang="cs-CZ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smtClean="0">
                <a:solidFill>
                  <a:srgbClr val="00B050"/>
                </a:solidFill>
              </a:rPr>
              <a:t>                 </a:t>
            </a:r>
            <a:r>
              <a:rPr lang="cs-CZ" dirty="0" smtClean="0">
                <a:solidFill>
                  <a:srgbClr val="00B050"/>
                </a:solidFill>
              </a:rPr>
              <a:t>na </a:t>
            </a:r>
            <a:r>
              <a:rPr lang="cs-CZ" dirty="0" smtClean="0">
                <a:solidFill>
                  <a:srgbClr val="00B050"/>
                </a:solidFill>
              </a:rPr>
              <a:t>nádobí značky </a:t>
            </a:r>
            <a:r>
              <a:rPr lang="cs-CZ" dirty="0" err="1" smtClean="0">
                <a:solidFill>
                  <a:srgbClr val="00B050"/>
                </a:solidFill>
              </a:rPr>
              <a:t>Zepter</a:t>
            </a:r>
            <a:r>
              <a:rPr lang="cs-CZ" dirty="0" smtClean="0">
                <a:solidFill>
                  <a:srgbClr val="00B050"/>
                </a:solidFill>
              </a:rPr>
              <a:t> doživotní záruka</a:t>
            </a:r>
          </a:p>
          <a:p>
            <a:r>
              <a:rPr lang="cs-CZ" dirty="0" smtClean="0"/>
              <a:t>Jaká je záruční doba potravin?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...Různá, nejčastěji 8 dnů, avšak pečivo kratší dobu, u zboží 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s prodlouženou trvanlivostí podle data minimální trvanlivosti na obalu.</a:t>
            </a:r>
          </a:p>
        </p:txBody>
      </p:sp>
    </p:spTree>
    <p:extLst>
      <p:ext uri="{BB962C8B-B14F-4D97-AF65-F5344CB8AC3E}">
        <p14:creationId xmlns:p14="http://schemas.microsoft.com/office/powerpoint/2010/main" xmlns="" val="4015611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Záruční doba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Kdy začíná záruční lhůta?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...převzetím věci</a:t>
            </a:r>
          </a:p>
          <a:p>
            <a:r>
              <a:rPr lang="cs-CZ" sz="2400" dirty="0" smtClean="0"/>
              <a:t>Kdy je třeba závadu na věci hlásit prodejci?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...ihned po zjištění</a:t>
            </a:r>
          </a:p>
          <a:p>
            <a:r>
              <a:rPr lang="cs-CZ" sz="2400" dirty="0" smtClean="0"/>
              <a:t>Může reklamaci uplatňovat i nezletilý?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...Ano, i dítě, pokud bylo schopno uzavřít kupní smlouvu.</a:t>
            </a:r>
          </a:p>
          <a:p>
            <a:r>
              <a:rPr lang="cs-CZ" sz="2400" dirty="0" smtClean="0"/>
              <a:t>Platí záruka i na použité věci? (...)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...Ano, pokud vyšla závada najevo </a:t>
            </a:r>
            <a:r>
              <a:rPr lang="cs-CZ" sz="2400" dirty="0" smtClean="0">
                <a:solidFill>
                  <a:srgbClr val="00B050"/>
                </a:solidFill>
              </a:rPr>
              <a:t>dodatečně a </a:t>
            </a:r>
            <a:r>
              <a:rPr lang="cs-CZ" sz="2400" dirty="0" smtClean="0">
                <a:solidFill>
                  <a:srgbClr val="00B050"/>
                </a:solidFill>
              </a:rPr>
              <a:t>nebyla zohledněna nižší cenou, je možné věc reklamovat.</a:t>
            </a:r>
            <a:endParaRPr lang="cs-CZ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646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Nároky plynoucí z reklamace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5112568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Jak dlouho má prodejce na vyřízení reklamace?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...30 dnů</a:t>
            </a:r>
          </a:p>
          <a:p>
            <a:r>
              <a:rPr lang="cs-CZ" dirty="0" smtClean="0"/>
              <a:t>Jak se zohlední v záruční době nutná oprava závady?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...O dobu opravy se prodlouží záruční doba </a:t>
            </a:r>
            <a:endParaRPr lang="cs-CZ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smtClean="0">
                <a:solidFill>
                  <a:srgbClr val="00B050"/>
                </a:solidFill>
              </a:rPr>
              <a:t>                 </a:t>
            </a:r>
            <a:r>
              <a:rPr lang="cs-CZ" dirty="0" smtClean="0">
                <a:solidFill>
                  <a:srgbClr val="00B050"/>
                </a:solidFill>
              </a:rPr>
              <a:t>a </a:t>
            </a:r>
            <a:r>
              <a:rPr lang="cs-CZ" dirty="0" smtClean="0">
                <a:solidFill>
                  <a:srgbClr val="00B050"/>
                </a:solidFill>
              </a:rPr>
              <a:t>na samotnou opravu se vztahuje zvláštní záruka (</a:t>
            </a:r>
            <a:r>
              <a:rPr lang="cs-CZ" dirty="0" smtClean="0"/>
              <a:t>...</a:t>
            </a:r>
            <a:r>
              <a:rPr lang="cs-CZ" dirty="0" smtClean="0">
                <a:solidFill>
                  <a:srgbClr val="00B050"/>
                </a:solidFill>
              </a:rPr>
              <a:t>) 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/>
              <a:t>...3 měsíce</a:t>
            </a:r>
            <a:r>
              <a:rPr lang="cs-CZ" dirty="0" smtClean="0">
                <a:solidFill>
                  <a:srgbClr val="00B050"/>
                </a:solidFill>
              </a:rPr>
              <a:t>.</a:t>
            </a:r>
          </a:p>
          <a:p>
            <a:r>
              <a:rPr lang="cs-CZ" dirty="0" smtClean="0"/>
              <a:t>Co mohu žádat, nebyla-li dodržena doba 30 dnů na opravu?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...nový výrobek nebo vrácení </a:t>
            </a:r>
            <a:r>
              <a:rPr lang="cs-CZ" dirty="0" smtClean="0">
                <a:solidFill>
                  <a:srgbClr val="00B050"/>
                </a:solidFill>
              </a:rPr>
              <a:t>peněz 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smtClean="0">
                <a:solidFill>
                  <a:srgbClr val="00B050"/>
                </a:solidFill>
              </a:rPr>
              <a:t>    </a:t>
            </a:r>
            <a:r>
              <a:rPr lang="cs-CZ" dirty="0" smtClean="0">
                <a:solidFill>
                  <a:srgbClr val="00B050"/>
                </a:solidFill>
              </a:rPr>
              <a:t>(Při výměně výrobku však záruka nezačíná znovu, nýbrž pokračuje.)</a:t>
            </a:r>
            <a:endParaRPr lang="cs-CZ" dirty="0" smtClean="0">
              <a:solidFill>
                <a:srgbClr val="00B050"/>
              </a:solidFill>
            </a:endParaRPr>
          </a:p>
          <a:p>
            <a:r>
              <a:rPr lang="cs-CZ" dirty="0" smtClean="0"/>
              <a:t>Uveďte příklad, kdy je výrobce povinen uhradit škodu nejen na výrobku.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...Když poškodí jeho užíváním jinou věc, </a:t>
            </a:r>
            <a:endParaRPr lang="cs-CZ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smtClean="0">
                <a:solidFill>
                  <a:srgbClr val="00B050"/>
                </a:solidFill>
              </a:rPr>
              <a:t>                </a:t>
            </a:r>
            <a:r>
              <a:rPr lang="cs-CZ" dirty="0" smtClean="0">
                <a:solidFill>
                  <a:srgbClr val="00B050"/>
                </a:solidFill>
              </a:rPr>
              <a:t>například </a:t>
            </a:r>
            <a:r>
              <a:rPr lang="cs-CZ" dirty="0" smtClean="0">
                <a:solidFill>
                  <a:srgbClr val="00B050"/>
                </a:solidFill>
              </a:rPr>
              <a:t>zabarví oblečení.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8266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reklamace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r>
              <a:rPr lang="cs-CZ" sz="2400" dirty="0" smtClean="0"/>
              <a:t>Platí vždy možnost vrátit zakoupené zboží, které mi nevyhovuje, zpět prodejci? (...)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...Již ano, podle nového občanského zákoníku nejen při nepřímém </a:t>
            </a:r>
            <a:r>
              <a:rPr lang="cs-CZ" sz="2400" dirty="0" smtClean="0">
                <a:solidFill>
                  <a:srgbClr val="00B050"/>
                </a:solidFill>
              </a:rPr>
              <a:t>prodeji (nákup na dálku a mimo prodejny), </a:t>
            </a:r>
            <a:r>
              <a:rPr lang="cs-CZ" sz="2400" dirty="0" smtClean="0">
                <a:solidFill>
                  <a:srgbClr val="00B050"/>
                </a:solidFill>
              </a:rPr>
              <a:t>ale i v </a:t>
            </a:r>
            <a:r>
              <a:rPr lang="cs-CZ" sz="2400" dirty="0" smtClean="0">
                <a:solidFill>
                  <a:srgbClr val="00B050"/>
                </a:solidFill>
              </a:rPr>
              <a:t>„kamenných obchodech“ (za níže uvedených okolností),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 smtClean="0">
                <a:solidFill>
                  <a:srgbClr val="00B050"/>
                </a:solidFill>
              </a:rPr>
              <a:t>a </a:t>
            </a:r>
            <a:r>
              <a:rPr lang="cs-CZ" sz="2400" dirty="0" smtClean="0">
                <a:solidFill>
                  <a:srgbClr val="00B050"/>
                </a:solidFill>
              </a:rPr>
              <a:t>to ze zákona do 14 dnů od převzetí.</a:t>
            </a:r>
          </a:p>
          <a:p>
            <a:pPr marL="0" indent="0">
              <a:buNone/>
            </a:pPr>
            <a:endParaRPr lang="cs-CZ" sz="2400" dirty="0" smtClean="0">
              <a:solidFill>
                <a:srgbClr val="00B050"/>
              </a:solidFill>
            </a:endParaRPr>
          </a:p>
          <a:p>
            <a:r>
              <a:rPr lang="cs-CZ" sz="2400" dirty="0" smtClean="0"/>
              <a:t>Také v obchodních řetězcích či místech, </a:t>
            </a:r>
            <a:r>
              <a:rPr lang="cs-CZ" sz="2400" b="1" dirty="0" smtClean="0"/>
              <a:t>kde není možné výrobek vyzkoušet nebo zde chybí odborný poradce</a:t>
            </a:r>
            <a:r>
              <a:rPr lang="cs-CZ" sz="2400" dirty="0" smtClean="0"/>
              <a:t>, lhůtu      a podmínky vracení zde stanoví zodpovědný vedoucí, většinou delší než povolených 14 dnů.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3192708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Reklamace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Může prodejce odmítnout </a:t>
            </a:r>
            <a:r>
              <a:rPr lang="cs-CZ" sz="2400" dirty="0" smtClean="0"/>
              <a:t>přijmout </a:t>
            </a:r>
            <a:r>
              <a:rPr lang="cs-CZ" sz="2400" dirty="0" smtClean="0"/>
              <a:t>zboží </a:t>
            </a:r>
            <a:r>
              <a:rPr lang="cs-CZ" sz="2400" dirty="0" smtClean="0"/>
              <a:t>k </a:t>
            </a:r>
            <a:r>
              <a:rPr lang="cs-CZ" sz="2400" dirty="0" smtClean="0"/>
              <a:t>reklamaci?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...Nemůže, může ji však neuznat nebo navrhnout k neuznání pro neoprávněnost, že závada vznikla nevhodným užíváním věci.</a:t>
            </a:r>
          </a:p>
          <a:p>
            <a:r>
              <a:rPr lang="cs-CZ" sz="2400" dirty="0" smtClean="0"/>
              <a:t>Pokud nejste spokojeni s postupem prodávajícího, kam se můžete obrátit?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>
                <a:solidFill>
                  <a:srgbClr val="00B050"/>
                </a:solidFill>
              </a:rPr>
              <a:t>Na ČOI nebo na znalce v daném oboru, </a:t>
            </a:r>
            <a:endParaRPr lang="cs-CZ" sz="2400" dirty="0" smtClean="0">
              <a:solidFill>
                <a:srgbClr val="00B05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 smtClean="0">
                <a:solidFill>
                  <a:srgbClr val="00B050"/>
                </a:solidFill>
              </a:rPr>
              <a:t> </a:t>
            </a:r>
            <a:r>
              <a:rPr lang="cs-CZ" sz="2400" dirty="0" smtClean="0">
                <a:solidFill>
                  <a:srgbClr val="00B050"/>
                </a:solidFill>
              </a:rPr>
              <a:t>    </a:t>
            </a:r>
            <a:r>
              <a:rPr lang="cs-CZ" sz="2400" dirty="0" smtClean="0">
                <a:solidFill>
                  <a:srgbClr val="00B050"/>
                </a:solidFill>
              </a:rPr>
              <a:t>který </a:t>
            </a:r>
            <a:r>
              <a:rPr lang="cs-CZ" sz="2400" dirty="0" smtClean="0">
                <a:solidFill>
                  <a:srgbClr val="00B050"/>
                </a:solidFill>
              </a:rPr>
              <a:t>vyhotoví </a:t>
            </a:r>
            <a:r>
              <a:rPr lang="cs-CZ" sz="2400" dirty="0" smtClean="0">
                <a:solidFill>
                  <a:srgbClr val="00B050"/>
                </a:solidFill>
              </a:rPr>
              <a:t>posudek.</a:t>
            </a:r>
            <a:endParaRPr lang="cs-CZ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8903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136</Words>
  <Application>Microsoft Office PowerPoint</Application>
  <PresentationFormat>Předvádění na obrazovce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Snímek 1</vt:lpstr>
      <vt:lpstr>Reklamace, práva spotřebitele</vt:lpstr>
      <vt:lpstr>Práva spotřebitele</vt:lpstr>
      <vt:lpstr>Záruční doba</vt:lpstr>
      <vt:lpstr>Nároky plynoucí z reklamace</vt:lpstr>
      <vt:lpstr>Podmínky reklamace</vt:lpstr>
      <vt:lpstr>Reklamace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sil</cp:lastModifiedBy>
  <cp:revision>16</cp:revision>
  <dcterms:created xsi:type="dcterms:W3CDTF">2013-08-29T15:48:09Z</dcterms:created>
  <dcterms:modified xsi:type="dcterms:W3CDTF">2014-02-12T10:28:45Z</dcterms:modified>
</cp:coreProperties>
</file>