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4803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92539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1332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8900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3150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5317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2088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4662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0099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8355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2052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AE5A0-49AB-4367-BA2B-A116A6F89450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E6A5C-710A-432C-9B25-1301AEF807A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0152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92178570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Občanské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Procesní právo – občanské</a:t>
                      </a:r>
                      <a:r>
                        <a:rPr lang="cs-CZ" baseline="0" dirty="0" smtClean="0"/>
                        <a:t> soudní řízení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</a:t>
                      </a:r>
                      <a:r>
                        <a:rPr lang="cs-CZ" baseline="0" smtClean="0"/>
                        <a:t>. Snímky </a:t>
                      </a:r>
                      <a:r>
                        <a:rPr lang="cs-CZ" baseline="0" dirty="0" smtClean="0"/>
                        <a:t>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9148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Procesní právo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Občanské soudní 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1101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Občanské soudní řízení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800" b="1" dirty="0" smtClean="0"/>
              <a:t>Procesní právo </a:t>
            </a:r>
            <a:r>
              <a:rPr lang="cs-CZ" sz="2800" dirty="0" smtClean="0"/>
              <a:t>upravuje normy týkající se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 smtClean="0">
                <a:solidFill>
                  <a:srgbClr val="00B050"/>
                </a:solidFill>
              </a:rPr>
              <a:t>	...občanského soudního řízení, v trestním právu také trestního soudního řízení.</a:t>
            </a:r>
          </a:p>
          <a:p>
            <a:r>
              <a:rPr lang="cs-CZ" sz="2800" dirty="0" smtClean="0"/>
              <a:t>Občanské soudní řízení </a:t>
            </a:r>
            <a:r>
              <a:rPr lang="cs-CZ" sz="2800" dirty="0" smtClean="0"/>
              <a:t>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>
                <a:solidFill>
                  <a:srgbClr val="00B050"/>
                </a:solidFill>
              </a:rPr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...je soudní </a:t>
            </a:r>
            <a:r>
              <a:rPr lang="cs-CZ" sz="2800" dirty="0" smtClean="0">
                <a:solidFill>
                  <a:srgbClr val="00B050"/>
                </a:solidFill>
              </a:rPr>
              <a:t>projednávání a rozhodování věcí, vyplývajících z občanskoprávních, pracovních, rodinných, družstevních a obchodních </a:t>
            </a:r>
            <a:r>
              <a:rPr lang="cs-CZ" sz="2800" dirty="0" smtClean="0">
                <a:solidFill>
                  <a:srgbClr val="00B050"/>
                </a:solidFill>
              </a:rPr>
              <a:t>vztahů.</a:t>
            </a:r>
            <a:endParaRPr lang="cs-CZ" sz="2800" dirty="0" smtClean="0">
              <a:solidFill>
                <a:srgbClr val="00B050"/>
              </a:solidFill>
            </a:endParaRPr>
          </a:p>
          <a:p>
            <a:r>
              <a:rPr lang="cs-CZ" sz="2800" dirty="0" smtClean="0"/>
              <a:t>Účastníci občanského soudního řízení jsou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 a mají mezi sebou 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 postavení.</a:t>
            </a:r>
          </a:p>
          <a:p>
            <a:pPr marL="0" indent="0">
              <a:buNone/>
            </a:pPr>
            <a:r>
              <a:rPr lang="cs-CZ" sz="2800" dirty="0" smtClean="0">
                <a:solidFill>
                  <a:srgbClr val="00B050"/>
                </a:solidFill>
              </a:rPr>
              <a:t>	...navrhovatel/žalobce, odpůrce/žalovaný, vedlejší účastník...                                                            ...rovné...</a:t>
            </a:r>
          </a:p>
          <a:p>
            <a:r>
              <a:rPr lang="cs-CZ" sz="2800" dirty="0" smtClean="0"/>
              <a:t>Tento proces u soudu upravuje tzv. </a:t>
            </a:r>
            <a:r>
              <a:rPr lang="cs-CZ" sz="2800" b="1" dirty="0" smtClean="0"/>
              <a:t>občanský soudní řád</a:t>
            </a:r>
          </a:p>
          <a:p>
            <a:pPr marL="0" indent="0">
              <a:buNone/>
            </a:pP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4627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Průběh soudního řízení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Návrh navrhovatele musí být soudem doručen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všem účastníkům.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...písemně do vlastních rukou...</a:t>
            </a:r>
          </a:p>
          <a:p>
            <a:r>
              <a:rPr lang="cs-CZ" dirty="0" smtClean="0"/>
              <a:t>Žalobní petit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...určení, čeho se navrhovatel domáhá.</a:t>
            </a:r>
          </a:p>
          <a:p>
            <a:r>
              <a:rPr lang="cs-CZ" dirty="0" smtClean="0"/>
              <a:t>Které druhy občanského soudního řízení může soud zahájit i bez návrhu?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...dědické řízení, řízení o prohlášení za mrtvého, opatrovnické řízení, řízení o způsobilosti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k právním úkonům </a:t>
            </a:r>
          </a:p>
          <a:p>
            <a:r>
              <a:rPr lang="cs-CZ" dirty="0" smtClean="0"/>
              <a:t>Mají účastníci občanského soudního řízení právo nahlížet do soudního spisu?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         ...ano, mohou si pořizovat opisy, výpisy a nově i zvukové či obrazové záznamy.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189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Náležitosti soudního řízení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U kterého soudu může rozhodovat samosoudce?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 okresního</a:t>
            </a:r>
          </a:p>
          <a:p>
            <a:r>
              <a:rPr lang="cs-CZ" dirty="0" smtClean="0"/>
              <a:t>Kolik členů musí mít soudní senát?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...nejméně 3, vždy však lichý počet</a:t>
            </a:r>
          </a:p>
          <a:p>
            <a:r>
              <a:rPr lang="cs-CZ" dirty="0" smtClean="0"/>
              <a:t>Kdo je soudce z lidu?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...přísedící, mravně bezúhonná dospělá osoba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Pomáhá při rozhodování senátu svým laickým, právní profesí nezatíženým hodnocením.</a:t>
            </a:r>
          </a:p>
          <a:p>
            <a:r>
              <a:rPr lang="cs-CZ" dirty="0" smtClean="0"/>
              <a:t>V které fázi je soudní řízení vždy veřejné?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...při vyhlašování rozsudku</a:t>
            </a:r>
          </a:p>
          <a:p>
            <a:r>
              <a:rPr lang="cs-CZ" dirty="0" smtClean="0"/>
              <a:t>Jaké části musí rozsudek obsahovat?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odůvodnění rozsudku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poučení o odvolání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poučení o možnostech výkonu trestu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 smtClean="0">
                <a:solidFill>
                  <a:srgbClr val="00B050"/>
                </a:solidFill>
              </a:rPr>
              <a:t>poučení o povinnosti náhrady nákladů řízení  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048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Řádné opravné prostředky - odvolání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896544"/>
          </a:xfrm>
        </p:spPr>
        <p:txBody>
          <a:bodyPr>
            <a:noAutofit/>
          </a:bodyPr>
          <a:lstStyle/>
          <a:p>
            <a:r>
              <a:rPr lang="cs-CZ" sz="2200" dirty="0"/>
              <a:t>Napadají rozhodnutí, která ještě nenabyla právní </a:t>
            </a:r>
            <a:r>
              <a:rPr lang="cs-CZ" sz="2200" dirty="0" smtClean="0"/>
              <a:t>moci.</a:t>
            </a:r>
          </a:p>
          <a:p>
            <a:pPr marL="0" indent="0">
              <a:buNone/>
            </a:pPr>
            <a:endParaRPr lang="cs-CZ" sz="2200" dirty="0"/>
          </a:p>
          <a:p>
            <a:r>
              <a:rPr lang="cs-CZ" sz="2200" b="1" dirty="0" smtClean="0"/>
              <a:t>Odvolání </a:t>
            </a:r>
            <a:r>
              <a:rPr lang="cs-CZ" sz="2200" dirty="0" smtClean="0"/>
              <a:t>–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...napadnutí – nesouhlas s rozsudkem soudu (</a:t>
            </a:r>
            <a:r>
              <a:rPr lang="cs-CZ" sz="2200" dirty="0" smtClean="0"/>
              <a:t>...</a:t>
            </a:r>
            <a:r>
              <a:rPr lang="cs-CZ" sz="2200" dirty="0" smtClean="0">
                <a:solidFill>
                  <a:srgbClr val="00B050"/>
                </a:solidFill>
              </a:rPr>
              <a:t>) stupně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/>
              <a:t>...prvního	</a:t>
            </a:r>
          </a:p>
          <a:p>
            <a:r>
              <a:rPr lang="cs-CZ" sz="2200" dirty="0" smtClean="0"/>
              <a:t>Soud prvního stupně </a:t>
            </a:r>
            <a:r>
              <a:rPr lang="cs-CZ" sz="2200" dirty="0" smtClean="0"/>
              <a:t>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  <a:endParaRPr lang="cs-CZ" sz="2200" dirty="0" smtClean="0"/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...soud, u něhož bylo soudní řízení zahájeno.</a:t>
            </a:r>
          </a:p>
          <a:p>
            <a:r>
              <a:rPr lang="cs-CZ" sz="2200" dirty="0" smtClean="0"/>
              <a:t>Dokdy a kam je možné se odvolat?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...do 15 dnů od doručení rozhodnutí, k soudu druhého stupně.</a:t>
            </a:r>
          </a:p>
          <a:p>
            <a:r>
              <a:rPr lang="cs-CZ" sz="2200" dirty="0" smtClean="0"/>
              <a:t>Uveď příklady postupu: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...okresní   </a:t>
            </a:r>
            <a:r>
              <a:rPr lang="cs-CZ" sz="2200" dirty="0">
                <a:solidFill>
                  <a:srgbClr val="00B050"/>
                </a:solidFill>
              </a:rPr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        krajský soud</a:t>
            </a:r>
          </a:p>
          <a:p>
            <a:pPr marL="0" indent="0">
              <a:buNone/>
            </a:pPr>
            <a:r>
              <a:rPr lang="cs-CZ" sz="2200" dirty="0">
                <a:solidFill>
                  <a:srgbClr val="00B050"/>
                </a:solidFill>
              </a:rPr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...krajský             vrchní  soud</a:t>
            </a:r>
          </a:p>
          <a:p>
            <a:pPr marL="0" indent="0">
              <a:buNone/>
            </a:pPr>
            <a:endParaRPr lang="cs-CZ" sz="22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cs-CZ" sz="2200" dirty="0" smtClean="0">
              <a:solidFill>
                <a:srgbClr val="00B050"/>
              </a:solidFill>
            </a:endParaRPr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2555776" y="623731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>
            <a:off x="2555776" y="5805264"/>
            <a:ext cx="39583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6948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Mimořádné opravné prostředky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- dovolání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824536"/>
          </a:xfrm>
        </p:spPr>
        <p:txBody>
          <a:bodyPr>
            <a:normAutofit/>
          </a:bodyPr>
          <a:lstStyle/>
          <a:p>
            <a:r>
              <a:rPr lang="cs-CZ" sz="2400" dirty="0"/>
              <a:t>Napadají rozhodnutí</a:t>
            </a:r>
            <a:r>
              <a:rPr lang="cs-CZ" sz="2200" dirty="0"/>
              <a:t>, která již nabyla právní </a:t>
            </a:r>
            <a:r>
              <a:rPr lang="cs-CZ" sz="2200" dirty="0" smtClean="0"/>
              <a:t>moci.</a:t>
            </a:r>
          </a:p>
          <a:p>
            <a:pPr marL="0" indent="0">
              <a:buNone/>
            </a:pPr>
            <a:endParaRPr lang="cs-CZ" sz="2200" dirty="0"/>
          </a:p>
          <a:p>
            <a:r>
              <a:rPr lang="cs-CZ" sz="2200" b="1" dirty="0" smtClean="0"/>
              <a:t>Dovolání</a:t>
            </a:r>
            <a:r>
              <a:rPr lang="cs-CZ" sz="2200" dirty="0" smtClean="0"/>
              <a:t> </a:t>
            </a:r>
            <a:r>
              <a:rPr lang="cs-CZ" sz="2200" dirty="0" smtClean="0"/>
              <a:t>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  <a:endParaRPr lang="cs-CZ" sz="2200" dirty="0" smtClean="0"/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...je </a:t>
            </a:r>
            <a:r>
              <a:rPr lang="cs-CZ" sz="2200" dirty="0" err="1" smtClean="0">
                <a:solidFill>
                  <a:srgbClr val="00B050"/>
                </a:solidFill>
              </a:rPr>
              <a:t>napadnutí</a:t>
            </a:r>
            <a:r>
              <a:rPr lang="cs-CZ" sz="2200" dirty="0" smtClean="0">
                <a:solidFill>
                  <a:srgbClr val="00B050"/>
                </a:solidFill>
              </a:rPr>
              <a:t> </a:t>
            </a:r>
            <a:r>
              <a:rPr lang="cs-CZ" sz="2200" dirty="0" smtClean="0">
                <a:solidFill>
                  <a:srgbClr val="00B050"/>
                </a:solidFill>
              </a:rPr>
              <a:t>rozsudku (</a:t>
            </a:r>
            <a:r>
              <a:rPr lang="cs-CZ" sz="2200" dirty="0" smtClean="0"/>
              <a:t>...</a:t>
            </a:r>
            <a:r>
              <a:rPr lang="cs-CZ" sz="2200" dirty="0" smtClean="0">
                <a:solidFill>
                  <a:srgbClr val="00B050"/>
                </a:solidFill>
              </a:rPr>
              <a:t>) soudu.</a:t>
            </a:r>
          </a:p>
          <a:p>
            <a:pPr marL="0" indent="0">
              <a:buNone/>
            </a:pPr>
            <a:r>
              <a:rPr lang="cs-CZ" sz="2200" dirty="0">
                <a:solidFill>
                  <a:srgbClr val="00B050"/>
                </a:solidFill>
              </a:rPr>
              <a:t>	</a:t>
            </a:r>
            <a:r>
              <a:rPr lang="cs-CZ" sz="2200" dirty="0" smtClean="0"/>
              <a:t>...odvolacího</a:t>
            </a:r>
          </a:p>
          <a:p>
            <a:r>
              <a:rPr lang="cs-CZ" sz="2200" dirty="0" smtClean="0"/>
              <a:t>Důvodem dovolání jsou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...formální pochybení odvolacího soudu.</a:t>
            </a:r>
          </a:p>
          <a:p>
            <a:r>
              <a:rPr lang="cs-CZ" sz="2200" dirty="0" smtClean="0"/>
              <a:t>Prostřednictvím koho a do jaké doby se dovoláváme?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...do 2 měsíců od doručení rozhodnutí odvolacího soudu, pouze prostřednictvím advokáta.</a:t>
            </a:r>
          </a:p>
          <a:p>
            <a:r>
              <a:rPr lang="cs-CZ" sz="2200" dirty="0" smtClean="0"/>
              <a:t>Dovolání je vedeno k Nejvyššímu soudu ČR a jeho právní názor je závazný, nejde však o soud 3. stupně.</a:t>
            </a:r>
          </a:p>
        </p:txBody>
      </p:sp>
    </p:spTree>
    <p:extLst>
      <p:ext uri="{BB962C8B-B14F-4D97-AF65-F5344CB8AC3E}">
        <p14:creationId xmlns:p14="http://schemas.microsoft.com/office/powerpoint/2010/main" xmlns="" val="222546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Mimořádné opravné prostředky –</a:t>
            </a:r>
            <a:br>
              <a:rPr lang="cs-CZ" dirty="0" smtClean="0"/>
            </a:br>
            <a:r>
              <a:rPr lang="cs-CZ" dirty="0" smtClean="0"/>
              <a:t> obnova řízení, žaloba pro zmatečnost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2105472"/>
            <a:ext cx="8229600" cy="4752528"/>
          </a:xfrm>
        </p:spPr>
        <p:txBody>
          <a:bodyPr>
            <a:normAutofit/>
          </a:bodyPr>
          <a:lstStyle/>
          <a:p>
            <a:r>
              <a:rPr lang="cs-CZ" sz="2200" b="1" dirty="0" smtClean="0"/>
              <a:t>Obnova řízení </a:t>
            </a:r>
            <a:r>
              <a:rPr lang="cs-CZ" sz="2200" dirty="0" smtClean="0"/>
              <a:t>se může navrhnout, pokud vyjdou najevo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), které by prospěly účastníku řízení, nejčastěji odsouzenému, jiným důvodem může být zjištění trestného činu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...zásadní změny skutkové podstaty           ...soudce.</a:t>
            </a:r>
          </a:p>
          <a:p>
            <a:r>
              <a:rPr lang="cs-CZ" sz="2200" dirty="0" smtClean="0"/>
              <a:t>Dokdy je nutno podat návrh na obnovu řízení?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...do 3 měsíců od zjištění nové okolnosti </a:t>
            </a:r>
          </a:p>
          <a:p>
            <a:r>
              <a:rPr lang="cs-CZ" sz="2200" dirty="0" smtClean="0"/>
              <a:t>Kdo bude projednávat návrh o novém řízení?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>
                <a:solidFill>
                  <a:srgbClr val="00B050"/>
                </a:solidFill>
              </a:rPr>
              <a:t>	</a:t>
            </a:r>
            <a:r>
              <a:rPr lang="cs-CZ" sz="2200" dirty="0" smtClean="0">
                <a:solidFill>
                  <a:srgbClr val="00B050"/>
                </a:solidFill>
              </a:rPr>
              <a:t>...opět soud 1. stupně</a:t>
            </a:r>
          </a:p>
          <a:p>
            <a:pPr marL="0" indent="0">
              <a:buNone/>
            </a:pPr>
            <a:endParaRPr lang="cs-CZ" sz="2200" dirty="0" smtClean="0">
              <a:solidFill>
                <a:srgbClr val="00B050"/>
              </a:solidFill>
            </a:endParaRPr>
          </a:p>
          <a:p>
            <a:r>
              <a:rPr lang="cs-CZ" sz="2200" b="1" dirty="0" smtClean="0"/>
              <a:t>Žaloba pro zmatečnost </a:t>
            </a:r>
            <a:r>
              <a:rPr lang="cs-CZ" sz="2200" dirty="0" smtClean="0"/>
              <a:t>se týká (</a:t>
            </a:r>
            <a:r>
              <a:rPr lang="cs-CZ" sz="2200" dirty="0" smtClean="0">
                <a:solidFill>
                  <a:srgbClr val="00B050"/>
                </a:solidFill>
              </a:rPr>
              <a:t>...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/>
              <a:t> </a:t>
            </a:r>
            <a:r>
              <a:rPr lang="cs-CZ" sz="2200" dirty="0" smtClean="0"/>
              <a:t>           </a:t>
            </a:r>
            <a:r>
              <a:rPr lang="cs-CZ" sz="2200" dirty="0" smtClean="0">
                <a:solidFill>
                  <a:srgbClr val="00B050"/>
                </a:solidFill>
              </a:rPr>
              <a:t>...nápravy závažných nedostatků procesní povahy.</a:t>
            </a:r>
            <a:endParaRPr lang="cs-CZ" sz="2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551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Povinnosti svědka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57400"/>
            <a:ext cx="8157592" cy="5400600"/>
          </a:xfrm>
        </p:spPr>
        <p:txBody>
          <a:bodyPr>
            <a:noAutofit/>
          </a:bodyPr>
          <a:lstStyle/>
          <a:p>
            <a:r>
              <a:rPr lang="cs-CZ" sz="2200" dirty="0" smtClean="0"/>
              <a:t>Svědek je </a:t>
            </a:r>
            <a:r>
              <a:rPr lang="cs-CZ" sz="2000" dirty="0" smtClean="0"/>
              <a:t>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dostavit se na předvolání k soudu.	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...povinen</a:t>
            </a:r>
          </a:p>
          <a:p>
            <a:r>
              <a:rPr lang="cs-CZ" sz="2000" dirty="0" smtClean="0"/>
              <a:t>Svědek je povinen mluvit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 a nic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...pravdivě      ...nezamlčovat.</a:t>
            </a:r>
          </a:p>
          <a:p>
            <a:r>
              <a:rPr lang="cs-CZ" sz="2000" dirty="0" smtClean="0"/>
              <a:t>Křivá výpověď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...je trestným činem.</a:t>
            </a:r>
          </a:p>
          <a:p>
            <a:r>
              <a:rPr lang="cs-CZ" sz="2000" dirty="0" smtClean="0"/>
              <a:t>Odmítnout vypovídat lze jen v případě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), i zde však rozhodne soud.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...poškození sebe či osoby blízké... </a:t>
            </a:r>
            <a:endParaRPr lang="cs-CZ" sz="2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 </a:t>
            </a:r>
            <a:r>
              <a:rPr lang="cs-CZ" sz="2000" dirty="0" smtClean="0">
                <a:solidFill>
                  <a:srgbClr val="00B050"/>
                </a:solidFill>
              </a:rPr>
              <a:t>    </a:t>
            </a:r>
            <a:r>
              <a:rPr lang="cs-CZ" sz="2000" dirty="0" smtClean="0"/>
              <a:t>(Novelizací </a:t>
            </a:r>
            <a:r>
              <a:rPr lang="cs-CZ" sz="2000" dirty="0" smtClean="0"/>
              <a:t>od r. 2014 je velmi </a:t>
            </a:r>
            <a:r>
              <a:rPr lang="cs-CZ" sz="2000" smtClean="0"/>
              <a:t>silně </a:t>
            </a:r>
            <a:r>
              <a:rPr lang="cs-CZ" sz="2000" smtClean="0"/>
              <a:t>omezeno.)</a:t>
            </a:r>
            <a:endParaRPr lang="cs-CZ" sz="2000" dirty="0" smtClean="0"/>
          </a:p>
          <a:p>
            <a:r>
              <a:rPr lang="cs-CZ" sz="2000" dirty="0" smtClean="0"/>
              <a:t>Na co má svědek nárok?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...na svědečné</a:t>
            </a:r>
          </a:p>
          <a:p>
            <a:r>
              <a:rPr lang="cs-CZ" sz="2000" dirty="0" smtClean="0"/>
              <a:t>Co je svědečné?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...náhrada </a:t>
            </a:r>
            <a:r>
              <a:rPr lang="cs-CZ" sz="2000" dirty="0">
                <a:solidFill>
                  <a:srgbClr val="00B050"/>
                </a:solidFill>
              </a:rPr>
              <a:t>ušlého zisku </a:t>
            </a:r>
            <a:r>
              <a:rPr lang="cs-CZ" sz="2000" dirty="0" smtClean="0">
                <a:solidFill>
                  <a:srgbClr val="00B050"/>
                </a:solidFill>
              </a:rPr>
              <a:t>a výdajů spojených se soudním řízením.</a:t>
            </a:r>
            <a:endParaRPr lang="cs-CZ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762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194</Words>
  <Application>Microsoft Office PowerPoint</Application>
  <PresentationFormat>Předvádění na obrazovce (4:3)</PresentationFormat>
  <Paragraphs>100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Snímek 1</vt:lpstr>
      <vt:lpstr>Procesní právo</vt:lpstr>
      <vt:lpstr>Občanské soudní řízení</vt:lpstr>
      <vt:lpstr>Průběh soudního řízení</vt:lpstr>
      <vt:lpstr>Náležitosti soudního řízení</vt:lpstr>
      <vt:lpstr>Řádné opravné prostředky - odvolání</vt:lpstr>
      <vt:lpstr>Mimořádné opravné prostředky  - dovolání</vt:lpstr>
      <vt:lpstr>Mimořádné opravné prostředky –  obnova řízení, žaloba pro zmatečnost</vt:lpstr>
      <vt:lpstr>Povinnosti svědka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26</cp:revision>
  <dcterms:created xsi:type="dcterms:W3CDTF">2013-08-29T15:48:11Z</dcterms:created>
  <dcterms:modified xsi:type="dcterms:W3CDTF">2014-02-12T10:34:03Z</dcterms:modified>
</cp:coreProperties>
</file>