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3" r:id="rId3"/>
    <p:sldId id="275" r:id="rId4"/>
    <p:sldId id="279" r:id="rId5"/>
    <p:sldId id="276" r:id="rId6"/>
    <p:sldId id="282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6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2998035"/>
              </p:ext>
            </p:extLst>
          </p:nvPr>
        </p:nvGraphicFramePr>
        <p:xfrm>
          <a:off x="729020" y="2492896"/>
          <a:ext cx="7666515" cy="3662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</a:t>
                      </a:r>
                      <a:r>
                        <a:rPr lang="cs-CZ" smtClean="0"/>
                        <a:t>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</a:t>
                      </a:r>
                      <a:r>
                        <a:rPr lang="cs-CZ" smtClean="0"/>
                        <a:t>11.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</a:t>
                      </a:r>
                      <a:r>
                        <a:rPr lang="cs-CZ" baseline="0" dirty="0" smtClean="0"/>
                        <a:t> p</a:t>
                      </a:r>
                      <a:r>
                        <a:rPr lang="cs-CZ" dirty="0" smtClean="0"/>
                        <a:t>rávo –</a:t>
                      </a:r>
                      <a:r>
                        <a:rPr lang="cs-CZ" baseline="0" dirty="0" smtClean="0"/>
                        <a:t> základní pojmy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Prezentaci používáme jako podpůrný</a:t>
                      </a:r>
                      <a:r>
                        <a:rPr lang="cs-CZ" baseline="0" dirty="0" smtClean="0"/>
                        <a:t> prostředek</a:t>
                      </a:r>
                    </a:p>
                    <a:p>
                      <a:r>
                        <a:rPr lang="cs-CZ" baseline="0" dirty="0" smtClean="0"/>
                        <a:t>k osvojení si základních pojmů z </a:t>
                      </a:r>
                      <a:r>
                        <a:rPr lang="cs-CZ" baseline="0" smtClean="0"/>
                        <a:t>oblasti pracovního </a:t>
                      </a:r>
                      <a:r>
                        <a:rPr lang="cs-CZ" baseline="0" dirty="0" smtClean="0"/>
                        <a:t>práva.  Snímky obsahují shrnutí výkladu, otázky a správné odpovědi na zadané otázky.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VY_32_INOVACE_20_ZKAR01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Pracovní právo</a:t>
            </a:r>
            <a:r>
              <a:rPr lang="cs-CZ" dirty="0"/>
              <a:t> je souhrn všech právních norem o pracovních vztazích a o vztazích s výkonem práce souvisejících. </a:t>
            </a:r>
            <a:endParaRPr lang="cs-CZ" dirty="0" smtClean="0"/>
          </a:p>
          <a:p>
            <a:r>
              <a:rPr lang="cs-CZ" dirty="0" smtClean="0"/>
              <a:t>Pracovním </a:t>
            </a:r>
            <a:r>
              <a:rPr lang="cs-CZ" dirty="0"/>
              <a:t>vztahem je především pracovní poměr, s výkonem práce souvisí např. dovolená, ochrana zdraví při práci a odpovědnost pracovníka za škodu.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Otázky: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buNone/>
            </a:pPr>
            <a:r>
              <a:rPr lang="cs-CZ" b="1" dirty="0" smtClean="0"/>
              <a:t>1. Jaké právní normy tvoří obsah pracovního práva?</a:t>
            </a:r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2. Co je pracovní vztah?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3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b="1" dirty="0" smtClean="0"/>
          </a:p>
          <a:p>
            <a:r>
              <a:rPr lang="cs-CZ" b="1" dirty="0"/>
              <a:t>Pracovní právo</a:t>
            </a:r>
            <a:r>
              <a:rPr lang="cs-CZ" dirty="0"/>
              <a:t> je souhrn všech právních norem </a:t>
            </a:r>
            <a:r>
              <a:rPr lang="cs-CZ" dirty="0">
                <a:solidFill>
                  <a:srgbClr val="00B0F0"/>
                </a:solidFill>
              </a:rPr>
              <a:t>o pracovních vztazích a o vztazích s výkonem práce souvisejících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Pracovním </a:t>
            </a:r>
            <a:r>
              <a:rPr lang="cs-CZ" dirty="0"/>
              <a:t>vztahem je především </a:t>
            </a:r>
            <a:r>
              <a:rPr lang="cs-CZ" dirty="0">
                <a:solidFill>
                  <a:srgbClr val="00B0F0"/>
                </a:solidFill>
              </a:rPr>
              <a:t>pracovní poměr</a:t>
            </a:r>
            <a:r>
              <a:rPr lang="cs-CZ" dirty="0"/>
              <a:t>, s výkonem práce souvisí např. dovolená, ochrana zdraví při práci a odpovědnost pracovníka za škodu.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809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cs-CZ" b="1" dirty="0" smtClean="0"/>
          </a:p>
          <a:p>
            <a:r>
              <a:rPr lang="cs-CZ" u="sng" dirty="0"/>
              <a:t>Hlavní prameny</a:t>
            </a:r>
            <a:r>
              <a:rPr lang="cs-CZ" dirty="0"/>
              <a:t> pracovního práva </a:t>
            </a:r>
            <a:r>
              <a:rPr lang="cs-CZ" dirty="0" smtClean="0"/>
              <a:t>jsou:</a:t>
            </a:r>
          </a:p>
          <a:p>
            <a:r>
              <a:rPr lang="cs-CZ" b="1" dirty="0" smtClean="0"/>
              <a:t>Listina </a:t>
            </a:r>
            <a:r>
              <a:rPr lang="cs-CZ" b="1" dirty="0"/>
              <a:t>základních práv a svobod</a:t>
            </a:r>
            <a:r>
              <a:rPr lang="cs-CZ" dirty="0"/>
              <a:t> </a:t>
            </a:r>
            <a:r>
              <a:rPr lang="cs-CZ" dirty="0" smtClean="0"/>
              <a:t>(</a:t>
            </a:r>
            <a:r>
              <a:rPr lang="cs-CZ" dirty="0"/>
              <a:t>č. 2/1993 Sb. – součást ústavního pořádku České republiky) a </a:t>
            </a:r>
            <a:endParaRPr lang="cs-CZ" dirty="0" smtClean="0"/>
          </a:p>
          <a:p>
            <a:r>
              <a:rPr lang="cs-CZ" b="1" dirty="0" smtClean="0"/>
              <a:t>Zákon č. 365/2011 Sb., </a:t>
            </a:r>
            <a:r>
              <a:rPr lang="cs-CZ" dirty="0" smtClean="0"/>
              <a:t>kterým se mění </a:t>
            </a:r>
            <a:r>
              <a:rPr lang="cs-CZ" b="1" dirty="0" smtClean="0"/>
              <a:t>zákon č</a:t>
            </a:r>
            <a:r>
              <a:rPr lang="cs-CZ" b="1" dirty="0"/>
              <a:t>. 262/2006 Sb.</a:t>
            </a:r>
            <a:r>
              <a:rPr lang="cs-CZ" dirty="0"/>
              <a:t>,</a:t>
            </a:r>
            <a:r>
              <a:rPr lang="cs-CZ" b="1" dirty="0"/>
              <a:t> </a:t>
            </a:r>
            <a:r>
              <a:rPr lang="cs-CZ" dirty="0"/>
              <a:t>který nabyl účinnosti dnem 1. ledna 2007. </a:t>
            </a:r>
          </a:p>
          <a:p>
            <a:r>
              <a:rPr lang="cs-CZ" dirty="0"/>
              <a:t>Dalšími prameny  jsou mezinárodní smlouvy, vnitropodnikové právní normy, a kolektivní smlouvy. Zákoník práce připouští možnosti odlišných právních úprav některých pracovních vztahů. Například , kdy fyzická osoba nepracuje za mzdu, ale je samostatně výdělečně činná posuzují se smlouvy občanskoprávní a obchodně právní podle občanského nebo obchodního zákoníku, nikoliv podle pracovního práva.</a:t>
            </a:r>
          </a:p>
          <a:p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773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Pracovní právo</a:t>
            </a:r>
            <a:br>
              <a:rPr lang="cs-CZ" sz="2400" dirty="0" smtClean="0"/>
            </a:br>
            <a:r>
              <a:rPr lang="cs-CZ" sz="2000" dirty="0" smtClean="0"/>
              <a:t>základní pojmy </a:t>
            </a:r>
            <a:endParaRPr lang="cs-CZ" sz="2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Vyspělé státy podporují zaměstnanost. </a:t>
            </a:r>
          </a:p>
          <a:p>
            <a:pPr marL="0" indent="0">
              <a:buNone/>
            </a:pPr>
            <a:r>
              <a:rPr lang="cs-CZ" dirty="0" smtClean="0"/>
              <a:t>Úkol:</a:t>
            </a:r>
          </a:p>
          <a:p>
            <a:pPr marL="0" indent="0">
              <a:buNone/>
            </a:pPr>
            <a:r>
              <a:rPr lang="cs-CZ" dirty="0" smtClean="0"/>
              <a:t>Zamyslete se, zda souhlasíte s výše uvedeným výrokem.</a:t>
            </a:r>
          </a:p>
          <a:p>
            <a:pPr marL="0" indent="0">
              <a:buNone/>
            </a:pPr>
            <a:r>
              <a:rPr lang="cs-CZ" dirty="0" smtClean="0"/>
              <a:t>Pokud souhlasíte, uveďte z jakých argumentů vycházíte.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277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</TotalTime>
  <Words>274</Words>
  <Application>Microsoft Office PowerPoint</Application>
  <PresentationFormat>Předvádění na obrazovce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Název vzdělávacího materiálu</vt:lpstr>
      <vt:lpstr>Pracovní právo základní pojmy </vt:lpstr>
      <vt:lpstr>Pracovní právo základní pojmy </vt:lpstr>
      <vt:lpstr>Pracovní právo základní pojmy </vt:lpstr>
      <vt:lpstr>Pracovní právo základní pojmy </vt:lpstr>
      <vt:lpstr>Pracovní právo základní pojmy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68</cp:revision>
  <dcterms:created xsi:type="dcterms:W3CDTF">2012-06-18T15:15:37Z</dcterms:created>
  <dcterms:modified xsi:type="dcterms:W3CDTF">2013-01-08T12:16:24Z</dcterms:modified>
</cp:coreProperties>
</file>