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8" r:id="rId3"/>
    <p:sldId id="277" r:id="rId4"/>
    <p:sldId id="281" r:id="rId5"/>
    <p:sldId id="280" r:id="rId6"/>
    <p:sldId id="284" r:id="rId7"/>
    <p:sldId id="287" r:id="rId8"/>
    <p:sldId id="283" r:id="rId9"/>
    <p:sldId id="286" r:id="rId10"/>
    <p:sldId id="288" r:id="rId11"/>
    <p:sldId id="28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6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46BC5-2B61-48B9-B9FF-E9EB9307769F}" type="datetimeFigureOut">
              <a:rPr lang="cs-CZ" smtClean="0"/>
              <a:t>15.2.2013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769EC-EC2F-4D6E-A1C0-8D1B3087DF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7206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769EC-EC2F-4D6E-A1C0-8D1B3087DFE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3209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15.2.2013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532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15.2.2013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6451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15.2.2013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23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15.2.2013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27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15.2.2013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226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15.2.2013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271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15.2.2013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538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15.2.2013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908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15.2.2013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318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15.2.2013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613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15.2.2013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308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0BB4E-2633-4063-97C2-2670DEA63A79}" type="datetimeFigureOut">
              <a:rPr lang="cs-CZ" smtClean="0"/>
              <a:t>15.2.2013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9766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432048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Název vzdělávacího materiálu</a:t>
            </a:r>
            <a:endParaRPr lang="cs-CZ" sz="3600" b="1" dirty="0"/>
          </a:p>
        </p:txBody>
      </p:sp>
      <p:sp>
        <p:nvSpPr>
          <p:cNvPr id="4" name="Obdélník 3"/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59532" y="6207695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Gymn</a:t>
            </a:r>
            <a:r>
              <a:rPr lang="cs-CZ" sz="2400" dirty="0" err="1" smtClean="0">
                <a:solidFill>
                  <a:schemeClr val="bg1"/>
                </a:solidFill>
              </a:rPr>
              <a:t>ázium</a:t>
            </a:r>
            <a:r>
              <a:rPr lang="cs-CZ" sz="2400" dirty="0" smtClean="0">
                <a:solidFill>
                  <a:schemeClr val="bg1"/>
                </a:solidFill>
              </a:rPr>
              <a:t> a Jazyková škola s právem státní jazykové zkoušky Zlín</a:t>
            </a:r>
            <a:endParaRPr lang="cs-CZ" sz="2400" dirty="0">
              <a:solidFill>
                <a:schemeClr val="bg1"/>
              </a:solidFill>
            </a:endParaRPr>
          </a:p>
        </p:txBody>
      </p:sp>
      <p:cxnSp>
        <p:nvCxnSpPr>
          <p:cNvPr id="7" name="Přímá spojnice 6"/>
          <p:cNvCxnSpPr/>
          <p:nvPr/>
        </p:nvCxnSpPr>
        <p:spPr>
          <a:xfrm>
            <a:off x="727714" y="2348880"/>
            <a:ext cx="766912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849250"/>
              </p:ext>
            </p:extLst>
          </p:nvPr>
        </p:nvGraphicFramePr>
        <p:xfrm>
          <a:off x="729020" y="2492896"/>
          <a:ext cx="7666515" cy="3662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465106"/>
                <a:gridCol w="5201409"/>
              </a:tblGrid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effectLst/>
                        </a:rPr>
                        <a:t>Tematická oblast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 Pracovní a </a:t>
                      </a:r>
                      <a:r>
                        <a:rPr lang="cs-CZ" smtClean="0"/>
                        <a:t>trestní právo</a:t>
                      </a:r>
                      <a:endParaRPr lang="cs-CZ" dirty="0"/>
                    </a:p>
                  </a:txBody>
                  <a:tcPr/>
                </a:tc>
              </a:tr>
              <a:tr h="35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effectLst/>
                        </a:rPr>
                        <a:t>Datum vytvoření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20. </a:t>
                      </a:r>
                      <a:r>
                        <a:rPr lang="cs-CZ" smtClean="0"/>
                        <a:t>11. </a:t>
                      </a:r>
                      <a:r>
                        <a:rPr lang="cs-CZ" dirty="0" smtClean="0"/>
                        <a:t>2012</a:t>
                      </a:r>
                      <a:endParaRPr lang="cs-CZ" dirty="0"/>
                    </a:p>
                  </a:txBody>
                  <a:tcPr/>
                </a:tc>
              </a:tr>
              <a:tr h="343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Ročník 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4. ročník čtyřletého gymnázia a 8. ročník osmiletého</a:t>
                      </a:r>
                      <a:r>
                        <a:rPr lang="cs-CZ" baseline="0" dirty="0" smtClean="0"/>
                        <a:t> gymnázia</a:t>
                      </a:r>
                      <a:endParaRPr lang="cs-CZ" dirty="0"/>
                    </a:p>
                  </a:txBody>
                  <a:tcPr/>
                </a:tc>
              </a:tr>
              <a:tr h="33272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Stručný obsah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Pracovní</a:t>
                      </a:r>
                      <a:r>
                        <a:rPr lang="cs-CZ" baseline="0" dirty="0" smtClean="0"/>
                        <a:t> p</a:t>
                      </a:r>
                      <a:r>
                        <a:rPr lang="cs-CZ" dirty="0" smtClean="0"/>
                        <a:t>rávo –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smtClean="0"/>
                        <a:t>úřad práce</a:t>
                      </a:r>
                      <a:endParaRPr lang="cs-CZ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effectLst/>
                        </a:rPr>
                        <a:t>Způsob využití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Prezentaci používáme jako podpůrný</a:t>
                      </a:r>
                      <a:r>
                        <a:rPr lang="cs-CZ" baseline="0" dirty="0" smtClean="0"/>
                        <a:t> prostředek</a:t>
                      </a:r>
                    </a:p>
                    <a:p>
                      <a:r>
                        <a:rPr lang="cs-CZ" baseline="0" dirty="0" smtClean="0"/>
                        <a:t>k osvojení si základních pojmů z oblasti pracovního práva.  Snímky obsahují shrnutí výkladu, otázky a správné odpovědi na zadané otázky.</a:t>
                      </a:r>
                      <a:endParaRPr lang="cs-CZ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effectLst/>
                        </a:rPr>
                        <a:t>Autor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Jana </a:t>
                      </a:r>
                      <a:r>
                        <a:rPr lang="cs-CZ" dirty="0" err="1" smtClean="0"/>
                        <a:t>Karolová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effectLst/>
                        </a:rPr>
                        <a:t>Kód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VY_32_INOVACE_20_ZKAR02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364" y="188640"/>
            <a:ext cx="77438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864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Pracovní právo</a:t>
            </a:r>
            <a:br>
              <a:rPr lang="cs-CZ" sz="2400" dirty="0" smtClean="0"/>
            </a:br>
            <a:r>
              <a:rPr lang="cs-CZ" sz="2000" dirty="0" smtClean="0"/>
              <a:t>základní pojmy 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Odpovědi:</a:t>
            </a:r>
          </a:p>
          <a:p>
            <a:pPr marL="0" indent="0">
              <a:buNone/>
            </a:pPr>
            <a:r>
              <a:rPr lang="cs-CZ" dirty="0" smtClean="0"/>
              <a:t>1. Jak </a:t>
            </a:r>
            <a:r>
              <a:rPr lang="cs-CZ"/>
              <a:t>definujeme </a:t>
            </a:r>
            <a:r>
              <a:rPr lang="cs-CZ" smtClean="0"/>
              <a:t>kvalifikaci</a:t>
            </a:r>
            <a:r>
              <a:rPr lang="cs-CZ" dirty="0"/>
              <a:t>?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F0"/>
                </a:solidFill>
              </a:rPr>
              <a:t>Kvalifikace</a:t>
            </a:r>
            <a:r>
              <a:rPr lang="cs-CZ" b="1" dirty="0" smtClean="0">
                <a:solidFill>
                  <a:srgbClr val="00B0F0"/>
                </a:solidFill>
              </a:rPr>
              <a:t> </a:t>
            </a:r>
            <a:r>
              <a:rPr lang="cs-CZ" dirty="0" smtClean="0">
                <a:solidFill>
                  <a:srgbClr val="00B0F0"/>
                </a:solidFill>
              </a:rPr>
              <a:t>je odborná způsobilost  určité osoby pro výkon určitého povolání.</a:t>
            </a:r>
          </a:p>
          <a:p>
            <a:pPr marL="0" indent="0">
              <a:buNone/>
            </a:pPr>
            <a:r>
              <a:rPr lang="cs-CZ" dirty="0" smtClean="0"/>
              <a:t>2. Co rozumíme rekvalifikací?</a:t>
            </a:r>
            <a:endParaRPr lang="cs-CZ" dirty="0"/>
          </a:p>
          <a:p>
            <a:pPr marL="0" indent="0">
              <a:buNone/>
            </a:pPr>
            <a:r>
              <a:rPr lang="cs-CZ" dirty="0" smtClean="0">
                <a:solidFill>
                  <a:srgbClr val="00B0F0"/>
                </a:solidFill>
              </a:rPr>
              <a:t>Rekvalifikace </a:t>
            </a:r>
            <a:r>
              <a:rPr lang="cs-CZ" dirty="0">
                <a:solidFill>
                  <a:srgbClr val="00B0F0"/>
                </a:solidFill>
              </a:rPr>
              <a:t>je změna dosavadní kvalifikace, která vyžaduje získání nových znalostí a dovedností teoretickou nebo praktickou </a:t>
            </a:r>
            <a:r>
              <a:rPr lang="cs-CZ" dirty="0" smtClean="0">
                <a:solidFill>
                  <a:srgbClr val="00B0F0"/>
                </a:solidFill>
              </a:rPr>
              <a:t>přípravou.</a:t>
            </a:r>
            <a:endParaRPr lang="cs-CZ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99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Pracovní právo</a:t>
            </a:r>
            <a:br>
              <a:rPr lang="cs-CZ" sz="2400" dirty="0" smtClean="0"/>
            </a:br>
            <a:r>
              <a:rPr lang="cs-CZ" sz="2000" dirty="0" smtClean="0"/>
              <a:t>základní pojmy 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/>
          </a:p>
          <a:p>
            <a:r>
              <a:rPr lang="cs-CZ" dirty="0"/>
              <a:t>Uchazeči o zaměstnání mají </a:t>
            </a:r>
            <a:r>
              <a:rPr lang="cs-CZ" dirty="0" smtClean="0"/>
              <a:t>nárok na podporu v </a:t>
            </a:r>
            <a:r>
              <a:rPr lang="cs-CZ" smtClean="0"/>
              <a:t>nezaměstnanosti.</a:t>
            </a:r>
          </a:p>
          <a:p>
            <a:endParaRPr lang="cs-CZ" dirty="0" smtClean="0"/>
          </a:p>
          <a:p>
            <a:r>
              <a:rPr lang="cs-CZ" dirty="0" smtClean="0"/>
              <a:t>Cílem </a:t>
            </a:r>
            <a:r>
              <a:rPr lang="cs-CZ" dirty="0"/>
              <a:t>je </a:t>
            </a:r>
            <a:r>
              <a:rPr lang="cs-CZ" b="1" dirty="0"/>
              <a:t>dočasné zmírnění výpadku příjmů</a:t>
            </a:r>
            <a:r>
              <a:rPr lang="cs-CZ" dirty="0"/>
              <a:t>. Přesné podmínky stanoví </a:t>
            </a:r>
            <a:r>
              <a:rPr lang="cs-CZ" dirty="0" smtClean="0"/>
              <a:t>zákon o zaměstnanosti.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952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Pracovní právo</a:t>
            </a:r>
            <a:br>
              <a:rPr lang="cs-CZ" sz="2400" dirty="0" smtClean="0"/>
            </a:br>
            <a:r>
              <a:rPr lang="cs-CZ" sz="2000" dirty="0" smtClean="0"/>
              <a:t>základní pojmy 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b="1" dirty="0" smtClean="0"/>
          </a:p>
          <a:p>
            <a:r>
              <a:rPr lang="cs-CZ" dirty="0"/>
              <a:t>Úřad práce České republiky byl zřízen s účinností od 1. dubna 2011 zákonem č. 73/2011 Sb., o Úřadu práce České republiky a o změně souvisejících zákonů, kterým je vymezena jeho působnost. Dnem účinnosti tohoto zákona úřady práce zřízené podle zákona č. 435/2004 Sb., o zaměstnanosti, ve znění pozdějších předpisů, se považují na kontaktní pracoviště krajských poboček Úřadu práce České republiky.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011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Pracovní právo</a:t>
            </a:r>
            <a:br>
              <a:rPr lang="cs-CZ" sz="2400" dirty="0" smtClean="0"/>
            </a:br>
            <a:r>
              <a:rPr lang="cs-CZ" sz="2000" dirty="0" smtClean="0"/>
              <a:t>základní pojmy 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Úřad </a:t>
            </a:r>
            <a:r>
              <a:rPr lang="cs-CZ" dirty="0"/>
              <a:t>práce je správním úřadem s celostátní působností a je účetní jednotkou. Úřad práce České republiky řídí Ministerstvo práce a sociálních věcí, které je jeho nadřízeným správním úřadem.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585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Pracovní právo</a:t>
            </a:r>
            <a:br>
              <a:rPr lang="cs-CZ" sz="2400" dirty="0" smtClean="0"/>
            </a:br>
            <a:r>
              <a:rPr lang="cs-CZ" sz="2000" dirty="0" smtClean="0"/>
              <a:t>základní pojmy 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cs-CZ" b="1" dirty="0" smtClean="0"/>
          </a:p>
          <a:p>
            <a:pPr marL="0" indent="0">
              <a:buNone/>
            </a:pPr>
            <a:r>
              <a:rPr lang="cs-CZ" b="1" dirty="0"/>
              <a:t>Úřad práce </a:t>
            </a:r>
            <a:r>
              <a:rPr lang="cs-CZ" dirty="0"/>
              <a:t>plní úkoly v těchto oblastech:</a:t>
            </a:r>
          </a:p>
          <a:p>
            <a:pPr marL="0" indent="0">
              <a:buNone/>
            </a:pPr>
            <a:r>
              <a:rPr lang="cs-CZ" dirty="0"/>
              <a:t>a) zaměstnanosti,  </a:t>
            </a:r>
            <a:br>
              <a:rPr lang="cs-CZ" dirty="0"/>
            </a:br>
            <a:r>
              <a:rPr lang="cs-CZ" dirty="0"/>
              <a:t>b) ochrany zaměstnanců při platební neschopnosti zaměstnavatele, </a:t>
            </a:r>
            <a:br>
              <a:rPr lang="cs-CZ" dirty="0"/>
            </a:br>
            <a:r>
              <a:rPr lang="cs-CZ" dirty="0"/>
              <a:t>c) státní sociální podpory, </a:t>
            </a:r>
            <a:br>
              <a:rPr lang="cs-CZ" dirty="0"/>
            </a:br>
            <a:r>
              <a:rPr lang="cs-CZ" dirty="0"/>
              <a:t>d) dávek pro osoby se zdravotním postižením, </a:t>
            </a:r>
            <a:br>
              <a:rPr lang="cs-CZ" dirty="0"/>
            </a:br>
            <a:r>
              <a:rPr lang="cs-CZ" dirty="0"/>
              <a:t>e) příspěvku na péči a inspekce poskytování sociálních služeb a </a:t>
            </a:r>
            <a:br>
              <a:rPr lang="cs-CZ" dirty="0"/>
            </a:br>
            <a:r>
              <a:rPr lang="cs-CZ" dirty="0"/>
              <a:t>f) pomoci v hmotné nouzi, </a:t>
            </a:r>
            <a:br>
              <a:rPr lang="cs-CZ" dirty="0"/>
            </a:br>
            <a:r>
              <a:rPr lang="cs-CZ" dirty="0"/>
              <a:t>v rozsahu a za podmínek stanovených zákonem o zaměstnanosti, zákonem o ochraně zaměstnanců při platební neschopnosti zaměstnavatele a o změně některých zákonů, zákonem o státní sociální podpoře, zákonem o poskytování dávek osobám se zdravotním postižením a o změně souvisejících zákonů, zákonem o sociálních službách a zákonem o pomoci v hmotné nouzi. </a:t>
            </a:r>
            <a:br>
              <a:rPr lang="cs-CZ" dirty="0"/>
            </a:br>
            <a:r>
              <a:rPr lang="cs-CZ" dirty="0"/>
              <a:t> </a:t>
            </a:r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897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Pracovní právo</a:t>
            </a:r>
            <a:br>
              <a:rPr lang="cs-CZ" sz="2400" dirty="0" smtClean="0"/>
            </a:br>
            <a:r>
              <a:rPr lang="cs-CZ" sz="2000" dirty="0" smtClean="0"/>
              <a:t>základní pojmy 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cs-CZ" b="1" dirty="0" smtClean="0"/>
          </a:p>
          <a:p>
            <a:r>
              <a:rPr lang="cs-CZ" sz="3600" b="1" dirty="0"/>
              <a:t>Úřad práce </a:t>
            </a:r>
            <a:r>
              <a:rPr lang="cs-CZ" sz="3600" dirty="0"/>
              <a:t>je přístupovým místem pro zajištění elektronické komunikace v oblasti sociálního zabezpečení a zaměstnanosti mezi členskými státy Evropské unie</a:t>
            </a:r>
            <a:r>
              <a:rPr lang="cs-CZ" sz="3600" dirty="0" smtClean="0"/>
              <a:t>.</a:t>
            </a:r>
          </a:p>
          <a:p>
            <a:endParaRPr lang="cs-CZ" sz="3600" dirty="0"/>
          </a:p>
          <a:p>
            <a:r>
              <a:rPr lang="cs-CZ" sz="3600" dirty="0"/>
              <a:t>Organizačně je Úřad práce členěn </a:t>
            </a:r>
            <a:r>
              <a:rPr lang="cs-CZ" sz="3600" dirty="0" smtClean="0"/>
              <a:t>na generální ředitelství a krajské pobočky. </a:t>
            </a:r>
            <a:r>
              <a:rPr lang="cs-CZ" sz="3600" dirty="0"/>
              <a:t>Obvody působení krajských poboček jsou shodné s územím krajů podle ústavního zákona č. 347/1997 Sb., o vytvoření vyšších územních samosprávných celků, ve znění pozdějších předpisů. Součástí krajských poboček jsou kontaktní pracoviště.</a:t>
            </a:r>
            <a:br>
              <a:rPr lang="cs-CZ" sz="3600" dirty="0"/>
            </a:br>
            <a:endParaRPr lang="cs-CZ" sz="3600" dirty="0"/>
          </a:p>
          <a:p>
            <a:r>
              <a:rPr lang="cs-CZ" sz="3600" dirty="0" smtClean="0"/>
              <a:t>Informace: Zákon o Úřadu práce České republiky a o změně souvisejících zákonů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08671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Pracovní právo</a:t>
            </a:r>
            <a:br>
              <a:rPr lang="cs-CZ" sz="2400" dirty="0" smtClean="0"/>
            </a:br>
            <a:r>
              <a:rPr lang="cs-CZ" sz="2000" dirty="0" smtClean="0"/>
              <a:t>základní pojmy 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Otázky:</a:t>
            </a:r>
          </a:p>
          <a:p>
            <a:pPr marL="0" indent="0">
              <a:buNone/>
            </a:pPr>
            <a:endParaRPr lang="cs-CZ" b="1" dirty="0" smtClean="0"/>
          </a:p>
          <a:p>
            <a:pPr marL="514350" indent="-514350">
              <a:buAutoNum type="arabicPeriod"/>
            </a:pPr>
            <a:r>
              <a:rPr lang="cs-CZ" dirty="0" smtClean="0"/>
              <a:t>Pomáhá stát nějak zabezpečit uchazeče o zaměstnání?</a:t>
            </a:r>
          </a:p>
          <a:p>
            <a:pPr marL="0" indent="0">
              <a:buNone/>
            </a:pP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Jaké jsou hlavní úkoly úřadů práce?</a:t>
            </a:r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31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Pracovní právo</a:t>
            </a:r>
            <a:br>
              <a:rPr lang="cs-CZ" sz="2400" dirty="0" smtClean="0"/>
            </a:br>
            <a:r>
              <a:rPr lang="cs-CZ" sz="2000" dirty="0" smtClean="0"/>
              <a:t>základní pojmy 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Odpovědi:</a:t>
            </a:r>
          </a:p>
          <a:p>
            <a:pPr marL="0" indent="0">
              <a:buNone/>
            </a:pPr>
            <a:r>
              <a:rPr lang="cs-CZ" dirty="0" smtClean="0"/>
              <a:t>1. Pomáhá stát nějak zabezpečit uchazeče o zaměstnání?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F0"/>
                </a:solidFill>
              </a:rPr>
              <a:t>Stát zřizuje úřad práce, kam se lze obrátit se žádostí o zprostředkování zaměstnání, o rady související s výkonem zaměstnání.</a:t>
            </a:r>
          </a:p>
          <a:p>
            <a:pPr marL="0" indent="0">
              <a:buNone/>
            </a:pPr>
            <a:endParaRPr lang="cs-CZ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cs-CZ" dirty="0" smtClean="0"/>
              <a:t>2. Jaké jsou hlavní úkoly úřadů práce?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B0F0"/>
                </a:solidFill>
              </a:rPr>
              <a:t>Úřad práce </a:t>
            </a:r>
            <a:r>
              <a:rPr lang="cs-CZ" dirty="0">
                <a:solidFill>
                  <a:srgbClr val="00B0F0"/>
                </a:solidFill>
              </a:rPr>
              <a:t>plní úkoly v těchto oblastech:</a:t>
            </a:r>
          </a:p>
          <a:p>
            <a:pPr marL="0" indent="0">
              <a:buNone/>
            </a:pPr>
            <a:r>
              <a:rPr lang="cs-CZ" dirty="0">
                <a:solidFill>
                  <a:srgbClr val="00B0F0"/>
                </a:solidFill>
              </a:rPr>
              <a:t>a) zaměstnanosti,  </a:t>
            </a:r>
            <a:br>
              <a:rPr lang="cs-CZ" dirty="0">
                <a:solidFill>
                  <a:srgbClr val="00B0F0"/>
                </a:solidFill>
              </a:rPr>
            </a:br>
            <a:r>
              <a:rPr lang="cs-CZ" dirty="0">
                <a:solidFill>
                  <a:srgbClr val="00B0F0"/>
                </a:solidFill>
              </a:rPr>
              <a:t>b) ochrany zaměstnanců při platební neschopnosti zaměstnavatele, </a:t>
            </a:r>
            <a:br>
              <a:rPr lang="cs-CZ" dirty="0">
                <a:solidFill>
                  <a:srgbClr val="00B0F0"/>
                </a:solidFill>
              </a:rPr>
            </a:br>
            <a:r>
              <a:rPr lang="cs-CZ" dirty="0">
                <a:solidFill>
                  <a:srgbClr val="00B0F0"/>
                </a:solidFill>
              </a:rPr>
              <a:t>c) státní sociální podpory, </a:t>
            </a:r>
            <a:br>
              <a:rPr lang="cs-CZ" dirty="0">
                <a:solidFill>
                  <a:srgbClr val="00B0F0"/>
                </a:solidFill>
              </a:rPr>
            </a:br>
            <a:r>
              <a:rPr lang="cs-CZ" dirty="0">
                <a:solidFill>
                  <a:srgbClr val="00B0F0"/>
                </a:solidFill>
              </a:rPr>
              <a:t>d) dávek pro osoby se zdravotním postižením, </a:t>
            </a:r>
            <a:br>
              <a:rPr lang="cs-CZ" dirty="0">
                <a:solidFill>
                  <a:srgbClr val="00B0F0"/>
                </a:solidFill>
              </a:rPr>
            </a:br>
            <a:r>
              <a:rPr lang="cs-CZ" dirty="0">
                <a:solidFill>
                  <a:srgbClr val="00B0F0"/>
                </a:solidFill>
              </a:rPr>
              <a:t>e) příspěvku na péči a inspekce poskytování sociálních služeb a </a:t>
            </a:r>
            <a:br>
              <a:rPr lang="cs-CZ" dirty="0">
                <a:solidFill>
                  <a:srgbClr val="00B0F0"/>
                </a:solidFill>
              </a:rPr>
            </a:br>
            <a:r>
              <a:rPr lang="cs-CZ" dirty="0">
                <a:solidFill>
                  <a:srgbClr val="00B0F0"/>
                </a:solidFill>
              </a:rPr>
              <a:t>f) pomoci v hmotné nouzi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656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Pracovní právo</a:t>
            </a:r>
            <a:br>
              <a:rPr lang="cs-CZ" sz="2400" dirty="0" smtClean="0"/>
            </a:br>
            <a:r>
              <a:rPr lang="cs-CZ" sz="2000" dirty="0" smtClean="0"/>
              <a:t>základní pojmy 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/>
          </a:p>
          <a:p>
            <a:r>
              <a:rPr lang="cs-CZ" b="1" dirty="0" smtClean="0"/>
              <a:t>Kvalifikace </a:t>
            </a:r>
            <a:r>
              <a:rPr lang="cs-CZ" dirty="0" smtClean="0"/>
              <a:t>je odborná způsobilost  určité osoby pro výkon určitého povolání.</a:t>
            </a:r>
            <a:endParaRPr lang="cs-CZ" b="1" dirty="0"/>
          </a:p>
          <a:p>
            <a:r>
              <a:rPr lang="cs-CZ" b="1" dirty="0"/>
              <a:t>Rekvalifikace</a:t>
            </a:r>
            <a:r>
              <a:rPr lang="cs-CZ" dirty="0"/>
              <a:t> je změna dosavadní kvalifikace, která vyžaduje získání nových znalostí a dovedností teoretickou nebo praktickou </a:t>
            </a:r>
            <a:r>
              <a:rPr lang="cs-CZ" dirty="0" smtClean="0"/>
              <a:t>přípravou.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362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Pracovní právo</a:t>
            </a:r>
            <a:br>
              <a:rPr lang="cs-CZ" sz="2400" dirty="0" smtClean="0"/>
            </a:br>
            <a:r>
              <a:rPr lang="cs-CZ" sz="2000" dirty="0" smtClean="0"/>
              <a:t>základní pojmy 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Otázky:</a:t>
            </a:r>
          </a:p>
          <a:p>
            <a:pPr marL="0" indent="0">
              <a:buNone/>
            </a:pP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Jak definujeme </a:t>
            </a:r>
            <a:r>
              <a:rPr lang="cs-CZ" dirty="0" smtClean="0"/>
              <a:t>kvalifikaci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endParaRPr lang="cs-CZ" sz="4000" dirty="0" smtClean="0"/>
          </a:p>
          <a:p>
            <a:pPr marL="0" indent="0">
              <a:buNone/>
            </a:pPr>
            <a:r>
              <a:rPr lang="cs-CZ" dirty="0" smtClean="0"/>
              <a:t>2. Co rozumíme rekvalifikací?</a:t>
            </a:r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454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</TotalTime>
  <Words>467</Words>
  <Application>Microsoft Office PowerPoint</Application>
  <PresentationFormat>Předvádění na obrazovce (4:3)</PresentationFormat>
  <Paragraphs>71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Název vzdělávacího materiálu</vt:lpstr>
      <vt:lpstr>Pracovní právo základní pojmy </vt:lpstr>
      <vt:lpstr>Pracovní právo základní pojmy </vt:lpstr>
      <vt:lpstr>Pracovní právo základní pojmy </vt:lpstr>
      <vt:lpstr>Pracovní právo základní pojmy </vt:lpstr>
      <vt:lpstr>Pracovní právo základní pojmy </vt:lpstr>
      <vt:lpstr>Pracovní právo základní pojmy </vt:lpstr>
      <vt:lpstr>Pracovní právo základní pojmy </vt:lpstr>
      <vt:lpstr>Pracovní právo základní pojmy </vt:lpstr>
      <vt:lpstr>Pracovní právo základní pojmy </vt:lpstr>
      <vt:lpstr>Pracovní právo základní pojmy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informace</dc:title>
  <dc:creator>sylva</dc:creator>
  <cp:lastModifiedBy>ucitel</cp:lastModifiedBy>
  <cp:revision>71</cp:revision>
  <dcterms:created xsi:type="dcterms:W3CDTF">2012-06-18T15:15:37Z</dcterms:created>
  <dcterms:modified xsi:type="dcterms:W3CDTF">2013-02-15T12:35:18Z</dcterms:modified>
</cp:coreProperties>
</file>