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75" r:id="rId4"/>
    <p:sldId id="279" r:id="rId5"/>
    <p:sldId id="276" r:id="rId6"/>
    <p:sldId id="278" r:id="rId7"/>
    <p:sldId id="277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43209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29989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80864547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</a:t>
                      </a:r>
                      <a:r>
                        <a:rPr lang="cs-CZ" smtClean="0"/>
                        <a:t>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11. </a:t>
                      </a:r>
                      <a:r>
                        <a:rPr lang="cs-CZ" dirty="0" smtClean="0"/>
                        <a:t>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</a:t>
                      </a:r>
                      <a:r>
                        <a:rPr lang="cs-CZ" baseline="0" dirty="0" smtClean="0"/>
                        <a:t> p</a:t>
                      </a:r>
                      <a:r>
                        <a:rPr lang="cs-CZ" dirty="0" smtClean="0"/>
                        <a:t>rávo –</a:t>
                      </a:r>
                      <a:r>
                        <a:rPr lang="cs-CZ" baseline="0" dirty="0" smtClean="0"/>
                        <a:t> pracovní  práva </a:t>
                      </a:r>
                      <a:r>
                        <a:rPr lang="cs-CZ" baseline="0" smtClean="0"/>
                        <a:t>a povinnosti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osvojení si základních pojmů z oblasti pracovního práva. 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VY_32_INOVACE_20_ZKAR05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práva a povinnosti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/>
              <a:t>Informování o obsahu pracovního poměru </a:t>
            </a: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dirty="0" smtClean="0"/>
              <a:t>Neobsahuje-li </a:t>
            </a:r>
            <a:r>
              <a:rPr lang="cs-CZ" dirty="0"/>
              <a:t>pracovní smlouva údaje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o  právech </a:t>
            </a:r>
            <a:r>
              <a:rPr lang="cs-CZ" dirty="0"/>
              <a:t>a povinnostech vyplývajících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z </a:t>
            </a:r>
            <a:r>
              <a:rPr lang="cs-CZ" dirty="0"/>
              <a:t>pracovního poměru, je zaměstnavatel povinen zaměstnance o nich písemně informovat,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a </a:t>
            </a:r>
            <a:r>
              <a:rPr lang="cs-CZ" dirty="0"/>
              <a:t>to nejpozději do 1 měsíce od vzniku pracovního poměru; to platí i o změnách těchto údajů. </a:t>
            </a: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práva a povinnosti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7400" b="1" dirty="0" smtClean="0"/>
              <a:t>Informace musí obsahovat:</a:t>
            </a:r>
          </a:p>
          <a:p>
            <a:pPr marL="0" indent="0">
              <a:buNone/>
            </a:pPr>
            <a:endParaRPr lang="cs-CZ" sz="7200" b="1" dirty="0" smtClean="0"/>
          </a:p>
          <a:p>
            <a:pPr marL="0" indent="0">
              <a:buNone/>
            </a:pPr>
            <a:r>
              <a:rPr lang="cs-CZ" sz="7400" dirty="0" smtClean="0"/>
              <a:t>a) jméno</a:t>
            </a:r>
            <a:r>
              <a:rPr lang="cs-CZ" sz="7400" dirty="0"/>
              <a:t>, popřípadě jména a příjmení zaměstnance a název a sídlo zaměstnavatele, je-li právnickou osobou, nebo jméno, popřípadě jména a příjmení a adresu zaměstnavatele, je-li fyzickou osobou</a:t>
            </a:r>
            <a:r>
              <a:rPr lang="cs-CZ" sz="7400" dirty="0" smtClean="0"/>
              <a:t>,</a:t>
            </a:r>
          </a:p>
          <a:p>
            <a:pPr marL="0" indent="0">
              <a:buNone/>
            </a:pPr>
            <a:r>
              <a:rPr lang="cs-CZ" sz="7400" dirty="0" smtClean="0"/>
              <a:t>b</a:t>
            </a:r>
            <a:r>
              <a:rPr lang="cs-CZ" sz="7400" dirty="0"/>
              <a:t>) bližší označení druhu a místa výkonu práce</a:t>
            </a:r>
            <a:r>
              <a:rPr lang="cs-CZ" sz="7400" dirty="0" smtClean="0"/>
              <a:t>,</a:t>
            </a:r>
          </a:p>
          <a:p>
            <a:pPr marL="0" indent="0">
              <a:buNone/>
            </a:pPr>
            <a:r>
              <a:rPr lang="cs-CZ" sz="7400" dirty="0" smtClean="0"/>
              <a:t>c</a:t>
            </a:r>
            <a:r>
              <a:rPr lang="cs-CZ" sz="7400" dirty="0"/>
              <a:t>) údaj o délce dovolené, popřípadě uvedení způsobu určování dovolené</a:t>
            </a:r>
            <a:r>
              <a:rPr lang="cs-CZ" sz="7400" dirty="0" smtClean="0"/>
              <a:t>,</a:t>
            </a:r>
          </a:p>
          <a:p>
            <a:pPr marL="0" indent="0">
              <a:buNone/>
            </a:pPr>
            <a:r>
              <a:rPr lang="cs-CZ" sz="7400" dirty="0" smtClean="0"/>
              <a:t>d</a:t>
            </a:r>
            <a:r>
              <a:rPr lang="cs-CZ" sz="7400" dirty="0"/>
              <a:t>) údaj o výpovědních dobách</a:t>
            </a:r>
            <a:r>
              <a:rPr lang="cs-CZ" sz="7400" dirty="0" smtClean="0"/>
              <a:t>,</a:t>
            </a:r>
          </a:p>
          <a:p>
            <a:pPr marL="0" indent="0">
              <a:buNone/>
            </a:pPr>
            <a:r>
              <a:rPr lang="cs-CZ" sz="7400" dirty="0" smtClean="0"/>
              <a:t>e</a:t>
            </a:r>
            <a:r>
              <a:rPr lang="cs-CZ" sz="7400" dirty="0"/>
              <a:t>) údaj o týdenní pracovní době a jejím rozvržení</a:t>
            </a:r>
            <a:r>
              <a:rPr lang="cs-CZ" sz="7400" dirty="0" smtClean="0"/>
              <a:t>,</a:t>
            </a:r>
          </a:p>
          <a:p>
            <a:pPr marL="0" indent="0">
              <a:buNone/>
            </a:pPr>
            <a:r>
              <a:rPr lang="cs-CZ" sz="7400" dirty="0" smtClean="0"/>
              <a:t>f</a:t>
            </a:r>
            <a:r>
              <a:rPr lang="cs-CZ" sz="7400" dirty="0"/>
              <a:t>) údaj o mzdě nebo platu a způsobu odměňování, splatnosti mzdy nebo platu, termínu výplaty mzdy nebo platu, místu a způsobu vyplácení mzdy nebo platu</a:t>
            </a:r>
            <a:r>
              <a:rPr lang="cs-CZ" sz="7400" dirty="0" smtClean="0"/>
              <a:t>,</a:t>
            </a:r>
            <a:r>
              <a:rPr lang="cs-CZ" sz="7400" dirty="0"/>
              <a:t/>
            </a:r>
            <a:br>
              <a:rPr lang="cs-CZ" sz="7400" dirty="0"/>
            </a:br>
            <a:r>
              <a:rPr lang="cs-CZ" sz="7400" dirty="0"/>
              <a:t>g) údaj o kolektivních smlouvách, které upravují pracovní podmínky zaměstnance, a označení smluvních stran těchto kolektivních smluv.</a:t>
            </a:r>
            <a:br>
              <a:rPr lang="cs-CZ" sz="7400" dirty="0"/>
            </a:br>
            <a:r>
              <a:rPr lang="cs-CZ" sz="5100" dirty="0"/>
              <a:t/>
            </a:r>
            <a:br>
              <a:rPr lang="cs-CZ" sz="5100" dirty="0"/>
            </a:br>
            <a:endParaRPr lang="cs-CZ" sz="5100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23886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6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6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6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6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6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6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6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6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6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6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práva a povinnosti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dirty="0">
                <a:solidFill>
                  <a:srgbClr val="00B0F0"/>
                </a:solidFill>
              </a:rPr>
              <a:t>Povinnosti vyplývající z pracovního poměru </a:t>
            </a:r>
            <a:endParaRPr lang="cs-CZ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cs-CZ" dirty="0" smtClean="0"/>
              <a:t>- Od </a:t>
            </a:r>
            <a:r>
              <a:rPr lang="cs-CZ" dirty="0"/>
              <a:t>vzniku pracovního poměru je</a:t>
            </a:r>
            <a:br>
              <a:rPr lang="cs-CZ" dirty="0"/>
            </a:br>
            <a:r>
              <a:rPr lang="cs-CZ" dirty="0" smtClean="0"/>
              <a:t>a</a:t>
            </a:r>
            <a:r>
              <a:rPr lang="cs-CZ" dirty="0"/>
              <a:t>) </a:t>
            </a:r>
            <a:r>
              <a:rPr lang="cs-CZ" dirty="0">
                <a:solidFill>
                  <a:srgbClr val="00B0F0"/>
                </a:solidFill>
              </a:rPr>
              <a:t>zaměstnavatel</a:t>
            </a:r>
            <a:r>
              <a:rPr lang="cs-CZ" dirty="0"/>
              <a:t> povinen přidělovat zaměstnanci práci podle pracovní smlouvy, platit mu za vykonanou práci mzdu nebo plat, vytvářet podmínky pro plnění jeho pracovních úkolů a dodržovat ostatní pracovní podmínky stanovené právními předpisy, smlouvou nebo stanovené vnitřním předpisem,</a:t>
            </a:r>
            <a:br>
              <a:rPr lang="cs-CZ" dirty="0"/>
            </a:br>
            <a:r>
              <a:rPr lang="cs-CZ" dirty="0" smtClean="0"/>
              <a:t>b</a:t>
            </a:r>
            <a:r>
              <a:rPr lang="cs-CZ" dirty="0"/>
              <a:t>) </a:t>
            </a:r>
            <a:r>
              <a:rPr lang="cs-CZ" dirty="0">
                <a:solidFill>
                  <a:srgbClr val="00B0F0"/>
                </a:solidFill>
              </a:rPr>
              <a:t>zaměstnanec</a:t>
            </a:r>
            <a:r>
              <a:rPr lang="cs-CZ" dirty="0"/>
              <a:t> povinen podle pokynů zaměstnavatele konat osobně práce podle pracovní smlouvy v rozvržené týdenní pracovní době a dodržovat povinnosti, které mu vyplývají z pracovního poměru.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- Pro </a:t>
            </a:r>
            <a:r>
              <a:rPr lang="cs-CZ" dirty="0"/>
              <a:t>pracovní poměr založený jmenováním platí ustanovení o pracovním poměru sjednaném pracovní smlouvou.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- Zaměstnavatel </a:t>
            </a:r>
            <a:r>
              <a:rPr lang="cs-CZ" dirty="0"/>
              <a:t>je povinen předkládat odborové organizaci ve lhůtách s ní dohodnutých zprávy o nově vzniklých pracovních poměrech.</a:t>
            </a:r>
            <a:br>
              <a:rPr lang="cs-CZ" dirty="0"/>
            </a:b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3809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práva a povinnosti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b="1" dirty="0"/>
              <a:t>Druhy pracovních poměrů</a:t>
            </a:r>
            <a:r>
              <a:rPr lang="cs-CZ" dirty="0"/>
              <a:t> se rozlišují podle různých hledisek: </a:t>
            </a:r>
          </a:p>
          <a:p>
            <a:r>
              <a:rPr lang="cs-CZ" dirty="0" smtClean="0"/>
              <a:t>podle </a:t>
            </a:r>
            <a:r>
              <a:rPr lang="cs-CZ" dirty="0"/>
              <a:t>délky pracovní doby (plná nebo kratší pracovní doba)</a:t>
            </a:r>
          </a:p>
          <a:p>
            <a:r>
              <a:rPr lang="cs-CZ" dirty="0" smtClean="0"/>
              <a:t>podle </a:t>
            </a:r>
            <a:r>
              <a:rPr lang="cs-CZ" dirty="0"/>
              <a:t>doby ukončení (na dobu neurčitou nebo určitou)</a:t>
            </a:r>
          </a:p>
          <a:p>
            <a:endParaRPr lang="cs-CZ" b="1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4773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práva a povinnosti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b="1" dirty="0"/>
              <a:t>Pracovní poměr </a:t>
            </a:r>
            <a:r>
              <a:rPr lang="cs-CZ" dirty="0" smtClean="0"/>
              <a:t> 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Pracovní </a:t>
            </a:r>
            <a:r>
              <a:rPr lang="cs-CZ" dirty="0"/>
              <a:t>poměr trvá po dobu </a:t>
            </a:r>
            <a:r>
              <a:rPr lang="cs-CZ" dirty="0">
                <a:solidFill>
                  <a:srgbClr val="00B0F0"/>
                </a:solidFill>
              </a:rPr>
              <a:t>neurčitou</a:t>
            </a:r>
            <a:r>
              <a:rPr lang="cs-CZ" dirty="0"/>
              <a:t>, nebyla-li výslovně sjednána doba jeho trvání.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Doba </a:t>
            </a:r>
            <a:r>
              <a:rPr lang="cs-CZ" dirty="0"/>
              <a:t>trvání pracovního poměru </a:t>
            </a:r>
            <a:r>
              <a:rPr lang="cs-CZ" dirty="0">
                <a:solidFill>
                  <a:srgbClr val="00B0F0"/>
                </a:solidFill>
              </a:rPr>
              <a:t>na dobu určitou </a:t>
            </a:r>
            <a:r>
              <a:rPr lang="cs-CZ" dirty="0"/>
              <a:t>mezi týmiž smluvními stranami nesmí přesáhnout 3 roky a ode dne vzniku prvního pracovního poměru na dobu určitou může být opakována nejvýše dvakrát. Za opakování pracovního poměru na dobu určitou se považuje rovněž i jeho prodloužení. Jestliže od skončení předchozího pracovního poměru na dobu určitou uplynula doba 3 let, k předchozímu pracovnímu poměru na dobu určitou mezi týmiž smluvními stranami se nepřihlíží.</a:t>
            </a:r>
            <a:br>
              <a:rPr lang="cs-CZ" dirty="0"/>
            </a:b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6011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práva a povinnosti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smtClean="0"/>
              <a:t>Shrnutí </a:t>
            </a:r>
            <a:r>
              <a:rPr lang="cs-CZ" b="1" smtClean="0"/>
              <a:t>– otázky</a:t>
            </a:r>
            <a:r>
              <a:rPr lang="cs-CZ" b="1" dirty="0" smtClean="0"/>
              <a:t>:</a:t>
            </a:r>
          </a:p>
          <a:p>
            <a:pPr marL="0" indent="0">
              <a:buNone/>
            </a:pPr>
            <a:endParaRPr lang="cs-CZ" b="1" dirty="0" smtClean="0"/>
          </a:p>
          <a:p>
            <a:pPr marL="514350" indent="-514350">
              <a:buAutoNum type="arabicPeriod"/>
            </a:pPr>
            <a:r>
              <a:rPr lang="cs-CZ" dirty="0" smtClean="0"/>
              <a:t>Jaké informace musí zaměstnavatel poskytnut zaměstnanci?</a:t>
            </a:r>
          </a:p>
          <a:p>
            <a:pPr marL="0" indent="0">
              <a:buNone/>
            </a:pPr>
            <a:r>
              <a:rPr lang="cs-CZ" dirty="0" smtClean="0"/>
              <a:t>2.</a:t>
            </a:r>
            <a:r>
              <a:rPr lang="cs-CZ" dirty="0"/>
              <a:t> </a:t>
            </a:r>
            <a:r>
              <a:rPr lang="cs-CZ" dirty="0" smtClean="0"/>
              <a:t> Jaká práva a jaké povinnosti?</a:t>
            </a:r>
          </a:p>
          <a:p>
            <a:pPr marL="0" indent="0">
              <a:buNone/>
            </a:pPr>
            <a:r>
              <a:rPr lang="cs-CZ" dirty="0" smtClean="0"/>
              <a:t>3</a:t>
            </a:r>
            <a:r>
              <a:rPr lang="cs-CZ" dirty="0"/>
              <a:t>. Jaké rozlišujeme druhy pracovního poměru?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197585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339</Words>
  <Application>Microsoft Office PowerPoint</Application>
  <PresentationFormat>Předvádění na obrazovce (4:3)</PresentationFormat>
  <Paragraphs>55</Paragraphs>
  <Slides>7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Název vzdělávacího materiálu</vt:lpstr>
      <vt:lpstr>Pracovní právo práva a povinnosti </vt:lpstr>
      <vt:lpstr>Pracovní právo práva a povinnosti </vt:lpstr>
      <vt:lpstr>Pracovní právo práva a povinnosti </vt:lpstr>
      <vt:lpstr>Pracovní právo práva a povinnosti </vt:lpstr>
      <vt:lpstr>Pracovní právo práva a povinnosti </vt:lpstr>
      <vt:lpstr>Pracovní právo práva a povinnosti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gjszlin</cp:lastModifiedBy>
  <cp:revision>76</cp:revision>
  <dcterms:created xsi:type="dcterms:W3CDTF">2012-06-18T15:15:37Z</dcterms:created>
  <dcterms:modified xsi:type="dcterms:W3CDTF">2013-01-14T11:48:24Z</dcterms:modified>
</cp:coreProperties>
</file>