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5" r:id="rId4"/>
    <p:sldId id="276" r:id="rId5"/>
    <p:sldId id="278" r:id="rId6"/>
    <p:sldId id="277" r:id="rId7"/>
    <p:sldId id="27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46BC5-2B61-48B9-B9FF-E9EB9307769F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769EC-EC2F-4D6E-A1C0-8D1B3087DF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720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769EC-EC2F-4D6E-A1C0-8D1B3087DFE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320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1976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6715880"/>
              </p:ext>
            </p:extLst>
          </p:nvPr>
        </p:nvGraphicFramePr>
        <p:xfrm>
          <a:off x="729020" y="2492896"/>
          <a:ext cx="7666515" cy="3662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Pracovní a </a:t>
                      </a:r>
                      <a:r>
                        <a:rPr lang="cs-CZ" smtClean="0"/>
                        <a:t>trestní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18. </a:t>
                      </a:r>
                      <a:r>
                        <a:rPr lang="cs-CZ" dirty="0" smtClean="0"/>
                        <a:t>12. 2012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gymnázia a 8. ročník osmiletého</a:t>
                      </a:r>
                      <a:r>
                        <a:rPr lang="cs-CZ" baseline="0" dirty="0" smtClean="0"/>
                        <a:t> gymnázia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rávo –</a:t>
                      </a:r>
                      <a:r>
                        <a:rPr lang="cs-CZ" baseline="0" dirty="0" smtClean="0"/>
                        <a:t> pracovní doba a odměna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Prezentaci používáme jako podpůrný</a:t>
                      </a:r>
                      <a:r>
                        <a:rPr lang="cs-CZ" baseline="0" dirty="0" smtClean="0"/>
                        <a:t> prostředek</a:t>
                      </a:r>
                    </a:p>
                    <a:p>
                      <a:r>
                        <a:rPr lang="cs-CZ" baseline="0" dirty="0" smtClean="0"/>
                        <a:t>k osvojení si základních pojmů z oblasti pracovního práva.  Snímky obsahují shrnutí výkladu, otázky a správné odpovědi na zadané otázky.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Jana </a:t>
                      </a:r>
                      <a:r>
                        <a:rPr lang="cs-CZ" dirty="0" err="1" smtClean="0"/>
                        <a:t>Karolová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VY_32_INOVACE_20_ZKAR06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pracovní doba a odměna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Stanovená </a:t>
            </a:r>
            <a:r>
              <a:rPr lang="cs-CZ" b="1" dirty="0"/>
              <a:t>týdenní pracovní </a:t>
            </a:r>
            <a:r>
              <a:rPr lang="cs-CZ" b="1" dirty="0" smtClean="0"/>
              <a:t>doba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Délka </a:t>
            </a:r>
            <a:r>
              <a:rPr lang="cs-CZ" dirty="0"/>
              <a:t>stanovené týdenní pracovní doby činí 40 hodin </a:t>
            </a:r>
            <a:r>
              <a:rPr lang="cs-CZ" dirty="0" smtClean="0"/>
              <a:t>týdně</a:t>
            </a:r>
            <a:r>
              <a:rPr lang="cs-CZ" dirty="0"/>
              <a:t>.</a:t>
            </a:r>
            <a:r>
              <a:rPr lang="cs-CZ" dirty="0">
                <a:solidFill>
                  <a:srgbClr val="00B0F0"/>
                </a:solidFill>
              </a:rPr>
              <a:t/>
            </a:r>
            <a:br>
              <a:rPr lang="cs-CZ" dirty="0">
                <a:solidFill>
                  <a:srgbClr val="00B0F0"/>
                </a:solidFill>
              </a:rPr>
            </a:br>
            <a:endParaRPr lang="cs-CZ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 smtClean="0"/>
              <a:t>Délka </a:t>
            </a:r>
            <a:r>
              <a:rPr lang="cs-CZ" dirty="0"/>
              <a:t>stanovené týdenní pracovní doby činí u zaměstnanců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a) pracujících v podzemí při těžbě uhlí, rud a nerudných surovin, v důlní výstavbě a na báňských pracovištích geologického průzkumu 37,5 hodiny týdně,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b) s třísměnným a nepřetržitým pracovním režimem 37,5 hodiny týdně,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c) s dvousměnným pracovním režimem 38,75 hodiny týdně.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Zkrácení </a:t>
            </a:r>
            <a:r>
              <a:rPr lang="cs-CZ" dirty="0"/>
              <a:t>stanovené týdenní pracovní doby bez snížení mzdy pod rozsah stanovený v odstavcích 1 a 2 může obsahovat jen kolektivní smlouva nebo vnitřní předpis. Zkrácení stanovené týdenní pracovní doby podle věty první nesmí však provést zaměstnavatel uvedený v § 109 odst. 3.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 </a:t>
            </a:r>
            <a:r>
              <a:rPr lang="cs-CZ" dirty="0"/>
              <a:t>zaměstnance mladšího než 18 let nesmí délka směny v jednotlivých dnech překročit 8 hodin a ve více základních pracovněprávních vztazích podle § 3 nesmí délka týdenní pracovní doby ve svém souhrnu překročit 40 hodin týdně.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632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pracovní doba a odměna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Kratší </a:t>
            </a:r>
            <a:r>
              <a:rPr lang="cs-CZ" dirty="0"/>
              <a:t>pracovní doba </a:t>
            </a:r>
            <a:r>
              <a:rPr lang="cs-CZ" dirty="0" smtClean="0"/>
              <a:t>může </a:t>
            </a:r>
            <a:r>
              <a:rPr lang="cs-CZ" dirty="0"/>
              <a:t>být sjednána pouze mezi zaměstnavatelem a zaměstnancem.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Zaměstnanci </a:t>
            </a:r>
            <a:r>
              <a:rPr lang="cs-CZ" dirty="0"/>
              <a:t>přísluší mzda nebo plat, které odpovídají sjednané kratší pracovní době.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38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pracovní doba a odměna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Mzda, plat a odměna z dohody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vykonanou práci přísluší zaměstnanci mzda, plat nebo odměna z dohody za podmínek stanovených tímto zákonem, nestanoví-li tento zákon nebo zvláštní právní předpis </a:t>
            </a:r>
            <a:r>
              <a:rPr lang="cs-CZ" dirty="0" smtClean="0"/>
              <a:t>jinak.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Mzda </a:t>
            </a:r>
            <a:r>
              <a:rPr lang="cs-CZ" dirty="0"/>
              <a:t>a plat se poskytují podle složitosti, odpovědnosti a namáhavosti práce, podle obtížnosti pracovních podmínek, podle pracovní výkonnosti a dosahovaných pracovních výsledků.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Odměna </a:t>
            </a:r>
            <a:r>
              <a:rPr lang="cs-CZ" dirty="0"/>
              <a:t>z dohody je peněžité plnění poskytované za práci vykonanou na základě dohody o provedení práce nebo dohody o pracovní </a:t>
            </a:r>
            <a:r>
              <a:rPr lang="cs-CZ" dirty="0" smtClean="0"/>
              <a:t>činnosti.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Mzda je peněžité plnění a plnění peněžité hodnoty (naturální mzda) poskytované zaměstnavatelem zaměstnanci za práci, není-li v tomto zákoně dále stanoveno jinak.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4760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pracovní doba a odměna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Plat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peněžité plnění poskytované za práci zaměstnanci zaměstnavatelem, kterým je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a) </a:t>
            </a:r>
            <a:r>
              <a:rPr lang="cs-CZ" dirty="0" smtClean="0"/>
              <a:t>stát,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b) územní </a:t>
            </a:r>
            <a:r>
              <a:rPr lang="cs-CZ" dirty="0" smtClean="0"/>
              <a:t>samosprávný celek,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c) státní </a:t>
            </a:r>
            <a:r>
              <a:rPr lang="cs-CZ" dirty="0" smtClean="0"/>
              <a:t>fond,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d) příspěvková organizace, jejíž náklady na platy a odměny za pracovní pohotovost jsou plně zabezpečovány z příspěvku na </a:t>
            </a:r>
            <a:r>
              <a:rPr lang="cs-CZ" dirty="0" smtClean="0"/>
              <a:t>provoz </a:t>
            </a:r>
            <a:r>
              <a:rPr lang="cs-CZ" dirty="0"/>
              <a:t>poskytovaného z rozpočtu zřizovatele nebo z úhrad podle zvláštních právních předpisů, nebo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e) školská právnická osoba zřízená Ministerstvem školství, mládeže a tělovýchovy, krajem, obcí nebo dobrovolným svazkem obcí podle školského </a:t>
            </a:r>
            <a:r>
              <a:rPr lang="cs-CZ" dirty="0" smtClean="0"/>
              <a:t>zákona,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 výjimkou peněžitého plnění poskytovaného občanům cizích států s místem výkonu práce mimo území České republiky.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5363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pracovní řád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Mzda </a:t>
            </a:r>
            <a:r>
              <a:rPr lang="cs-CZ" dirty="0"/>
              <a:t>je peněžité plnění a plnění peněžité hodnoty (naturální mzda) poskytované zaměstnavatelem zaměstnanci za </a:t>
            </a:r>
            <a:r>
              <a:rPr lang="cs-CZ" dirty="0" smtClean="0"/>
              <a:t>práci.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500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pracovní doba a odměna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Shrnutí: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Kolik hodin trvá pracovní doba?</a:t>
            </a:r>
          </a:p>
          <a:p>
            <a:pPr marL="514350" indent="-514350">
              <a:buAutoNum type="arabicPeriod"/>
            </a:pPr>
            <a:r>
              <a:rPr lang="cs-CZ" dirty="0" smtClean="0"/>
              <a:t>Co je mzda?</a:t>
            </a:r>
          </a:p>
          <a:p>
            <a:pPr marL="514350" indent="-514350">
              <a:buAutoNum type="arabicPeriod"/>
            </a:pPr>
            <a:r>
              <a:rPr lang="cs-CZ" dirty="0" smtClean="0"/>
              <a:t>Kdo pobírá plat?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18190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219</Words>
  <Application>Microsoft Office PowerPoint</Application>
  <PresentationFormat>Předvádění na obrazovce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Název vzdělávacího materiálu</vt:lpstr>
      <vt:lpstr>Pracovní právo pracovní doba a odměna </vt:lpstr>
      <vt:lpstr>Pracovní právo pracovní doba a odměna</vt:lpstr>
      <vt:lpstr>Pracovní právo pracovní doba a odměna</vt:lpstr>
      <vt:lpstr>Pracovní právo pracovní doba a odměna</vt:lpstr>
      <vt:lpstr>Pracovní právo pracovní řád</vt:lpstr>
      <vt:lpstr>Pracovní právo pracovní doba a odměna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gjszlin</cp:lastModifiedBy>
  <cp:revision>75</cp:revision>
  <dcterms:created xsi:type="dcterms:W3CDTF">2012-06-18T15:15:37Z</dcterms:created>
  <dcterms:modified xsi:type="dcterms:W3CDTF">2013-01-14T11:49:19Z</dcterms:modified>
</cp:coreProperties>
</file>