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63" r:id="rId3"/>
    <p:sldId id="275" r:id="rId4"/>
    <p:sldId id="276" r:id="rId5"/>
    <p:sldId id="278" r:id="rId6"/>
    <p:sldId id="277" r:id="rId7"/>
    <p:sldId id="279" r:id="rId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294" y="-17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1644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046BC5-2B61-48B9-B9FF-E9EB9307769F}" type="datetimeFigureOut">
              <a:rPr lang="cs-CZ" smtClean="0"/>
              <a:pPr/>
              <a:t>14.1.2013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7769EC-EC2F-4D6E-A1C0-8D1B3087DFE5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8672064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7769EC-EC2F-4D6E-A1C0-8D1B3087DFE5}" type="slidenum">
              <a:rPr lang="cs-CZ" smtClean="0"/>
              <a:pPr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3432097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14.1.2013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390532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14.1.2013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116451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14.1.2013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149236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14.1.2013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39827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14.1.2013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691226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14.1.2013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398271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14.1.2013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305383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14.1.2013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214908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14.1.2013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574318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14.1.2013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433613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14.1.2013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66308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0BB4E-2633-4063-97C2-2670DEA63A79}" type="datetimeFigureOut">
              <a:rPr lang="cs-CZ" smtClean="0"/>
              <a:pPr/>
              <a:t>14.1.2013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8197667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772816"/>
            <a:ext cx="7772400" cy="432048"/>
          </a:xfrm>
        </p:spPr>
        <p:txBody>
          <a:bodyPr>
            <a:noAutofit/>
          </a:bodyPr>
          <a:lstStyle/>
          <a:p>
            <a:r>
              <a:rPr lang="cs-CZ" sz="3600" b="1" dirty="0" smtClean="0"/>
              <a:t>Název vzdělávacího materiálu</a:t>
            </a:r>
            <a:endParaRPr lang="cs-CZ" sz="3600" b="1" dirty="0"/>
          </a:p>
        </p:txBody>
      </p:sp>
      <p:sp>
        <p:nvSpPr>
          <p:cNvPr id="4" name="Obdélník 3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TextovéPole 4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Gymn</a:t>
            </a:r>
            <a:r>
              <a:rPr lang="cs-CZ" sz="2400" dirty="0" err="1" smtClean="0">
                <a:solidFill>
                  <a:schemeClr val="bg1"/>
                </a:solidFill>
              </a:rPr>
              <a:t>ázium</a:t>
            </a:r>
            <a:r>
              <a:rPr lang="cs-CZ" sz="2400" dirty="0" smtClean="0">
                <a:solidFill>
                  <a:schemeClr val="bg1"/>
                </a:solidFill>
              </a:rPr>
              <a:t> a 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7" name="Přímá spojnice 6"/>
          <p:cNvCxnSpPr/>
          <p:nvPr/>
        </p:nvCxnSpPr>
        <p:spPr>
          <a:xfrm>
            <a:off x="727714" y="2348880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826715880"/>
              </p:ext>
            </p:extLst>
          </p:nvPr>
        </p:nvGraphicFramePr>
        <p:xfrm>
          <a:off x="729020" y="2492896"/>
          <a:ext cx="7666515" cy="366268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 Pracovní a </a:t>
                      </a:r>
                      <a:r>
                        <a:rPr lang="cs-CZ" smtClean="0"/>
                        <a:t>trestní právo</a:t>
                      </a:r>
                      <a:endParaRPr lang="cs-CZ" dirty="0"/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mtClean="0"/>
                        <a:t>18. </a:t>
                      </a:r>
                      <a:r>
                        <a:rPr lang="cs-CZ" dirty="0" smtClean="0"/>
                        <a:t>12. 2012</a:t>
                      </a:r>
                      <a:endParaRPr lang="cs-CZ" dirty="0"/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4. ročník čtyřletého gymnázia a 8. ročník osmiletého</a:t>
                      </a:r>
                      <a:r>
                        <a:rPr lang="cs-CZ" baseline="0" dirty="0" smtClean="0"/>
                        <a:t> gymnázia</a:t>
                      </a:r>
                      <a:endParaRPr lang="cs-CZ" dirty="0"/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Pracovní</a:t>
                      </a:r>
                      <a:r>
                        <a:rPr lang="cs-CZ" baseline="0" dirty="0" smtClean="0"/>
                        <a:t> p</a:t>
                      </a:r>
                      <a:r>
                        <a:rPr lang="cs-CZ" dirty="0" smtClean="0"/>
                        <a:t>rávo –</a:t>
                      </a:r>
                      <a:r>
                        <a:rPr lang="cs-CZ" baseline="0" dirty="0" smtClean="0"/>
                        <a:t> pracovní doba a odměna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Prezentaci používáme jako podpůrný</a:t>
                      </a:r>
                      <a:r>
                        <a:rPr lang="cs-CZ" baseline="0" dirty="0" smtClean="0"/>
                        <a:t> prostředek</a:t>
                      </a:r>
                    </a:p>
                    <a:p>
                      <a:r>
                        <a:rPr lang="cs-CZ" baseline="0" dirty="0" smtClean="0"/>
                        <a:t>k osvojení si základních pojmů z oblasti pracovního práva.  Snímky obsahují shrnutí výkladu, otázky a správné odpovědi na zadané otázky.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Mgr. Jana </a:t>
                      </a:r>
                      <a:r>
                        <a:rPr lang="cs-CZ" dirty="0" err="1" smtClean="0"/>
                        <a:t>Karolová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err="1" smtClean="0"/>
                        <a:t>VY_32_INOVACE_20_ZKAR06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90364" y="188640"/>
            <a:ext cx="7743825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1898644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400" dirty="0" smtClean="0"/>
              <a:t>Pracovní právo</a:t>
            </a:r>
            <a:br>
              <a:rPr lang="cs-CZ" sz="2400" dirty="0" smtClean="0"/>
            </a:br>
            <a:r>
              <a:rPr lang="cs-CZ" sz="2400" dirty="0" smtClean="0"/>
              <a:t>pracovní doba a odměna</a:t>
            </a:r>
            <a:r>
              <a:rPr lang="cs-CZ" sz="2000" dirty="0" smtClean="0"/>
              <a:t> </a:t>
            </a:r>
            <a:endParaRPr lang="cs-CZ" sz="2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endParaRPr lang="cs-CZ" b="1" dirty="0" smtClean="0"/>
          </a:p>
          <a:p>
            <a:pPr marL="0" indent="0">
              <a:buNone/>
            </a:pPr>
            <a:r>
              <a:rPr lang="cs-CZ" b="1" dirty="0" smtClean="0"/>
              <a:t>Stanovená </a:t>
            </a:r>
            <a:r>
              <a:rPr lang="cs-CZ" b="1" dirty="0"/>
              <a:t>týdenní pracovní </a:t>
            </a:r>
            <a:r>
              <a:rPr lang="cs-CZ" b="1" dirty="0" smtClean="0"/>
              <a:t>doba</a:t>
            </a:r>
          </a:p>
          <a:p>
            <a:pPr marL="0" indent="0">
              <a:buNone/>
            </a:pPr>
            <a:r>
              <a:rPr lang="cs-CZ" b="1" dirty="0" smtClean="0"/>
              <a:t> </a:t>
            </a:r>
            <a:endParaRPr lang="cs-CZ" b="1" dirty="0"/>
          </a:p>
          <a:p>
            <a:pPr marL="0" indent="0">
              <a:buNone/>
            </a:pPr>
            <a:r>
              <a:rPr lang="cs-CZ" dirty="0" smtClean="0"/>
              <a:t>Délka </a:t>
            </a:r>
            <a:r>
              <a:rPr lang="cs-CZ" dirty="0"/>
              <a:t>stanovené týdenní pracovní doby činí 40 hodin </a:t>
            </a:r>
            <a:r>
              <a:rPr lang="cs-CZ" dirty="0" smtClean="0"/>
              <a:t>týdně</a:t>
            </a:r>
            <a:r>
              <a:rPr lang="cs-CZ" dirty="0"/>
              <a:t>.</a:t>
            </a:r>
            <a:r>
              <a:rPr lang="cs-CZ" dirty="0">
                <a:solidFill>
                  <a:srgbClr val="00B0F0"/>
                </a:solidFill>
              </a:rPr>
              <a:t/>
            </a:r>
            <a:br>
              <a:rPr lang="cs-CZ" dirty="0">
                <a:solidFill>
                  <a:srgbClr val="00B0F0"/>
                </a:solidFill>
              </a:rPr>
            </a:br>
            <a:endParaRPr lang="cs-CZ" dirty="0" smtClean="0">
              <a:solidFill>
                <a:srgbClr val="00B0F0"/>
              </a:solidFill>
            </a:endParaRPr>
          </a:p>
          <a:p>
            <a:pPr marL="0" indent="0">
              <a:buNone/>
            </a:pPr>
            <a:r>
              <a:rPr lang="cs-CZ" dirty="0" smtClean="0"/>
              <a:t>Délka </a:t>
            </a:r>
            <a:r>
              <a:rPr lang="cs-CZ" dirty="0"/>
              <a:t>stanovené týdenní pracovní doby činí u zaměstnanců</a:t>
            </a:r>
            <a:br>
              <a:rPr lang="cs-CZ" dirty="0"/>
            </a:br>
            <a:r>
              <a:rPr lang="cs-CZ" dirty="0"/>
              <a:t/>
            </a:r>
            <a:br>
              <a:rPr lang="cs-CZ" dirty="0"/>
            </a:br>
            <a:r>
              <a:rPr lang="cs-CZ" dirty="0"/>
              <a:t>a) pracujících v podzemí při těžbě uhlí, rud a nerudných surovin, v důlní výstavbě a na báňských pracovištích geologického průzkumu 37,5 hodiny týdně,</a:t>
            </a:r>
            <a:br>
              <a:rPr lang="cs-CZ" dirty="0"/>
            </a:br>
            <a:r>
              <a:rPr lang="cs-CZ" dirty="0"/>
              <a:t/>
            </a:r>
            <a:br>
              <a:rPr lang="cs-CZ" dirty="0"/>
            </a:br>
            <a:r>
              <a:rPr lang="cs-CZ" dirty="0"/>
              <a:t>b) s třísměnným a nepřetržitým pracovním režimem 37,5 hodiny týdně,</a:t>
            </a:r>
            <a:br>
              <a:rPr lang="cs-CZ" dirty="0"/>
            </a:br>
            <a:r>
              <a:rPr lang="cs-CZ" dirty="0"/>
              <a:t/>
            </a:r>
            <a:br>
              <a:rPr lang="cs-CZ" dirty="0"/>
            </a:br>
            <a:r>
              <a:rPr lang="cs-CZ" dirty="0"/>
              <a:t>c) s dvousměnným pracovním režimem 38,75 hodiny týdně.</a:t>
            </a:r>
            <a:br>
              <a:rPr lang="cs-CZ" dirty="0"/>
            </a:br>
            <a:r>
              <a:rPr lang="cs-CZ" dirty="0"/>
              <a:t/>
            </a:r>
            <a:br>
              <a:rPr lang="cs-CZ" dirty="0"/>
            </a:br>
            <a:r>
              <a:rPr lang="cs-CZ" dirty="0" smtClean="0"/>
              <a:t>Zkrácení </a:t>
            </a:r>
            <a:r>
              <a:rPr lang="cs-CZ" dirty="0"/>
              <a:t>stanovené týdenní pracovní doby bez snížení mzdy pod rozsah stanovený v odstavcích 1 a 2 může obsahovat jen kolektivní smlouva nebo vnitřní předpis. Zkrácení stanovené týdenní pracovní doby podle věty první nesmí však provést zaměstnavatel uvedený v § 109 odst. 3.</a:t>
            </a:r>
            <a:br>
              <a:rPr lang="cs-CZ" dirty="0"/>
            </a:br>
            <a:r>
              <a:rPr lang="cs-CZ" dirty="0"/>
              <a:t/>
            </a:r>
            <a:br>
              <a:rPr lang="cs-CZ" dirty="0"/>
            </a:br>
            <a:r>
              <a:rPr lang="cs-CZ" dirty="0" smtClean="0"/>
              <a:t>U </a:t>
            </a:r>
            <a:r>
              <a:rPr lang="cs-CZ" dirty="0"/>
              <a:t>zaměstnance mladšího než 18 let nesmí délka směny v jednotlivých dnech překročit 8 hodin a ve více základních pracovněprávních vztazích podle § 3 nesmí délka týdenní pracovní doby ve svém souhrnu překročit 40 hodin týdně.</a:t>
            </a:r>
            <a:br>
              <a:rPr lang="cs-CZ" dirty="0"/>
            </a:b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1263291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400" dirty="0" smtClean="0"/>
              <a:t>Pracovní právo</a:t>
            </a:r>
            <a:br>
              <a:rPr lang="cs-CZ" sz="2400" dirty="0" smtClean="0"/>
            </a:br>
            <a:r>
              <a:rPr lang="cs-CZ" sz="2400" dirty="0" smtClean="0"/>
              <a:t>pracovní doba a odměna</a:t>
            </a:r>
            <a:endParaRPr lang="cs-CZ" sz="2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Kratší </a:t>
            </a:r>
            <a:r>
              <a:rPr lang="cs-CZ" dirty="0"/>
              <a:t>pracovní doba </a:t>
            </a:r>
            <a:r>
              <a:rPr lang="cs-CZ" dirty="0" smtClean="0"/>
              <a:t>může </a:t>
            </a:r>
            <a:r>
              <a:rPr lang="cs-CZ" dirty="0"/>
              <a:t>být sjednána pouze mezi zaměstnavatelem a zaměstnancem. </a:t>
            </a:r>
            <a:endParaRPr lang="cs-CZ" dirty="0" smtClean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 smtClean="0"/>
              <a:t>Zaměstnanci </a:t>
            </a:r>
            <a:r>
              <a:rPr lang="cs-CZ" dirty="0"/>
              <a:t>přísluší mzda nebo plat, které odpovídají sjednané kratší pracovní době.</a:t>
            </a:r>
            <a:br>
              <a:rPr lang="cs-CZ" dirty="0"/>
            </a:b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3523886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400" dirty="0" smtClean="0"/>
              <a:t>Pracovní právo</a:t>
            </a:r>
            <a:br>
              <a:rPr lang="cs-CZ" sz="2400" dirty="0" smtClean="0"/>
            </a:br>
            <a:r>
              <a:rPr lang="cs-CZ" sz="2400" dirty="0" smtClean="0"/>
              <a:t>pracovní doba a odměna</a:t>
            </a:r>
            <a:endParaRPr lang="cs-CZ" sz="2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cs-CZ" dirty="0"/>
              <a:t>Mzda, plat a odměna z dohody </a:t>
            </a:r>
            <a:endParaRPr lang="cs-CZ" dirty="0" smtClean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 smtClean="0"/>
              <a:t>Za </a:t>
            </a:r>
            <a:r>
              <a:rPr lang="cs-CZ" dirty="0"/>
              <a:t>vykonanou práci přísluší zaměstnanci mzda, plat nebo odměna z dohody za podmínek stanovených tímto zákonem, nestanoví-li tento zákon nebo zvláštní právní předpis </a:t>
            </a:r>
            <a:r>
              <a:rPr lang="cs-CZ" dirty="0" smtClean="0"/>
              <a:t>jinak.</a:t>
            </a:r>
          </a:p>
          <a:p>
            <a:pPr marL="0" indent="0">
              <a:buNone/>
            </a:pPr>
            <a:r>
              <a:rPr lang="cs-CZ" dirty="0"/>
              <a:t/>
            </a:r>
            <a:br>
              <a:rPr lang="cs-CZ" dirty="0"/>
            </a:br>
            <a:r>
              <a:rPr lang="cs-CZ" dirty="0" smtClean="0"/>
              <a:t>Mzda </a:t>
            </a:r>
            <a:r>
              <a:rPr lang="cs-CZ" dirty="0"/>
              <a:t>a plat se poskytují podle složitosti, odpovědnosti a namáhavosti práce, podle obtížnosti pracovních podmínek, podle pracovní výkonnosti a dosahovaných pracovních výsledků.</a:t>
            </a:r>
            <a:br>
              <a:rPr lang="cs-CZ" dirty="0"/>
            </a:br>
            <a:r>
              <a:rPr lang="cs-CZ" dirty="0"/>
              <a:t/>
            </a:r>
            <a:br>
              <a:rPr lang="cs-CZ" dirty="0"/>
            </a:br>
            <a:r>
              <a:rPr lang="cs-CZ" dirty="0" smtClean="0"/>
              <a:t>Odměna </a:t>
            </a:r>
            <a:r>
              <a:rPr lang="cs-CZ" dirty="0"/>
              <a:t>z dohody je peněžité plnění poskytované za práci vykonanou na základě dohody o provedení práce nebo dohody o pracovní </a:t>
            </a:r>
            <a:r>
              <a:rPr lang="cs-CZ" dirty="0" smtClean="0"/>
              <a:t>činnosti.</a:t>
            </a:r>
            <a:r>
              <a:rPr lang="cs-CZ" dirty="0"/>
              <a:t/>
            </a:r>
            <a:br>
              <a:rPr lang="cs-CZ" dirty="0"/>
            </a:br>
            <a:r>
              <a:rPr lang="cs-CZ" dirty="0"/>
              <a:t>Mzda je peněžité plnění a plnění peněžité hodnoty (naturální mzda) poskytované zaměstnavatelem zaměstnanci za práci, není-li v tomto zákoně dále stanoveno jinak.</a:t>
            </a:r>
            <a:br>
              <a:rPr lang="cs-CZ" dirty="0"/>
            </a:br>
            <a:r>
              <a:rPr lang="cs-CZ" dirty="0"/>
              <a:t/>
            </a:r>
            <a:br>
              <a:rPr lang="cs-CZ" dirty="0"/>
            </a:br>
            <a:endParaRPr lang="cs-CZ" dirty="0"/>
          </a:p>
          <a:p>
            <a:pPr marL="0" indent="0">
              <a:buNone/>
            </a:pPr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xmlns="" val="2476015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400" dirty="0" smtClean="0"/>
              <a:t>Pracovní právo</a:t>
            </a:r>
            <a:br>
              <a:rPr lang="cs-CZ" sz="2400" dirty="0" smtClean="0"/>
            </a:br>
            <a:r>
              <a:rPr lang="cs-CZ" sz="2400" dirty="0" smtClean="0"/>
              <a:t>pracovní doba a odměna</a:t>
            </a:r>
            <a:endParaRPr lang="cs-CZ" sz="2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cs-CZ" b="1" dirty="0" smtClean="0"/>
              <a:t>Plat</a:t>
            </a:r>
            <a:r>
              <a:rPr lang="cs-CZ" dirty="0" smtClean="0"/>
              <a:t> </a:t>
            </a:r>
          </a:p>
          <a:p>
            <a:pPr marL="0" indent="0">
              <a:buNone/>
            </a:pPr>
            <a:r>
              <a:rPr lang="cs-CZ" dirty="0" smtClean="0"/>
              <a:t>je </a:t>
            </a:r>
            <a:r>
              <a:rPr lang="cs-CZ" dirty="0"/>
              <a:t>peněžité plnění poskytované za práci zaměstnanci zaměstnavatelem, kterým je</a:t>
            </a:r>
            <a:br>
              <a:rPr lang="cs-CZ" dirty="0"/>
            </a:br>
            <a:r>
              <a:rPr lang="cs-CZ" dirty="0"/>
              <a:t/>
            </a:r>
            <a:br>
              <a:rPr lang="cs-CZ" dirty="0"/>
            </a:br>
            <a:r>
              <a:rPr lang="cs-CZ" dirty="0"/>
              <a:t>a) </a:t>
            </a:r>
            <a:r>
              <a:rPr lang="cs-CZ" dirty="0" smtClean="0"/>
              <a:t>stát,</a:t>
            </a:r>
            <a:r>
              <a:rPr lang="cs-CZ" dirty="0"/>
              <a:t/>
            </a:r>
            <a:br>
              <a:rPr lang="cs-CZ" dirty="0"/>
            </a:br>
            <a:r>
              <a:rPr lang="cs-CZ" dirty="0"/>
              <a:t/>
            </a:r>
            <a:br>
              <a:rPr lang="cs-CZ" dirty="0"/>
            </a:br>
            <a:r>
              <a:rPr lang="cs-CZ" dirty="0"/>
              <a:t>b) územní </a:t>
            </a:r>
            <a:r>
              <a:rPr lang="cs-CZ" dirty="0" smtClean="0"/>
              <a:t>samosprávný celek,</a:t>
            </a:r>
            <a:r>
              <a:rPr lang="cs-CZ" dirty="0"/>
              <a:t/>
            </a:r>
            <a:br>
              <a:rPr lang="cs-CZ" dirty="0"/>
            </a:br>
            <a:r>
              <a:rPr lang="cs-CZ" dirty="0"/>
              <a:t/>
            </a:r>
            <a:br>
              <a:rPr lang="cs-CZ" dirty="0"/>
            </a:br>
            <a:r>
              <a:rPr lang="cs-CZ" dirty="0"/>
              <a:t>c) státní </a:t>
            </a:r>
            <a:r>
              <a:rPr lang="cs-CZ" dirty="0" smtClean="0"/>
              <a:t>fond,</a:t>
            </a:r>
            <a:r>
              <a:rPr lang="cs-CZ" dirty="0"/>
              <a:t/>
            </a:r>
            <a:br>
              <a:rPr lang="cs-CZ" dirty="0"/>
            </a:br>
            <a:r>
              <a:rPr lang="cs-CZ" dirty="0"/>
              <a:t/>
            </a:r>
            <a:br>
              <a:rPr lang="cs-CZ" dirty="0"/>
            </a:br>
            <a:r>
              <a:rPr lang="cs-CZ" dirty="0"/>
              <a:t>d) příspěvková organizace, jejíž náklady na platy a odměny za pracovní pohotovost jsou plně zabezpečovány z příspěvku na </a:t>
            </a:r>
            <a:r>
              <a:rPr lang="cs-CZ" dirty="0" smtClean="0"/>
              <a:t>provoz </a:t>
            </a:r>
            <a:r>
              <a:rPr lang="cs-CZ" dirty="0"/>
              <a:t>poskytovaného z rozpočtu zřizovatele nebo z úhrad podle zvláštních právních předpisů, nebo</a:t>
            </a:r>
            <a:br>
              <a:rPr lang="cs-CZ" dirty="0"/>
            </a:br>
            <a:r>
              <a:rPr lang="cs-CZ" dirty="0"/>
              <a:t/>
            </a:r>
            <a:br>
              <a:rPr lang="cs-CZ" dirty="0"/>
            </a:br>
            <a:r>
              <a:rPr lang="cs-CZ" dirty="0"/>
              <a:t>e) školská právnická osoba zřízená Ministerstvem školství, mládeže a tělovýchovy, krajem, obcí nebo dobrovolným svazkem obcí podle školského </a:t>
            </a:r>
            <a:r>
              <a:rPr lang="cs-CZ" dirty="0" smtClean="0"/>
              <a:t>zákona,</a:t>
            </a:r>
            <a:r>
              <a:rPr lang="cs-CZ" dirty="0"/>
              <a:t/>
            </a:r>
            <a:br>
              <a:rPr lang="cs-CZ" dirty="0"/>
            </a:br>
            <a:r>
              <a:rPr lang="cs-CZ" dirty="0"/>
              <a:t>s výjimkou peněžitého plnění poskytovaného občanům cizích států s místem výkonu práce mimo území České republiky.</a:t>
            </a:r>
            <a:br>
              <a:rPr lang="cs-CZ" dirty="0"/>
            </a:br>
            <a:r>
              <a:rPr lang="cs-CZ" dirty="0"/>
              <a:t/>
            </a:r>
            <a:br>
              <a:rPr lang="cs-CZ" dirty="0"/>
            </a:br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xmlns="" val="3536318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400" dirty="0" smtClean="0"/>
              <a:t>Pracovní právo</a:t>
            </a:r>
            <a:br>
              <a:rPr lang="cs-CZ" sz="2400" dirty="0" smtClean="0"/>
            </a:br>
            <a:r>
              <a:rPr lang="cs-CZ" sz="2400" dirty="0" smtClean="0"/>
              <a:t>pracovní řád</a:t>
            </a:r>
            <a:endParaRPr lang="cs-CZ" sz="2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Mzda </a:t>
            </a:r>
            <a:r>
              <a:rPr lang="cs-CZ" dirty="0"/>
              <a:t>je peněžité plnění a plnění peněžité hodnoty (naturální mzda) poskytované zaměstnavatelem zaměstnanci za </a:t>
            </a:r>
            <a:r>
              <a:rPr lang="cs-CZ" dirty="0" smtClean="0"/>
              <a:t>práci.</a:t>
            </a:r>
            <a:r>
              <a:rPr lang="cs-CZ" dirty="0"/>
              <a:t/>
            </a:r>
            <a:br>
              <a:rPr lang="cs-CZ" dirty="0"/>
            </a:br>
            <a:r>
              <a:rPr lang="cs-CZ" dirty="0"/>
              <a:t/>
            </a:r>
            <a:br>
              <a:rPr lang="cs-CZ" dirty="0"/>
            </a:br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xmlns="" val="350002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400" dirty="0" smtClean="0"/>
              <a:t>Pracovní právo</a:t>
            </a:r>
            <a:br>
              <a:rPr lang="cs-CZ" sz="2400" dirty="0" smtClean="0"/>
            </a:br>
            <a:r>
              <a:rPr lang="cs-CZ" sz="2400" dirty="0" smtClean="0"/>
              <a:t>pracovní doba a odměna</a:t>
            </a:r>
            <a:endParaRPr lang="cs-CZ" sz="2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Shrnutí:</a:t>
            </a:r>
          </a:p>
          <a:p>
            <a:pPr marL="0" indent="0">
              <a:buNone/>
            </a:pPr>
            <a:endParaRPr lang="cs-CZ" dirty="0"/>
          </a:p>
          <a:p>
            <a:pPr marL="514350" indent="-514350">
              <a:buAutoNum type="arabicPeriod"/>
            </a:pPr>
            <a:r>
              <a:rPr lang="cs-CZ" dirty="0" smtClean="0"/>
              <a:t>Kolik hodin trvá pracovní doba?</a:t>
            </a:r>
          </a:p>
          <a:p>
            <a:pPr marL="514350" indent="-514350">
              <a:buAutoNum type="arabicPeriod"/>
            </a:pPr>
            <a:r>
              <a:rPr lang="cs-CZ" dirty="0" smtClean="0"/>
              <a:t>Co je mzda?</a:t>
            </a:r>
          </a:p>
          <a:p>
            <a:pPr marL="514350" indent="-514350">
              <a:buAutoNum type="arabicPeriod"/>
            </a:pPr>
            <a:r>
              <a:rPr lang="cs-CZ" dirty="0" smtClean="0"/>
              <a:t>Kdo pobírá plat?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xmlns="" val="3181908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Exekutivní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975</TotalTime>
  <Words>219</Words>
  <Application>Microsoft Office PowerPoint</Application>
  <PresentationFormat>Předvádění na obrazovce (4:3)</PresentationFormat>
  <Paragraphs>47</Paragraphs>
  <Slides>7</Slides>
  <Notes>1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8" baseType="lpstr">
      <vt:lpstr>Motiv systému Office</vt:lpstr>
      <vt:lpstr>Název vzdělávacího materiálu</vt:lpstr>
      <vt:lpstr>Pracovní právo pracovní doba a odměna </vt:lpstr>
      <vt:lpstr>Pracovní právo pracovní doba a odměna</vt:lpstr>
      <vt:lpstr>Pracovní právo pracovní doba a odměna</vt:lpstr>
      <vt:lpstr>Pracovní právo pracovní doba a odměna</vt:lpstr>
      <vt:lpstr>Pracovní právo pracovní řád</vt:lpstr>
      <vt:lpstr>Pracovní právo pracovní doba a odměna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Základní informace</dc:title>
  <dc:creator>sylva</dc:creator>
  <cp:lastModifiedBy>gjszlin</cp:lastModifiedBy>
  <cp:revision>75</cp:revision>
  <dcterms:created xsi:type="dcterms:W3CDTF">2012-06-18T15:15:37Z</dcterms:created>
  <dcterms:modified xsi:type="dcterms:W3CDTF">2013-01-14T11:49:19Z</dcterms:modified>
</cp:coreProperties>
</file>