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75" r:id="rId3"/>
    <p:sldId id="279" r:id="rId4"/>
    <p:sldId id="289" r:id="rId5"/>
    <p:sldId id="290" r:id="rId6"/>
    <p:sldId id="291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94" y="7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64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046BC5-2B61-48B9-B9FF-E9EB9307769F}" type="datetimeFigureOut">
              <a:rPr lang="cs-CZ" smtClean="0"/>
              <a:t>8.1.2013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7769EC-EC2F-4D6E-A1C0-8D1B3087DFE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672064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7769EC-EC2F-4D6E-A1C0-8D1B3087DFE5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432097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8.1.2013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8.1.2013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8.1.2013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8.1.2013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8.1.2013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8.1.2013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8.1.2013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8.1.2013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8.1.2013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8.1.2013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8.1.2013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8.1.2013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Název vzdělávacího materiálu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0444498"/>
              </p:ext>
            </p:extLst>
          </p:nvPr>
        </p:nvGraphicFramePr>
        <p:xfrm>
          <a:off x="729020" y="2492896"/>
          <a:ext cx="7666515" cy="39370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Pracovní a </a:t>
                      </a:r>
                      <a:r>
                        <a:rPr lang="cs-CZ" smtClean="0"/>
                        <a:t>trestní právo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mtClean="0"/>
                        <a:t>28. </a:t>
                      </a:r>
                      <a:r>
                        <a:rPr lang="cs-CZ" dirty="0" smtClean="0"/>
                        <a:t>12. 2012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4. ročník čtyřletého gymnázia a 8. ročník osmiletého</a:t>
                      </a:r>
                      <a:r>
                        <a:rPr lang="cs-CZ" baseline="0" dirty="0" smtClean="0"/>
                        <a:t> gymnázia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Pracovní</a:t>
                      </a:r>
                      <a:r>
                        <a:rPr lang="cs-CZ" baseline="0" dirty="0" smtClean="0"/>
                        <a:t> p</a:t>
                      </a:r>
                      <a:r>
                        <a:rPr lang="cs-CZ" dirty="0" smtClean="0"/>
                        <a:t>rávo –</a:t>
                      </a:r>
                      <a:r>
                        <a:rPr lang="cs-CZ" baseline="0" dirty="0" smtClean="0"/>
                        <a:t> dohoda o provedení práce a dohoda o pracovní činnosti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Prezentaci používáme jako podpůrný</a:t>
                      </a:r>
                      <a:r>
                        <a:rPr lang="cs-CZ" baseline="0" dirty="0" smtClean="0"/>
                        <a:t> prostředek</a:t>
                      </a:r>
                    </a:p>
                    <a:p>
                      <a:r>
                        <a:rPr lang="cs-CZ" baseline="0" dirty="0" smtClean="0"/>
                        <a:t>k osvojení si základních pojmů z oblasti pracovního práva.  Snímky obsahují shrnutí výkladu, otázky a správné odpovědi na zadané otázky.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Jana </a:t>
                      </a:r>
                      <a:r>
                        <a:rPr lang="cs-CZ" dirty="0" err="1" smtClean="0"/>
                        <a:t>Karolová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VY_32_INOVACE_20_ZKAR08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Pracovní právo</a:t>
            </a:r>
            <a:br>
              <a:rPr lang="cs-CZ" sz="2400" dirty="0" smtClean="0"/>
            </a:br>
            <a:r>
              <a:rPr lang="cs-CZ" sz="2400" dirty="0" smtClean="0"/>
              <a:t>dohody mimo pracovní poměr</a:t>
            </a:r>
            <a:r>
              <a:rPr lang="cs-CZ" sz="2000" dirty="0" smtClean="0"/>
              <a:t> </a:t>
            </a: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sz="2800" dirty="0"/>
              <a:t>DOHODY O PRACÍCH KONANÝCH MIMO PRACOVNÍ POMĚR </a:t>
            </a:r>
          </a:p>
          <a:p>
            <a:pPr marL="0" indent="0">
              <a:buNone/>
            </a:pPr>
            <a:r>
              <a:rPr lang="cs-CZ" dirty="0" smtClean="0"/>
              <a:t> </a:t>
            </a:r>
            <a:endParaRPr lang="cs-CZ" dirty="0"/>
          </a:p>
          <a:p>
            <a:pPr marL="0" indent="0">
              <a:buNone/>
            </a:pPr>
            <a:r>
              <a:rPr lang="cs-CZ" dirty="0" smtClean="0"/>
              <a:t>Zaměstnavatel </a:t>
            </a:r>
            <a:r>
              <a:rPr lang="cs-CZ" dirty="0"/>
              <a:t>má zajišťovat plnění svých úkolů především zaměstnanci v pracovním poměru.</a:t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>V </a:t>
            </a:r>
            <a:r>
              <a:rPr lang="cs-CZ" dirty="0"/>
              <a:t>dohodách o pracích konaných mimo pracovní poměr není zaměstnavatel povinen rozvrhnout zaměstnanci pracovní dobu.</a:t>
            </a:r>
            <a:endParaRPr lang="cs-CZ" b="1" dirty="0" smtClean="0"/>
          </a:p>
          <a:p>
            <a:endParaRPr lang="cs-CZ" b="1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23886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Pracovní právo</a:t>
            </a:r>
            <a:br>
              <a:rPr lang="cs-CZ" sz="2400" dirty="0" smtClean="0"/>
            </a:br>
            <a:r>
              <a:rPr lang="cs-CZ" sz="2400" dirty="0" smtClean="0"/>
              <a:t>dohody mimo pracovní poměr</a:t>
            </a:r>
            <a:r>
              <a:rPr lang="cs-CZ" sz="2000" dirty="0" smtClean="0"/>
              <a:t> </a:t>
            </a: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cs-CZ" b="1" dirty="0" smtClean="0"/>
              <a:t>Dohoda </a:t>
            </a:r>
            <a:r>
              <a:rPr lang="cs-CZ" b="1" dirty="0"/>
              <a:t>o provedení práce </a:t>
            </a:r>
            <a:endParaRPr lang="cs-CZ" b="1" dirty="0" smtClean="0"/>
          </a:p>
          <a:p>
            <a:pPr marL="0" indent="0">
              <a:buNone/>
            </a:pPr>
            <a:endParaRPr lang="cs-CZ" b="1" dirty="0"/>
          </a:p>
          <a:p>
            <a:pPr marL="0" indent="0">
              <a:buNone/>
            </a:pPr>
            <a:r>
              <a:rPr lang="cs-CZ" dirty="0" smtClean="0"/>
              <a:t>Rozsah </a:t>
            </a:r>
            <a:r>
              <a:rPr lang="cs-CZ" dirty="0"/>
              <a:t>práce, na který se dohoda o provedení práce uzavírá, nesmí být větší než 300 hodin 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v </a:t>
            </a:r>
            <a:r>
              <a:rPr lang="cs-CZ" dirty="0"/>
              <a:t>kalendářním roce. 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Do </a:t>
            </a:r>
            <a:r>
              <a:rPr lang="cs-CZ" dirty="0"/>
              <a:t>rozsahu práce se započítává také doba práce konaná zaměstnancem pro zaměstnavatele v témže kalendářním roce na základě jiné dohody o provedení práce. 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V </a:t>
            </a:r>
            <a:r>
              <a:rPr lang="cs-CZ" dirty="0"/>
              <a:t>dohodě o provedení práce musí být uvedena doba, na kterou se tato dohoda </a:t>
            </a:r>
            <a:r>
              <a:rPr lang="cs-CZ" dirty="0" smtClean="0"/>
              <a:t>uzavírá.</a:t>
            </a:r>
            <a:endParaRPr lang="cs-CZ" b="1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38092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Pracovní právo</a:t>
            </a:r>
            <a:br>
              <a:rPr lang="cs-CZ" sz="2400" dirty="0" smtClean="0"/>
            </a:br>
            <a:r>
              <a:rPr lang="cs-CZ" sz="2400" dirty="0" smtClean="0"/>
              <a:t>dohody mimo pracovní poměr</a:t>
            </a:r>
            <a:r>
              <a:rPr lang="cs-CZ" sz="2000" dirty="0" smtClean="0"/>
              <a:t> </a:t>
            </a: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cs-CZ" b="1" dirty="0" smtClean="0"/>
              <a:t>Dohoda </a:t>
            </a:r>
            <a:r>
              <a:rPr lang="cs-CZ" b="1" dirty="0"/>
              <a:t>o pracovní činnosti </a:t>
            </a:r>
            <a:endParaRPr lang="cs-CZ" b="1" dirty="0" smtClean="0"/>
          </a:p>
          <a:p>
            <a:pPr marL="0" indent="0">
              <a:buNone/>
            </a:pPr>
            <a:endParaRPr lang="cs-CZ" b="1" dirty="0" smtClean="0"/>
          </a:p>
          <a:p>
            <a:pPr marL="0" indent="0">
              <a:buNone/>
            </a:pPr>
            <a:r>
              <a:rPr lang="cs-CZ" dirty="0" smtClean="0"/>
              <a:t>Dohodu </a:t>
            </a:r>
            <a:r>
              <a:rPr lang="cs-CZ" dirty="0"/>
              <a:t>o pracovní činnosti může zaměstnavatel s fyzickou osobou uzavřít, i když rozsah práce nebude přesahovat v témže kalendářním roce 300 hodin.</a:t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>Na </a:t>
            </a:r>
            <a:r>
              <a:rPr lang="cs-CZ" dirty="0"/>
              <a:t>základě dohody o pracovní činnosti není možné vykonávat práci v rozsahu překračujícím v průměru polovinu stanovené týdenní pracovní doby.</a:t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>Dodržování </a:t>
            </a:r>
            <a:r>
              <a:rPr lang="cs-CZ" dirty="0"/>
              <a:t>sjednaného a nejvýše přípustného rozsahu poloviny stanovené týdenní pracovní doby se posuzuje za celou dobu, na kterou byla dohoda o pracovní činnosti uzavřena, nejdéle však za období 52 týdnů.</a:t>
            </a:r>
            <a:br>
              <a:rPr lang="cs-CZ" dirty="0"/>
            </a:br>
            <a:endParaRPr lang="cs-CZ" b="1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05332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Pracovní právo</a:t>
            </a:r>
            <a:br>
              <a:rPr lang="cs-CZ" sz="2400" dirty="0" smtClean="0"/>
            </a:br>
            <a:r>
              <a:rPr lang="cs-CZ" sz="2400" dirty="0" smtClean="0"/>
              <a:t>dohody mimo pracovní poměr</a:t>
            </a:r>
            <a:r>
              <a:rPr lang="cs-CZ" sz="2000" dirty="0" smtClean="0"/>
              <a:t> </a:t>
            </a: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lang="cs-CZ" b="1" dirty="0" smtClean="0"/>
          </a:p>
          <a:p>
            <a:pPr marL="0" indent="0">
              <a:buNone/>
            </a:pPr>
            <a:r>
              <a:rPr lang="cs-CZ" dirty="0" smtClean="0"/>
              <a:t>V </a:t>
            </a:r>
            <a:r>
              <a:rPr lang="cs-CZ" dirty="0"/>
              <a:t>dohodě o pracovní činnosti musí být uvedeny sjednané práce, sjednaný rozsah pracovní doby a doba, na kterou se dohoda uzavírá.</a:t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>Není-li </a:t>
            </a:r>
            <a:r>
              <a:rPr lang="cs-CZ" dirty="0"/>
              <a:t>sjednán způsob zrušení dohody o pracovní činnosti, je možné ji zrušit dohodou smluvních stran ke sjednanému dni; jednostranně může být zrušena z jakéhokoliv důvodu nebo bez uvedení důvodu s </a:t>
            </a:r>
            <a:r>
              <a:rPr lang="cs-CZ" dirty="0" smtClean="0"/>
              <a:t>15 denní </a:t>
            </a:r>
            <a:r>
              <a:rPr lang="cs-CZ" dirty="0"/>
              <a:t>výpovědní dobou, která začíná dnem, v němž byla výpověď doručena druhé smluvní straně. Okamžité zrušení dohody o pracovní činnosti může být však sjednáno jen pro případy, kdy je možné okamžitě zrušit pracovní poměr.</a:t>
            </a:r>
            <a:br>
              <a:rPr lang="cs-CZ" dirty="0"/>
            </a:br>
            <a:endParaRPr lang="cs-CZ" b="1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28323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Pracovní právo</a:t>
            </a:r>
            <a:br>
              <a:rPr lang="cs-CZ" sz="2400" dirty="0" smtClean="0"/>
            </a:br>
            <a:r>
              <a:rPr lang="cs-CZ" sz="2400" dirty="0" smtClean="0"/>
              <a:t>dohody mimo pracovní poměr</a:t>
            </a:r>
            <a:r>
              <a:rPr lang="cs-CZ" sz="2000" dirty="0" smtClean="0"/>
              <a:t> </a:t>
            </a: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b="1" dirty="0" smtClean="0"/>
          </a:p>
          <a:p>
            <a:r>
              <a:rPr lang="cs-CZ" b="1" dirty="0" smtClean="0"/>
              <a:t>Úkol:</a:t>
            </a:r>
          </a:p>
          <a:p>
            <a:endParaRPr lang="cs-CZ" b="1" dirty="0"/>
          </a:p>
          <a:p>
            <a:r>
              <a:rPr lang="cs-CZ" b="1" dirty="0" smtClean="0"/>
              <a:t>Vysvětlete rozdíl mezi pracovním poměrem, dohodou o provedení práce a dohodou o pracovní činnosti.</a:t>
            </a:r>
            <a:endParaRPr lang="cs-CZ" b="1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36544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Exekutivní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798</TotalTime>
  <Words>259</Words>
  <Application>Microsoft Office PowerPoint</Application>
  <PresentationFormat>Předvádění na obrazovce (4:3)</PresentationFormat>
  <Paragraphs>41</Paragraphs>
  <Slides>6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Motiv systému Office</vt:lpstr>
      <vt:lpstr>Název vzdělávacího materiálu</vt:lpstr>
      <vt:lpstr>Pracovní právo dohody mimo pracovní poměr </vt:lpstr>
      <vt:lpstr>Pracovní právo dohody mimo pracovní poměr </vt:lpstr>
      <vt:lpstr>Pracovní právo dohody mimo pracovní poměr </vt:lpstr>
      <vt:lpstr>Pracovní právo dohody mimo pracovní poměr </vt:lpstr>
      <vt:lpstr>Pracovní právo dohody mimo pracovní poměr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ucitel</cp:lastModifiedBy>
  <cp:revision>68</cp:revision>
  <dcterms:created xsi:type="dcterms:W3CDTF">2012-06-18T15:15:37Z</dcterms:created>
  <dcterms:modified xsi:type="dcterms:W3CDTF">2013-01-08T12:18:35Z</dcterms:modified>
</cp:coreProperties>
</file>