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3" r:id="rId3"/>
    <p:sldId id="269" r:id="rId4"/>
    <p:sldId id="272" r:id="rId5"/>
    <p:sldId id="271" r:id="rId6"/>
    <p:sldId id="264" r:id="rId7"/>
    <p:sldId id="265" r:id="rId8"/>
    <p:sldId id="270" r:id="rId9"/>
    <p:sldId id="266" r:id="rId10"/>
    <p:sldId id="273" r:id="rId11"/>
    <p:sldId id="276" r:id="rId12"/>
    <p:sldId id="275" r:id="rId13"/>
    <p:sldId id="274" r:id="rId14"/>
    <p:sldId id="277" r:id="rId15"/>
    <p:sldId id="278" r:id="rId16"/>
    <p:sldId id="27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543864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Občanské a rodinné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smtClean="0"/>
                        <a:t>10</a:t>
                      </a:r>
                      <a:r>
                        <a:rPr lang="cs-CZ" smtClean="0"/>
                        <a:t>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Rodinné právo – základní pojmy (rodina, příbuzenství)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rodinného 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VY_32_INOVACE_19_ZKAR15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výchovné a výživné povinnosti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Rodiče jsou odpovědni za výchovu a výživu svých dětí</a:t>
            </a:r>
            <a:r>
              <a:rPr lang="cs-CZ" dirty="0"/>
              <a:t> (tj. pečovat o jejich zdraví, tělesný, citový, rozumový a mravní vývoj). Mají právo a povinnost zastupovat své nezletilé děti a spravovat jejich záležitosti. </a:t>
            </a:r>
            <a:endParaRPr lang="cs-CZ" dirty="0" smtClean="0"/>
          </a:p>
          <a:p>
            <a:r>
              <a:rPr lang="cs-CZ" dirty="0" smtClean="0"/>
              <a:t>Jestliže </a:t>
            </a:r>
            <a:r>
              <a:rPr lang="cs-CZ" dirty="0"/>
              <a:t>při některých právních úkonech může dojít ke střetu zájmů mezi rodiči a dítětem nebo mezi dětmi navzájem, např. při prodeji majetku dětí, zastupuje dítě tzv. kolizní opatrovník, který hájí jeho zájmy. </a:t>
            </a:r>
          </a:p>
        </p:txBody>
      </p:sp>
    </p:spTree>
    <p:extLst>
      <p:ext uri="{BB962C8B-B14F-4D97-AF65-F5344CB8AC3E}">
        <p14:creationId xmlns:p14="http://schemas.microsoft.com/office/powerpoint/2010/main" val="121950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 výchovné a vyživovací povinnosti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Otázka:</a:t>
            </a:r>
          </a:p>
          <a:p>
            <a:pPr marL="0" indent="0">
              <a:buNone/>
            </a:pPr>
            <a:r>
              <a:rPr lang="cs-CZ" dirty="0" smtClean="0"/>
              <a:t>Jaké jsou výchovné a vyživovací povinnosti rodičů?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Úkol:</a:t>
            </a:r>
          </a:p>
          <a:p>
            <a:pPr marL="0" indent="0">
              <a:buNone/>
            </a:pPr>
            <a:r>
              <a:rPr lang="cs-CZ" dirty="0" smtClean="0"/>
              <a:t>Uveďte konkrétní příklady práv a povinností rodičů.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748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výchovné a vyživovací povinnosti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Rodiče jsou odpovědni za výchovu a výživu svých </a:t>
            </a:r>
            <a:r>
              <a:rPr lang="cs-CZ" b="1" dirty="0" smtClean="0"/>
              <a:t>dětí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>
                <a:solidFill>
                  <a:srgbClr val="FFC000"/>
                </a:solidFill>
              </a:rPr>
              <a:t>musí </a:t>
            </a:r>
            <a:r>
              <a:rPr lang="cs-CZ" dirty="0">
                <a:solidFill>
                  <a:srgbClr val="FFC000"/>
                </a:solidFill>
              </a:rPr>
              <a:t>pečovat o </a:t>
            </a:r>
            <a:r>
              <a:rPr lang="cs-CZ" dirty="0" smtClean="0">
                <a:solidFill>
                  <a:srgbClr val="FFC000"/>
                </a:solidFill>
              </a:rPr>
              <a:t>zdraví</a:t>
            </a:r>
            <a:r>
              <a:rPr lang="cs-CZ" dirty="0">
                <a:solidFill>
                  <a:srgbClr val="FFC000"/>
                </a:solidFill>
              </a:rPr>
              <a:t>, </a:t>
            </a:r>
            <a:r>
              <a:rPr lang="cs-CZ" dirty="0" smtClean="0">
                <a:solidFill>
                  <a:srgbClr val="FFC000"/>
                </a:solidFill>
              </a:rPr>
              <a:t>tělesný</a:t>
            </a:r>
            <a:r>
              <a:rPr lang="cs-CZ" dirty="0">
                <a:solidFill>
                  <a:srgbClr val="FFC000"/>
                </a:solidFill>
              </a:rPr>
              <a:t>, citový, rozumový a mravní </a:t>
            </a:r>
            <a:r>
              <a:rPr lang="cs-CZ" dirty="0" smtClean="0">
                <a:solidFill>
                  <a:srgbClr val="FFC000"/>
                </a:solidFill>
              </a:rPr>
              <a:t>vývoj svých dětí.</a:t>
            </a:r>
          </a:p>
          <a:p>
            <a:endParaRPr lang="cs-CZ" dirty="0" smtClean="0"/>
          </a:p>
          <a:p>
            <a:r>
              <a:rPr lang="cs-CZ" dirty="0" smtClean="0"/>
              <a:t>Mají </a:t>
            </a:r>
            <a:r>
              <a:rPr lang="cs-CZ" dirty="0"/>
              <a:t>právo a povinnost zastupovat své nezletilé děti a spravovat jejich záležitosti.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5946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vyživovací a výchovné povinnosti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Dítě, které žije s rodiči ve společné domácnosti, je povinno jim pomáhat a přispívat na úhradu společných potřeb rodiny, jestliže už má své příjmy.</a:t>
            </a:r>
            <a:endParaRPr lang="cs-CZ" dirty="0"/>
          </a:p>
          <a:p>
            <a:r>
              <a:rPr lang="cs-CZ" dirty="0" smtClean="0"/>
              <a:t>Otázka:</a:t>
            </a:r>
          </a:p>
          <a:p>
            <a:r>
              <a:rPr lang="cs-CZ" dirty="0" smtClean="0"/>
              <a:t>Jak pomáháte rodičům, pokud s nimi žijete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ve společné domácnosti?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09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vyživovací povinnosti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5100" dirty="0" smtClean="0"/>
              <a:t>Za </a:t>
            </a:r>
            <a:r>
              <a:rPr lang="cs-CZ" sz="5100" dirty="0"/>
              <a:t>plnění vyživovacích povinností se považuje nejen placení výživného, ale také osobní péče o vyživovanou osobu.  </a:t>
            </a:r>
            <a:endParaRPr lang="cs-CZ" sz="5100" dirty="0" smtClean="0"/>
          </a:p>
          <a:p>
            <a:pPr marL="0" indent="0">
              <a:buNone/>
            </a:pPr>
            <a:endParaRPr lang="cs-CZ" sz="5100" dirty="0" smtClean="0"/>
          </a:p>
          <a:p>
            <a:pPr marL="0" indent="0">
              <a:buNone/>
            </a:pPr>
            <a:r>
              <a:rPr lang="cs-CZ" sz="5100" dirty="0" smtClean="0"/>
              <a:t>Nejdůležitější </a:t>
            </a:r>
            <a:r>
              <a:rPr lang="cs-CZ" sz="5100" dirty="0"/>
              <a:t>jsou vyživovací povinnosti mezi rodiči a dětmi a mezi </a:t>
            </a:r>
            <a:r>
              <a:rPr lang="cs-CZ" sz="5100" dirty="0" smtClean="0"/>
              <a:t>manželi.</a:t>
            </a:r>
          </a:p>
          <a:p>
            <a:pPr marL="0" indent="0">
              <a:buNone/>
            </a:pPr>
            <a:endParaRPr lang="cs-CZ" sz="5100" dirty="0" smtClean="0"/>
          </a:p>
          <a:p>
            <a:pPr marL="0" indent="0">
              <a:buNone/>
            </a:pPr>
            <a:r>
              <a:rPr lang="cs-CZ" sz="5100" dirty="0"/>
              <a:t>Vyživovací povinnost rodičů vůči dítěti trvá od jeho narození do doby, kdy je dítě schopno samo se živit. </a:t>
            </a:r>
            <a:endParaRPr lang="cs-CZ" sz="5100" dirty="0" smtClean="0"/>
          </a:p>
          <a:p>
            <a:pPr marL="0" indent="0">
              <a:buNone/>
            </a:pPr>
            <a:r>
              <a:rPr lang="cs-CZ" sz="5100" dirty="0" smtClean="0"/>
              <a:t>Naopak </a:t>
            </a:r>
            <a:r>
              <a:rPr lang="cs-CZ" sz="5100" dirty="0"/>
              <a:t>dítě, jestliže je schopno výživné poskytovat, má vyživovací povinnost vůči rodičům v situaci, kdy nejsou schopni sami se živit. </a:t>
            </a:r>
            <a:endParaRPr lang="cs-CZ" sz="5100" dirty="0" smtClean="0"/>
          </a:p>
        </p:txBody>
      </p:sp>
    </p:spTree>
    <p:extLst>
      <p:ext uri="{BB962C8B-B14F-4D97-AF65-F5344CB8AC3E}">
        <p14:creationId xmlns:p14="http://schemas.microsoft.com/office/powerpoint/2010/main" val="323168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vyživovací povinnosti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5100" dirty="0" smtClean="0"/>
              <a:t>Jakou formou se plní vyživovací povinnosti? </a:t>
            </a:r>
          </a:p>
          <a:p>
            <a:pPr marL="0" indent="0">
              <a:buNone/>
            </a:pPr>
            <a:endParaRPr lang="cs-CZ" sz="5100" dirty="0" smtClean="0"/>
          </a:p>
          <a:p>
            <a:pPr marL="0" indent="0">
              <a:buNone/>
            </a:pPr>
            <a:r>
              <a:rPr lang="cs-CZ" sz="5100" dirty="0" smtClean="0"/>
              <a:t>Které  jsou nejdůležitější vyživovací povinnosti?</a:t>
            </a:r>
          </a:p>
          <a:p>
            <a:pPr marL="0" indent="0">
              <a:buNone/>
            </a:pPr>
            <a:endParaRPr lang="cs-CZ" sz="5100" dirty="0" smtClean="0"/>
          </a:p>
          <a:p>
            <a:pPr marL="0" indent="0">
              <a:buNone/>
            </a:pPr>
            <a:r>
              <a:rPr lang="cs-CZ" sz="5100" dirty="0" smtClean="0"/>
              <a:t>Od kdy do kdy trvá vyživovací </a:t>
            </a:r>
            <a:r>
              <a:rPr lang="cs-CZ" sz="5100" dirty="0"/>
              <a:t>povinnost rodičů vůči </a:t>
            </a:r>
            <a:r>
              <a:rPr lang="cs-CZ" sz="5100" dirty="0" smtClean="0"/>
              <a:t>dítěti?</a:t>
            </a:r>
          </a:p>
          <a:p>
            <a:pPr marL="0" indent="0">
              <a:buNone/>
            </a:pPr>
            <a:endParaRPr lang="cs-CZ" sz="5100" dirty="0" smtClean="0"/>
          </a:p>
          <a:p>
            <a:pPr marL="0" indent="0">
              <a:buNone/>
            </a:pPr>
            <a:r>
              <a:rPr lang="cs-CZ" sz="5100" dirty="0" smtClean="0"/>
              <a:t>Má dítě vyživovací </a:t>
            </a:r>
            <a:r>
              <a:rPr lang="cs-CZ" sz="5100" dirty="0"/>
              <a:t>povinnost vůči </a:t>
            </a:r>
            <a:r>
              <a:rPr lang="cs-CZ" sz="5100" dirty="0" smtClean="0"/>
              <a:t>rodičům?</a:t>
            </a:r>
          </a:p>
        </p:txBody>
      </p:sp>
    </p:spTree>
    <p:extLst>
      <p:ext uri="{BB962C8B-B14F-4D97-AF65-F5344CB8AC3E}">
        <p14:creationId xmlns:p14="http://schemas.microsoft.com/office/powerpoint/2010/main" val="364638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– vyživovací povinnosti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5100" dirty="0"/>
              <a:t>Jakou formou se plní vyživovací povinnosti? </a:t>
            </a:r>
          </a:p>
          <a:p>
            <a:pPr marL="0" indent="0">
              <a:buNone/>
            </a:pPr>
            <a:r>
              <a:rPr lang="cs-CZ" sz="5100" dirty="0" smtClean="0">
                <a:solidFill>
                  <a:srgbClr val="FFC000"/>
                </a:solidFill>
              </a:rPr>
              <a:t>Za </a:t>
            </a:r>
            <a:r>
              <a:rPr lang="cs-CZ" sz="5100" dirty="0">
                <a:solidFill>
                  <a:srgbClr val="FFC000"/>
                </a:solidFill>
              </a:rPr>
              <a:t>plnění vyživovacích povinností se považuje nejen placení výživného, ale také osobní péče o vyživovanou osobu.  </a:t>
            </a:r>
            <a:endParaRPr lang="cs-CZ" sz="51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cs-CZ" sz="51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5100" dirty="0"/>
              <a:t>Které  jsou nejdůležitější vyživovací povinnosti?</a:t>
            </a:r>
          </a:p>
          <a:p>
            <a:pPr marL="0" indent="0">
              <a:buNone/>
            </a:pPr>
            <a:r>
              <a:rPr lang="cs-CZ" sz="5100" dirty="0" smtClean="0">
                <a:solidFill>
                  <a:srgbClr val="FFC000"/>
                </a:solidFill>
              </a:rPr>
              <a:t>Nejdůležitější </a:t>
            </a:r>
            <a:r>
              <a:rPr lang="cs-CZ" sz="5100" dirty="0">
                <a:solidFill>
                  <a:srgbClr val="FFC000"/>
                </a:solidFill>
              </a:rPr>
              <a:t>jsou vyživovací povinnosti mezi rodiči a dětmi a mezi </a:t>
            </a:r>
            <a:r>
              <a:rPr lang="cs-CZ" sz="5100" dirty="0" smtClean="0">
                <a:solidFill>
                  <a:srgbClr val="FFC000"/>
                </a:solidFill>
              </a:rPr>
              <a:t>manželi.</a:t>
            </a:r>
          </a:p>
          <a:p>
            <a:pPr marL="0" indent="0">
              <a:buNone/>
            </a:pPr>
            <a:endParaRPr lang="cs-CZ" sz="5100" dirty="0" smtClean="0"/>
          </a:p>
          <a:p>
            <a:pPr marL="0" indent="0">
              <a:buNone/>
            </a:pPr>
            <a:r>
              <a:rPr lang="cs-CZ" sz="5100" dirty="0"/>
              <a:t>Od kdy do kdy trvá vyživovací povinnost rodičů vůči dítěti?</a:t>
            </a:r>
          </a:p>
          <a:p>
            <a:pPr marL="0" indent="0">
              <a:buNone/>
            </a:pPr>
            <a:r>
              <a:rPr lang="cs-CZ" sz="5100" dirty="0" smtClean="0">
                <a:solidFill>
                  <a:srgbClr val="FFC000"/>
                </a:solidFill>
              </a:rPr>
              <a:t>Vyživovací </a:t>
            </a:r>
            <a:r>
              <a:rPr lang="cs-CZ" sz="5100" dirty="0">
                <a:solidFill>
                  <a:srgbClr val="FFC000"/>
                </a:solidFill>
              </a:rPr>
              <a:t>povinnost rodičů vůči dítěti trvá od jeho narození do doby, kdy je dítě schopno samo se živit. </a:t>
            </a:r>
            <a:endParaRPr lang="cs-CZ" sz="51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cs-CZ" sz="51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5100" dirty="0"/>
              <a:t>Má dítě vyživovací povinnost vůči rodičům?</a:t>
            </a:r>
          </a:p>
          <a:p>
            <a:pPr marL="0" indent="0">
              <a:buNone/>
            </a:pPr>
            <a:r>
              <a:rPr lang="cs-CZ" sz="5100" dirty="0" smtClean="0">
                <a:solidFill>
                  <a:srgbClr val="FFC000"/>
                </a:solidFill>
              </a:rPr>
              <a:t>Dítě</a:t>
            </a:r>
            <a:r>
              <a:rPr lang="cs-CZ" sz="5100" dirty="0">
                <a:solidFill>
                  <a:srgbClr val="FFC000"/>
                </a:solidFill>
              </a:rPr>
              <a:t>, jestliže je schopno výživné poskytovat, má vyživovací povinnost vůči rodičům v situaci, kdy nejsou schopni sami se živit. </a:t>
            </a:r>
            <a:endParaRPr lang="cs-CZ" sz="51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50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základní pojmy - rodina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Rodina</a:t>
            </a:r>
            <a:r>
              <a:rPr lang="cs-CZ" sz="2400" dirty="0"/>
              <a:t> je jak biologická, tak sociální, relativně stálá skupina, spojená vztahy </a:t>
            </a:r>
            <a:r>
              <a:rPr lang="cs-CZ" sz="2400" i="1" dirty="0"/>
              <a:t>příbuzenství</a:t>
            </a:r>
            <a:r>
              <a:rPr lang="cs-CZ" sz="2400" dirty="0"/>
              <a:t>, která vychovává děti a poskytuje svým členům sociální, citové a hodnotové zázemí</a:t>
            </a:r>
            <a:r>
              <a:rPr lang="cs-CZ" sz="2400" dirty="0" smtClean="0"/>
              <a:t>.</a:t>
            </a:r>
          </a:p>
          <a:p>
            <a:r>
              <a:rPr lang="cs-CZ" sz="2400" dirty="0"/>
              <a:t>Rodina je zvláštní skupinou, jejíž spojení s fungováním celé společnosti má zvláštní význam. </a:t>
            </a:r>
          </a:p>
          <a:p>
            <a:r>
              <a:rPr lang="cs-CZ" sz="2400" dirty="0"/>
              <a:t>Rodinou ve smyslu právním jsou manželé a jejich děti.</a:t>
            </a:r>
          </a:p>
          <a:p>
            <a:r>
              <a:rPr lang="cs-CZ" sz="2400" dirty="0"/>
              <a:t>Ostatní </a:t>
            </a:r>
            <a:r>
              <a:rPr lang="cs-CZ" sz="2400" dirty="0" smtClean="0"/>
              <a:t>spolu žijící </a:t>
            </a:r>
            <a:r>
              <a:rPr lang="cs-CZ" sz="2400" dirty="0"/>
              <a:t>osoby jsou příslušníci domácnosti, nikoliv  členové rodiny.</a:t>
            </a:r>
          </a:p>
          <a:p>
            <a:r>
              <a:rPr lang="cs-CZ" sz="2400" dirty="0"/>
              <a:t>Osobní příslušnost k domácnosti má právní význam zejména při občanskoprávním přechodu nájmu bytu po úmrtí nebo trvalém odstěhování nájemce. </a:t>
            </a:r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Rodinné právo</a:t>
            </a:r>
            <a:br>
              <a:rPr lang="cs-CZ" sz="2400" dirty="0"/>
            </a:br>
            <a:r>
              <a:rPr lang="cs-CZ" sz="2000" dirty="0"/>
              <a:t>základní </a:t>
            </a:r>
            <a:r>
              <a:rPr lang="cs-CZ" sz="2000" dirty="0" smtClean="0"/>
              <a:t>pojmy - rodina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Doplňte:</a:t>
            </a:r>
          </a:p>
          <a:p>
            <a:pPr marL="0" indent="0" algn="just">
              <a:buNone/>
            </a:pPr>
            <a:r>
              <a:rPr lang="cs-CZ" sz="2400" b="1" dirty="0"/>
              <a:t>Rodina</a:t>
            </a:r>
            <a:r>
              <a:rPr lang="cs-CZ" sz="2400" dirty="0"/>
              <a:t> je jak biologická, tak sociální, relativně stálá skupina, spojená </a:t>
            </a:r>
            <a:r>
              <a:rPr lang="cs-CZ" sz="2400" dirty="0" smtClean="0"/>
              <a:t>vztahy …………………….., </a:t>
            </a:r>
            <a:r>
              <a:rPr lang="cs-CZ" sz="2400" dirty="0"/>
              <a:t>která vychovává děti a poskytuje svým členům sociální, citové a hodnotové zázemí</a:t>
            </a:r>
            <a:r>
              <a:rPr lang="cs-CZ" sz="2400" dirty="0" smtClean="0"/>
              <a:t>.</a:t>
            </a:r>
          </a:p>
          <a:p>
            <a:pPr marL="0" indent="0" algn="just">
              <a:buNone/>
            </a:pPr>
            <a:endParaRPr lang="cs-CZ" sz="2400" dirty="0" smtClean="0"/>
          </a:p>
          <a:p>
            <a:pPr marL="0" indent="0" algn="just">
              <a:buNone/>
            </a:pPr>
            <a:r>
              <a:rPr lang="cs-CZ" sz="2400" dirty="0"/>
              <a:t>Rodinou ve smyslu právním </a:t>
            </a:r>
            <a:r>
              <a:rPr lang="cs-CZ" sz="2400" dirty="0" smtClean="0"/>
              <a:t>jsou …………………………………………..</a:t>
            </a:r>
          </a:p>
          <a:p>
            <a:pPr marL="0" indent="0" algn="just">
              <a:buNone/>
            </a:pPr>
            <a:endParaRPr lang="cs-CZ" sz="2400" dirty="0" smtClean="0"/>
          </a:p>
          <a:p>
            <a:pPr marL="0" indent="0" algn="just">
              <a:buNone/>
            </a:pPr>
            <a:r>
              <a:rPr lang="cs-CZ" sz="2400" dirty="0"/>
              <a:t>Ostatní spolu žijící osoby </a:t>
            </a:r>
            <a:r>
              <a:rPr lang="cs-CZ" sz="2400" dirty="0" smtClean="0"/>
              <a:t>jsou …………………………………………., </a:t>
            </a:r>
            <a:r>
              <a:rPr lang="cs-CZ" sz="2400" dirty="0"/>
              <a:t>nikoliv  členové rodiny.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8430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Rodinné právo</a:t>
            </a:r>
            <a:br>
              <a:rPr lang="cs-CZ" sz="2400" dirty="0"/>
            </a:br>
            <a:r>
              <a:rPr lang="cs-CZ" sz="2000" dirty="0"/>
              <a:t>základní </a:t>
            </a:r>
            <a:r>
              <a:rPr lang="cs-CZ" sz="2000" dirty="0" smtClean="0"/>
              <a:t>pojmy - rodina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b="1" dirty="0" smtClean="0"/>
              <a:t>Rodina</a:t>
            </a:r>
            <a:r>
              <a:rPr lang="cs-CZ" sz="2400" dirty="0" smtClean="0"/>
              <a:t> </a:t>
            </a:r>
            <a:r>
              <a:rPr lang="cs-CZ" sz="2400" dirty="0"/>
              <a:t>je jak biologická, tak sociální, relativně stálá skupina, spojená </a:t>
            </a:r>
            <a:r>
              <a:rPr lang="cs-CZ" sz="2400" dirty="0" smtClean="0"/>
              <a:t>vztahy </a:t>
            </a:r>
            <a:r>
              <a:rPr lang="cs-CZ" sz="2400" dirty="0" smtClean="0">
                <a:solidFill>
                  <a:srgbClr val="FFC000"/>
                </a:solidFill>
              </a:rPr>
              <a:t>příbuzenství</a:t>
            </a:r>
            <a:r>
              <a:rPr lang="cs-CZ" sz="2400" dirty="0" smtClean="0"/>
              <a:t>, </a:t>
            </a:r>
            <a:r>
              <a:rPr lang="cs-CZ" sz="2400" dirty="0"/>
              <a:t>která vychovává děti a poskytuje svým členům sociální, citové a hodnotové zázemí</a:t>
            </a:r>
            <a:r>
              <a:rPr lang="cs-CZ" sz="2400" dirty="0" smtClean="0"/>
              <a:t>.</a:t>
            </a:r>
          </a:p>
          <a:p>
            <a:pPr marL="0" indent="0" algn="just">
              <a:buNone/>
            </a:pPr>
            <a:endParaRPr lang="cs-CZ" sz="2400" dirty="0" smtClean="0"/>
          </a:p>
          <a:p>
            <a:pPr marL="0" indent="0" algn="just">
              <a:buNone/>
            </a:pPr>
            <a:r>
              <a:rPr lang="cs-CZ" sz="2400" dirty="0"/>
              <a:t>Rodinou ve smyslu právním </a:t>
            </a:r>
            <a:r>
              <a:rPr lang="cs-CZ" sz="2400" dirty="0" smtClean="0"/>
              <a:t>jsou </a:t>
            </a:r>
            <a:r>
              <a:rPr lang="cs-CZ" sz="2400" dirty="0" smtClean="0">
                <a:solidFill>
                  <a:srgbClr val="FFC000"/>
                </a:solidFill>
              </a:rPr>
              <a:t>manželé a jejich děti</a:t>
            </a:r>
            <a:r>
              <a:rPr lang="cs-CZ" sz="2400" dirty="0" smtClean="0"/>
              <a:t>.</a:t>
            </a:r>
          </a:p>
          <a:p>
            <a:pPr marL="0" indent="0" algn="just">
              <a:buNone/>
            </a:pPr>
            <a:endParaRPr lang="cs-CZ" sz="2400" dirty="0" smtClean="0"/>
          </a:p>
          <a:p>
            <a:pPr marL="0" indent="0" algn="just">
              <a:buNone/>
            </a:pPr>
            <a:r>
              <a:rPr lang="cs-CZ" sz="2400" dirty="0"/>
              <a:t>Ostatní spolu žijící osoby </a:t>
            </a:r>
            <a:r>
              <a:rPr lang="cs-CZ" sz="2400" dirty="0" smtClean="0"/>
              <a:t>jsou </a:t>
            </a:r>
            <a:r>
              <a:rPr lang="cs-CZ" sz="2400" dirty="0" smtClean="0">
                <a:solidFill>
                  <a:srgbClr val="FFC000"/>
                </a:solidFill>
              </a:rPr>
              <a:t>příslušníci domácnosti</a:t>
            </a:r>
            <a:r>
              <a:rPr lang="cs-CZ" sz="2400" dirty="0" smtClean="0"/>
              <a:t>, </a:t>
            </a:r>
            <a:r>
              <a:rPr lang="cs-CZ" sz="2400" dirty="0"/>
              <a:t>nikoliv  členové rodiny.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1965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Rodinné právo</a:t>
            </a:r>
            <a:br>
              <a:rPr lang="cs-CZ" sz="2400" dirty="0"/>
            </a:br>
            <a:r>
              <a:rPr lang="cs-CZ" sz="2000" dirty="0"/>
              <a:t>základní </a:t>
            </a:r>
            <a:r>
              <a:rPr lang="cs-CZ" sz="2000" dirty="0" smtClean="0"/>
              <a:t>pojmy - rodina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/>
              <a:t>Rodina</a:t>
            </a:r>
            <a:r>
              <a:rPr lang="cs-CZ" sz="2000" dirty="0"/>
              <a:t> je jak biologická, tak sociální, relativně stálá skupina, spojená vztahy </a:t>
            </a:r>
            <a:r>
              <a:rPr lang="cs-CZ" sz="2000" i="1" dirty="0"/>
              <a:t>příbuzenství</a:t>
            </a:r>
            <a:r>
              <a:rPr lang="cs-CZ" sz="2000" dirty="0"/>
              <a:t>, která vychovává děti a poskytuje svým členům sociální, citové a hodnotové zázemí.</a:t>
            </a:r>
          </a:p>
          <a:p>
            <a:r>
              <a:rPr lang="cs-CZ" sz="2000" dirty="0"/>
              <a:t>Rodina je zvláštní skupinou, jejíž spojení s fungováním celé společnosti má zvláštní význam. </a:t>
            </a:r>
          </a:p>
          <a:p>
            <a:r>
              <a:rPr lang="cs-CZ" sz="2000" dirty="0"/>
              <a:t>Rodinou ve smyslu právním jsou manželé a jejich děti.</a:t>
            </a:r>
          </a:p>
          <a:p>
            <a:r>
              <a:rPr lang="cs-CZ" sz="2000" dirty="0"/>
              <a:t>Ostatní spolu žijící osoby jsou příslušníci domácnosti, nikoliv  členové rodiny.</a:t>
            </a:r>
          </a:p>
          <a:p>
            <a:r>
              <a:rPr lang="cs-CZ" sz="2000" dirty="0"/>
              <a:t>Osobní příslušnost k domácnosti má právní význam zejména při občanskoprávním přechodu nájmu bytu po úmrtí nebo trvalém odstěhování nájemce. </a:t>
            </a:r>
          </a:p>
        </p:txBody>
      </p:sp>
    </p:spTree>
    <p:extLst>
      <p:ext uri="{BB962C8B-B14F-4D97-AF65-F5344CB8AC3E}">
        <p14:creationId xmlns:p14="http://schemas.microsoft.com/office/powerpoint/2010/main" val="406249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- příbuzenství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2400" b="1" dirty="0" smtClean="0"/>
              <a:t>Příbuzenství</a:t>
            </a:r>
            <a:r>
              <a:rPr lang="cs-CZ" sz="2400" dirty="0" smtClean="0"/>
              <a:t> </a:t>
            </a:r>
            <a:r>
              <a:rPr lang="cs-CZ" sz="2400" dirty="0"/>
              <a:t>je speciální sociální vztah mezi dvěma nebo více jedinci. Rozlišujeme </a:t>
            </a:r>
            <a:r>
              <a:rPr lang="cs-CZ" sz="2400" i="1" dirty="0"/>
              <a:t>příbuzenství pokrevní </a:t>
            </a:r>
            <a:r>
              <a:rPr lang="cs-CZ" sz="2400" dirty="0"/>
              <a:t>(užší vymezení) a tzv. </a:t>
            </a:r>
            <a:r>
              <a:rPr lang="cs-CZ" sz="2400" i="1" dirty="0"/>
              <a:t>afinitu neboli příbuzenství nepokrevní</a:t>
            </a:r>
            <a:r>
              <a:rPr lang="cs-CZ" sz="2400" dirty="0"/>
              <a:t>.</a:t>
            </a:r>
          </a:p>
          <a:p>
            <a:r>
              <a:rPr lang="cs-CZ" sz="2400" dirty="0"/>
              <a:t>Příbuzenství není synonymem pojmu </a:t>
            </a:r>
            <a:r>
              <a:rPr lang="cs-CZ" sz="2400" i="1" dirty="0"/>
              <a:t>pokrevnosti</a:t>
            </a:r>
            <a:r>
              <a:rPr lang="cs-CZ" sz="2400" dirty="0"/>
              <a:t>. </a:t>
            </a:r>
            <a:r>
              <a:rPr lang="cs-CZ" sz="2400" i="1" dirty="0"/>
              <a:t>Pokrevnost </a:t>
            </a:r>
            <a:r>
              <a:rPr lang="cs-CZ" sz="2400" dirty="0"/>
              <a:t>je založena pouze na biologických vztazích, příbuzenství ve smyslu afinity je považováno za speciální sociální vztah.</a:t>
            </a:r>
          </a:p>
          <a:p>
            <a:r>
              <a:rPr lang="cs-CZ" sz="2400" dirty="0"/>
              <a:t>Ve smyslu právním rozlišujeme příbuzenství v přímé linii. Je mezi osobami přímo pocházejícími jeden z druhého. </a:t>
            </a:r>
            <a:endParaRPr lang="cs-CZ" sz="2400" dirty="0" smtClean="0"/>
          </a:p>
          <a:p>
            <a:r>
              <a:rPr lang="cs-CZ" sz="2400" dirty="0" smtClean="0"/>
              <a:t>Blízkost </a:t>
            </a:r>
            <a:r>
              <a:rPr lang="cs-CZ" sz="2400" dirty="0"/>
              <a:t>příbuzenského vztahu se vyjadřuje stupni. V jakém stupni jsou dvě osoby spřízněny záleží na počtu porodů, k nimž muselo dojít, aby příbuzenský vztah vznikl. Např. otec se synem jsou příbuzní v prvním stupni, dědeček s vnukem ve druhém stupni. Příbuzenství v pobočné linii je mezi </a:t>
            </a:r>
            <a:r>
              <a:rPr lang="cs-CZ" sz="2400" dirty="0" smtClean="0"/>
              <a:t>osobami, které </a:t>
            </a:r>
            <a:r>
              <a:rPr lang="cs-CZ" sz="2400" dirty="0"/>
              <a:t>mají společného předka. Nejbližší příbuzní v pobočné linii jsou sourozenci. Zde začíná příbuzenství druhým stupněm. Příbuzenské vztahy vznikají také nemanželským zplozením</a:t>
            </a:r>
            <a:r>
              <a:rPr lang="cs-CZ" sz="2400" dirty="0" smtClean="0"/>
              <a:t>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683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- příbuzenství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dirty="0" smtClean="0"/>
              <a:t>Doplňte:</a:t>
            </a:r>
          </a:p>
          <a:p>
            <a:r>
              <a:rPr lang="cs-CZ" sz="2400" b="1" dirty="0" smtClean="0"/>
              <a:t>Příbuzenství</a:t>
            </a:r>
            <a:r>
              <a:rPr lang="cs-CZ" sz="2400" dirty="0" smtClean="0"/>
              <a:t> </a:t>
            </a:r>
            <a:r>
              <a:rPr lang="cs-CZ" sz="2400" dirty="0"/>
              <a:t>je speciální sociální vztah mezi dvěma nebo více jedinci. Rozlišujeme </a:t>
            </a:r>
            <a:r>
              <a:rPr lang="cs-CZ" sz="2400" i="1" dirty="0"/>
              <a:t>příbuzenství </a:t>
            </a:r>
            <a:r>
              <a:rPr lang="cs-CZ" sz="2400" i="1" dirty="0" smtClean="0"/>
              <a:t>………………….</a:t>
            </a:r>
            <a:r>
              <a:rPr lang="cs-CZ" sz="2400" dirty="0" smtClean="0"/>
              <a:t>(</a:t>
            </a:r>
            <a:r>
              <a:rPr lang="cs-CZ" sz="2400" dirty="0"/>
              <a:t>užší vymezení) a tzv. </a:t>
            </a:r>
            <a:r>
              <a:rPr lang="cs-CZ" sz="2400" dirty="0" smtClean="0"/>
              <a:t>………………… </a:t>
            </a:r>
            <a:r>
              <a:rPr lang="cs-CZ" sz="2400" i="1" dirty="0" smtClean="0"/>
              <a:t>neboli příbuzenství ……………………</a:t>
            </a:r>
          </a:p>
          <a:p>
            <a:r>
              <a:rPr lang="cs-CZ" sz="2400" dirty="0"/>
              <a:t>Blízkost příbuzenského vztahu se </a:t>
            </a:r>
            <a:r>
              <a:rPr lang="cs-CZ" sz="2400" dirty="0" smtClean="0"/>
              <a:t>vyjadřuje ………………</a:t>
            </a:r>
          </a:p>
          <a:p>
            <a:r>
              <a:rPr lang="cs-CZ" sz="2400" dirty="0" smtClean="0"/>
              <a:t>Otec </a:t>
            </a:r>
            <a:r>
              <a:rPr lang="cs-CZ" sz="2400" dirty="0"/>
              <a:t>se synem jsou příbuzní v </a:t>
            </a:r>
            <a:r>
              <a:rPr lang="cs-CZ" sz="2400" dirty="0" smtClean="0"/>
              <a:t>………………………………….., </a:t>
            </a:r>
            <a:r>
              <a:rPr lang="cs-CZ" sz="2400" dirty="0"/>
              <a:t>dědeček s vnukem </a:t>
            </a:r>
            <a:r>
              <a:rPr lang="cs-CZ" sz="2400" dirty="0" smtClean="0"/>
              <a:t>ve …………………………………………... </a:t>
            </a:r>
            <a:r>
              <a:rPr lang="cs-CZ" sz="2400" dirty="0"/>
              <a:t>Příbuzenství v pobočné linii je mezi </a:t>
            </a:r>
            <a:r>
              <a:rPr lang="cs-CZ" sz="2400" dirty="0" smtClean="0"/>
              <a:t>osobami, které </a:t>
            </a:r>
            <a:r>
              <a:rPr lang="cs-CZ" sz="2400" dirty="0"/>
              <a:t>mají </a:t>
            </a:r>
            <a:r>
              <a:rPr lang="cs-CZ" sz="2400" dirty="0" smtClean="0"/>
              <a:t>……………………….</a:t>
            </a:r>
          </a:p>
          <a:p>
            <a:r>
              <a:rPr lang="cs-CZ" sz="2400" dirty="0" smtClean="0"/>
              <a:t>Nejbližší </a:t>
            </a:r>
            <a:r>
              <a:rPr lang="cs-CZ" sz="2400" dirty="0"/>
              <a:t>příbuzní v pobočné linii jsou sourozenci. Zde začíná příbuzenství </a:t>
            </a:r>
            <a:r>
              <a:rPr lang="cs-CZ" sz="2400" dirty="0" smtClean="0"/>
              <a:t>………………………………….. </a:t>
            </a:r>
          </a:p>
          <a:p>
            <a:r>
              <a:rPr lang="cs-CZ" sz="2400" dirty="0" smtClean="0"/>
              <a:t>Příbuzenské </a:t>
            </a:r>
            <a:r>
              <a:rPr lang="cs-CZ" sz="2400" dirty="0"/>
              <a:t>vztahy </a:t>
            </a:r>
            <a:r>
              <a:rPr lang="cs-CZ" sz="2400" dirty="0" smtClean="0"/>
              <a:t>vznikají také ………………………………………..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7442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- příbuzenství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Příbuzenství</a:t>
            </a:r>
            <a:r>
              <a:rPr lang="cs-CZ" sz="2400" dirty="0"/>
              <a:t> je speciální sociální vztah mezi dvěma nebo více jedinci. Rozlišujeme </a:t>
            </a:r>
            <a:r>
              <a:rPr lang="cs-CZ" sz="2400" dirty="0" smtClean="0"/>
              <a:t>příbuzenství </a:t>
            </a:r>
            <a:r>
              <a:rPr lang="cs-CZ" sz="2400" dirty="0" smtClean="0">
                <a:solidFill>
                  <a:srgbClr val="FFC000"/>
                </a:solidFill>
              </a:rPr>
              <a:t>pokrevní</a:t>
            </a:r>
            <a:r>
              <a:rPr lang="cs-CZ" sz="2400" dirty="0" smtClean="0">
                <a:solidFill>
                  <a:srgbClr val="00B0F0"/>
                </a:solidFill>
              </a:rPr>
              <a:t> </a:t>
            </a:r>
            <a:r>
              <a:rPr lang="cs-CZ" sz="2400" dirty="0" smtClean="0"/>
              <a:t>(užší </a:t>
            </a:r>
            <a:r>
              <a:rPr lang="cs-CZ" sz="2400" dirty="0"/>
              <a:t>vymezení) a tzv. </a:t>
            </a:r>
            <a:r>
              <a:rPr lang="cs-CZ" sz="2400" dirty="0" smtClean="0">
                <a:solidFill>
                  <a:srgbClr val="FFC000"/>
                </a:solidFill>
              </a:rPr>
              <a:t>afinitu</a:t>
            </a:r>
            <a:r>
              <a:rPr lang="cs-CZ" sz="2400" dirty="0" smtClean="0"/>
              <a:t> neboli příbuzenství </a:t>
            </a:r>
            <a:r>
              <a:rPr lang="cs-CZ" sz="2400" dirty="0" smtClean="0">
                <a:solidFill>
                  <a:srgbClr val="FFC000"/>
                </a:solidFill>
              </a:rPr>
              <a:t>nepokrevní</a:t>
            </a:r>
            <a:r>
              <a:rPr lang="cs-CZ" sz="2400" i="1" dirty="0" smtClean="0">
                <a:solidFill>
                  <a:srgbClr val="FFC000"/>
                </a:solidFill>
              </a:rPr>
              <a:t>.</a:t>
            </a:r>
          </a:p>
          <a:p>
            <a:r>
              <a:rPr lang="cs-CZ" sz="2400" dirty="0" smtClean="0"/>
              <a:t>Blízkost </a:t>
            </a:r>
            <a:r>
              <a:rPr lang="cs-CZ" sz="2400" dirty="0"/>
              <a:t>příbuzenského vztahu se </a:t>
            </a:r>
            <a:r>
              <a:rPr lang="cs-CZ" sz="2400" dirty="0" smtClean="0"/>
              <a:t>vyjadřuje </a:t>
            </a:r>
            <a:r>
              <a:rPr lang="cs-CZ" sz="2400" dirty="0" smtClean="0">
                <a:solidFill>
                  <a:srgbClr val="FFC000"/>
                </a:solidFill>
              </a:rPr>
              <a:t>stupni.</a:t>
            </a:r>
          </a:p>
          <a:p>
            <a:r>
              <a:rPr lang="cs-CZ" sz="2400" dirty="0" smtClean="0"/>
              <a:t>Otec </a:t>
            </a:r>
            <a:r>
              <a:rPr lang="cs-CZ" sz="2400" dirty="0"/>
              <a:t>se synem jsou příbuzní v </a:t>
            </a:r>
            <a:r>
              <a:rPr lang="cs-CZ" sz="2400" dirty="0" smtClean="0">
                <a:solidFill>
                  <a:srgbClr val="FFC000"/>
                </a:solidFill>
              </a:rPr>
              <a:t>prvním stupni</a:t>
            </a:r>
            <a:r>
              <a:rPr lang="cs-CZ" sz="2400" dirty="0" smtClean="0"/>
              <a:t>, </a:t>
            </a:r>
            <a:r>
              <a:rPr lang="cs-CZ" sz="2400" dirty="0"/>
              <a:t>dědeček s vnukem </a:t>
            </a:r>
            <a:r>
              <a:rPr lang="cs-CZ" sz="2400" dirty="0" smtClean="0"/>
              <a:t>ve </a:t>
            </a:r>
            <a:r>
              <a:rPr lang="cs-CZ" sz="2400" dirty="0" smtClean="0">
                <a:solidFill>
                  <a:srgbClr val="FFC000"/>
                </a:solidFill>
              </a:rPr>
              <a:t>druhém stupni</a:t>
            </a:r>
            <a:r>
              <a:rPr lang="cs-CZ" sz="2400" dirty="0" smtClean="0"/>
              <a:t>. </a:t>
            </a:r>
            <a:r>
              <a:rPr lang="cs-CZ" sz="2400" dirty="0"/>
              <a:t>Příbuzenství v pobočné linii je mezi </a:t>
            </a:r>
            <a:r>
              <a:rPr lang="cs-CZ" sz="2400" dirty="0" smtClean="0"/>
              <a:t>osobami, které </a:t>
            </a:r>
            <a:r>
              <a:rPr lang="cs-CZ" sz="2400" dirty="0"/>
              <a:t>mají </a:t>
            </a:r>
            <a:r>
              <a:rPr lang="cs-CZ" sz="2400" dirty="0" smtClean="0">
                <a:solidFill>
                  <a:srgbClr val="FFC000"/>
                </a:solidFill>
              </a:rPr>
              <a:t>společného předka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Nejbližší </a:t>
            </a:r>
            <a:r>
              <a:rPr lang="cs-CZ" sz="2400" dirty="0"/>
              <a:t>příbuzní v pobočné linii jsou sourozenci. Zde začíná </a:t>
            </a:r>
            <a:r>
              <a:rPr lang="cs-CZ" sz="2400" dirty="0" smtClean="0"/>
              <a:t>příbuzenství </a:t>
            </a:r>
            <a:r>
              <a:rPr lang="cs-CZ" sz="2400" dirty="0" smtClean="0">
                <a:solidFill>
                  <a:srgbClr val="FFC000"/>
                </a:solidFill>
              </a:rPr>
              <a:t>druhým stupněm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Příbuzenské </a:t>
            </a:r>
            <a:r>
              <a:rPr lang="cs-CZ" sz="2400" dirty="0"/>
              <a:t>vztahy </a:t>
            </a:r>
            <a:r>
              <a:rPr lang="cs-CZ" sz="2400" dirty="0" smtClean="0"/>
              <a:t>vznikají také </a:t>
            </a:r>
            <a:r>
              <a:rPr lang="cs-CZ" sz="2400" dirty="0" smtClean="0">
                <a:solidFill>
                  <a:srgbClr val="FFC000"/>
                </a:solidFill>
              </a:rPr>
              <a:t>nemanželským zplozením</a:t>
            </a:r>
            <a:r>
              <a:rPr lang="cs-CZ" sz="2400" dirty="0" smtClean="0"/>
              <a:t>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4680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Rodinné právo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základní pojmy - příbuzenství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Narozením dítěte vzniká jeho příbuzenský vztah k rodičům.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Rozsah </a:t>
            </a:r>
            <a:r>
              <a:rPr lang="cs-CZ" dirty="0"/>
              <a:t>vzájemných příbuzenských práv a povinností je přitom stejný, ať jde o dítě manželské nebo nemanželské. </a:t>
            </a:r>
          </a:p>
        </p:txBody>
      </p:sp>
    </p:spTree>
    <p:extLst>
      <p:ext uri="{BB962C8B-B14F-4D97-AF65-F5344CB8AC3E}">
        <p14:creationId xmlns:p14="http://schemas.microsoft.com/office/powerpoint/2010/main" val="148222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</TotalTime>
  <Words>768</Words>
  <Application>Microsoft Office PowerPoint</Application>
  <PresentationFormat>Předvádění na obrazovce (4:3)</PresentationFormat>
  <Paragraphs>114</Paragraphs>
  <Slides>16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Název vzdělávacího materiálu</vt:lpstr>
      <vt:lpstr>Rodinné právo základní pojmy - rodina</vt:lpstr>
      <vt:lpstr>Rodinné právo základní pojmy - rodina</vt:lpstr>
      <vt:lpstr>Rodinné právo základní pojmy - rodina</vt:lpstr>
      <vt:lpstr>Rodinné právo základní pojmy - rodina</vt:lpstr>
      <vt:lpstr>Rodinné právo základní pojmy - příbuzenství</vt:lpstr>
      <vt:lpstr>Rodinné právo základní pojmy - příbuzenství</vt:lpstr>
      <vt:lpstr>Rodinné právo základní pojmy - příbuzenství</vt:lpstr>
      <vt:lpstr>Rodinné právo základní pojmy - příbuzenství</vt:lpstr>
      <vt:lpstr>Rodinné právo základní pojmy – výchovné a výživné povinnosti</vt:lpstr>
      <vt:lpstr>Rodinné právo základní pojmy –  výchovné a vyživovací povinnosti</vt:lpstr>
      <vt:lpstr>Rodinné právo základní pojmy – výchovné a vyživovací povinnosti</vt:lpstr>
      <vt:lpstr>Rodinné právo základní pojmy – vyživovací a výchovné povinnosti</vt:lpstr>
      <vt:lpstr>Rodinné právo základní pojmy – vyživovací povinnosti</vt:lpstr>
      <vt:lpstr>Rodinné právo základní pojmy – vyživovací povinnosti</vt:lpstr>
      <vt:lpstr>Rodinné právo základní pojmy – vyživovací povinnosti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71</cp:revision>
  <dcterms:created xsi:type="dcterms:W3CDTF">2012-06-18T15:15:37Z</dcterms:created>
  <dcterms:modified xsi:type="dcterms:W3CDTF">2013-01-08T12:13:04Z</dcterms:modified>
</cp:coreProperties>
</file>