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6" r:id="rId3"/>
    <p:sldId id="273" r:id="rId4"/>
    <p:sldId id="274" r:id="rId5"/>
    <p:sldId id="275" r:id="rId6"/>
    <p:sldId id="276" r:id="rId7"/>
    <p:sldId id="283" r:id="rId8"/>
    <p:sldId id="277" r:id="rId9"/>
    <p:sldId id="278" r:id="rId10"/>
    <p:sldId id="279" r:id="rId11"/>
    <p:sldId id="280" r:id="rId12"/>
    <p:sldId id="281" r:id="rId13"/>
    <p:sldId id="282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46BC5-2B61-48B9-B9FF-E9EB9307769F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769EC-EC2F-4D6E-A1C0-8D1B3087DFE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67206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769EC-EC2F-4D6E-A1C0-8D1B3087DFE5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43209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Ku%C5%99imsk%C3%A1_kauz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97697168"/>
              </p:ext>
            </p:extLst>
          </p:nvPr>
        </p:nvGraphicFramePr>
        <p:xfrm>
          <a:off x="729020" y="2492896"/>
          <a:ext cx="7666515" cy="3937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Občanské a rodinné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9. </a:t>
                      </a:r>
                      <a:r>
                        <a:rPr lang="cs-CZ" smtClean="0"/>
                        <a:t>10. </a:t>
                      </a:r>
                      <a:r>
                        <a:rPr lang="cs-CZ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Rodinné právo – odvětví</a:t>
                      </a:r>
                      <a:r>
                        <a:rPr lang="cs-CZ" baseline="0" dirty="0" smtClean="0"/>
                        <a:t> rodinného práva a jeho zdroje a funkce rodiny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osvojení si základních pojmů z oblasti rodinného práva.  Snímky obsahují shrnutí výkladu, otázky a správné odpovědi na zadané </a:t>
                      </a:r>
                      <a:r>
                        <a:rPr lang="cs-CZ" baseline="0" smtClean="0"/>
                        <a:t>otázky.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Karolová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VY_32_INOVACE_19_ZKAR16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 – funkce rodiny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Rodinné vztahy sice patří do oblasti </a:t>
            </a:r>
            <a:r>
              <a:rPr lang="cs-CZ" b="1" dirty="0"/>
              <a:t>soukromého</a:t>
            </a:r>
            <a:r>
              <a:rPr lang="cs-CZ" dirty="0"/>
              <a:t> práva, ale státní orgány do nich mohou z vlastní iniciativy zasahovat za účelem ochrany zájmů nezletilých dětí. </a:t>
            </a:r>
            <a:endParaRPr lang="cs-CZ" dirty="0" smtClean="0"/>
          </a:p>
          <a:p>
            <a:r>
              <a:rPr lang="cs-CZ" dirty="0" smtClean="0"/>
              <a:t>Řádná </a:t>
            </a:r>
            <a:r>
              <a:rPr lang="cs-CZ" dirty="0"/>
              <a:t>výchova dětí a péče o ně není jen soukromou záležitostí rodičů, ale je také důležitým státním zájmem.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2877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Otázky:</a:t>
            </a:r>
          </a:p>
          <a:p>
            <a:pPr marL="514350" indent="-514350">
              <a:buAutoNum type="arabicPeriod"/>
            </a:pPr>
            <a:r>
              <a:rPr lang="cs-CZ" dirty="0" smtClean="0"/>
              <a:t>Do jaké oblasti patří rodinné právo?</a:t>
            </a:r>
          </a:p>
          <a:p>
            <a:pPr marL="514350" indent="-514350">
              <a:buAutoNum type="arabicPeriod"/>
            </a:pPr>
            <a:r>
              <a:rPr lang="cs-CZ" dirty="0" smtClean="0"/>
              <a:t>Jaký je vztah státních orgánů k rodině.</a:t>
            </a:r>
          </a:p>
          <a:p>
            <a:pPr marL="0" indent="0">
              <a:buNone/>
            </a:pPr>
            <a:r>
              <a:rPr lang="cs-CZ" dirty="0" smtClean="0"/>
              <a:t>Příklad:</a:t>
            </a:r>
          </a:p>
          <a:p>
            <a:pPr marL="0" indent="0">
              <a:buNone/>
            </a:pPr>
            <a:r>
              <a:rPr lang="cs-CZ" dirty="0" smtClean="0"/>
              <a:t>Vyhledejte v médiích příklady zásahu státu do záležitostí rodičů.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9426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u="sng" dirty="0"/>
              <a:t>Rodinné majetkové vztahy</a:t>
            </a:r>
            <a:r>
              <a:rPr lang="cs-CZ" dirty="0"/>
              <a:t> jsou upraveny jednak normami </a:t>
            </a:r>
            <a:r>
              <a:rPr lang="cs-CZ" u="sng" dirty="0"/>
              <a:t>rodinného</a:t>
            </a:r>
            <a:r>
              <a:rPr lang="cs-CZ" dirty="0"/>
              <a:t> práva (vyživovací povinnosti), jednak normami </a:t>
            </a:r>
            <a:r>
              <a:rPr lang="cs-CZ" u="sng" dirty="0"/>
              <a:t>občanského</a:t>
            </a:r>
            <a:r>
              <a:rPr lang="cs-CZ" dirty="0"/>
              <a:t> práva (společné jmění manželů).</a:t>
            </a:r>
          </a:p>
          <a:p>
            <a:r>
              <a:rPr lang="cs-CZ" u="sng" dirty="0"/>
              <a:t>Hlavní prameny</a:t>
            </a:r>
            <a:r>
              <a:rPr lang="cs-CZ" dirty="0"/>
              <a:t> rodinného práva jsou zákon o rodině č. 94/1963 Sb., který doplňuje a mění zákon č. 91/1998 Sb. a mnoho  dalších aktuálních právních norem (např. zákon o registrovaném partnerství </a:t>
            </a:r>
            <a:r>
              <a:rPr lang="cs-CZ" dirty="0" err="1"/>
              <a:t>č.115</a:t>
            </a:r>
            <a:r>
              <a:rPr lang="cs-CZ" dirty="0"/>
              <a:t>/2006 Sb.)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6188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Kontrolní otázky:</a:t>
            </a:r>
          </a:p>
          <a:p>
            <a:pPr>
              <a:buNone/>
            </a:pPr>
            <a:r>
              <a:rPr lang="cs-CZ" dirty="0" smtClean="0"/>
              <a:t>1. Jakými normami jsou upraveny majetkové vztahy rodinného práva?</a:t>
            </a:r>
          </a:p>
          <a:p>
            <a:pPr>
              <a:buNone/>
            </a:pPr>
            <a:r>
              <a:rPr lang="cs-CZ" dirty="0" smtClean="0"/>
              <a:t>2. Jmenujte hlavní prameny rodinného práva?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7910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 – odvětví </a:t>
            </a:r>
            <a:r>
              <a:rPr lang="cs-CZ" sz="2200" smtClean="0"/>
              <a:t>RP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Právo </a:t>
            </a:r>
            <a:r>
              <a:rPr lang="cs-CZ" dirty="0" smtClean="0"/>
              <a:t>je </a:t>
            </a:r>
            <a:r>
              <a:rPr lang="cs-CZ" dirty="0"/>
              <a:t>souhrn všech pravidel, podle nichž se řídí </a:t>
            </a:r>
            <a:r>
              <a:rPr lang="cs-CZ" dirty="0" smtClean="0"/>
              <a:t>a organizuje </a:t>
            </a:r>
            <a:r>
              <a:rPr lang="cs-CZ" dirty="0"/>
              <a:t>lidské </a:t>
            </a:r>
            <a:r>
              <a:rPr lang="cs-CZ" dirty="0" smtClean="0"/>
              <a:t>spolužití.</a:t>
            </a:r>
          </a:p>
          <a:p>
            <a:r>
              <a:rPr lang="cs-CZ" b="1" dirty="0"/>
              <a:t>Odvětví</a:t>
            </a:r>
            <a:r>
              <a:rPr lang="cs-CZ" dirty="0"/>
              <a:t> </a:t>
            </a:r>
            <a:r>
              <a:rPr lang="cs-CZ" b="1" dirty="0"/>
              <a:t>rodinného práva </a:t>
            </a:r>
            <a:r>
              <a:rPr lang="cs-CZ" dirty="0"/>
              <a:t>tvoří právní normy</a:t>
            </a:r>
            <a:r>
              <a:rPr lang="cs-CZ" b="1" dirty="0"/>
              <a:t>, </a:t>
            </a:r>
            <a:r>
              <a:rPr lang="cs-CZ" dirty="0"/>
              <a:t>které upravují manželství, vztahy mezi rodiči a dětmi manželskými i nemanželskými, mezi dalšími blízkými a vztahy při náhradní výchově dětí (při osvojení, při pěstounské péči).</a:t>
            </a:r>
            <a:r>
              <a:rPr lang="cs-CZ" b="1" dirty="0"/>
              <a:t> </a:t>
            </a:r>
            <a:r>
              <a:rPr lang="cs-CZ" dirty="0"/>
              <a:t>Účelem těchto právních norem je ochrana manželství, mateřství, rodiny a zájmů dětí.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8222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 – odvětví </a:t>
            </a:r>
            <a:r>
              <a:rPr lang="cs-CZ" sz="2200" dirty="0" err="1" smtClean="0"/>
              <a:t>RP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Právo </a:t>
            </a:r>
            <a:r>
              <a:rPr lang="cs-CZ" dirty="0" smtClean="0"/>
              <a:t>je souhrn ………………, </a:t>
            </a:r>
            <a:r>
              <a:rPr lang="cs-CZ" dirty="0"/>
              <a:t>podle nichž se řídí </a:t>
            </a:r>
            <a:r>
              <a:rPr lang="cs-CZ" dirty="0" smtClean="0"/>
              <a:t>a organizuje ……………………...</a:t>
            </a:r>
          </a:p>
          <a:p>
            <a:r>
              <a:rPr lang="cs-CZ" b="1" dirty="0"/>
              <a:t>Odvětví</a:t>
            </a:r>
            <a:r>
              <a:rPr lang="cs-CZ" dirty="0"/>
              <a:t> </a:t>
            </a:r>
            <a:r>
              <a:rPr lang="cs-CZ" b="1" dirty="0"/>
              <a:t>rodinného práva </a:t>
            </a:r>
            <a:r>
              <a:rPr lang="cs-CZ" dirty="0"/>
              <a:t>tvoří právní normy</a:t>
            </a:r>
            <a:r>
              <a:rPr lang="cs-CZ" b="1" dirty="0"/>
              <a:t>, </a:t>
            </a:r>
            <a:r>
              <a:rPr lang="cs-CZ" dirty="0"/>
              <a:t>které upravují </a:t>
            </a:r>
            <a:r>
              <a:rPr lang="cs-CZ" dirty="0" smtClean="0"/>
              <a:t>…………., </a:t>
            </a:r>
            <a:r>
              <a:rPr lang="cs-CZ" dirty="0"/>
              <a:t>vztahy mezi </a:t>
            </a:r>
            <a:r>
              <a:rPr lang="cs-CZ" dirty="0" smtClean="0"/>
              <a:t>………… </a:t>
            </a:r>
            <a:r>
              <a:rPr lang="cs-CZ" dirty="0"/>
              <a:t>a </a:t>
            </a:r>
            <a:r>
              <a:rPr lang="cs-CZ" dirty="0" smtClean="0"/>
              <a:t>…………. </a:t>
            </a:r>
            <a:r>
              <a:rPr lang="cs-CZ" dirty="0"/>
              <a:t>manželskými i </a:t>
            </a:r>
            <a:r>
              <a:rPr lang="cs-CZ" dirty="0" smtClean="0"/>
              <a:t>……………….., </a:t>
            </a:r>
            <a:r>
              <a:rPr lang="cs-CZ" dirty="0"/>
              <a:t>mezi dalšími blízkými a vztahy při </a:t>
            </a:r>
            <a:r>
              <a:rPr lang="cs-CZ" dirty="0" smtClean="0"/>
              <a:t>……………. </a:t>
            </a:r>
            <a:r>
              <a:rPr lang="cs-CZ" dirty="0"/>
              <a:t>výchově dětí (při osvojení, při pěstounské péči).</a:t>
            </a:r>
            <a:r>
              <a:rPr lang="cs-CZ" b="1" dirty="0"/>
              <a:t> </a:t>
            </a:r>
            <a:r>
              <a:rPr lang="cs-CZ" dirty="0"/>
              <a:t>Účelem těchto právních norem je </a:t>
            </a:r>
            <a:r>
              <a:rPr lang="cs-CZ" dirty="0" smtClean="0"/>
              <a:t>……………. </a:t>
            </a:r>
            <a:r>
              <a:rPr lang="cs-CZ" dirty="0"/>
              <a:t>manželství, mateřství, rodiny a zájmů dětí.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1950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 – odvětví </a:t>
            </a:r>
            <a:r>
              <a:rPr lang="cs-CZ" sz="2200" dirty="0" err="1" smtClean="0"/>
              <a:t>RP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Právo </a:t>
            </a:r>
            <a:r>
              <a:rPr lang="cs-CZ" dirty="0" smtClean="0"/>
              <a:t>je </a:t>
            </a:r>
            <a:r>
              <a:rPr lang="cs-CZ" dirty="0"/>
              <a:t>souhrn </a:t>
            </a:r>
            <a:r>
              <a:rPr lang="cs-CZ" dirty="0">
                <a:solidFill>
                  <a:srgbClr val="FFC000"/>
                </a:solidFill>
              </a:rPr>
              <a:t>všech pravidel</a:t>
            </a:r>
            <a:r>
              <a:rPr lang="cs-CZ" dirty="0"/>
              <a:t>, podle nichž se řídí </a:t>
            </a:r>
            <a:r>
              <a:rPr lang="cs-CZ" dirty="0" smtClean="0"/>
              <a:t>a organizuje </a:t>
            </a:r>
            <a:r>
              <a:rPr lang="cs-CZ" dirty="0">
                <a:solidFill>
                  <a:srgbClr val="FFC000"/>
                </a:solidFill>
              </a:rPr>
              <a:t>lidské </a:t>
            </a:r>
            <a:r>
              <a:rPr lang="cs-CZ" dirty="0" smtClean="0">
                <a:solidFill>
                  <a:srgbClr val="FFC000"/>
                </a:solidFill>
              </a:rPr>
              <a:t>spolužití</a:t>
            </a:r>
            <a:r>
              <a:rPr lang="cs-CZ" dirty="0" smtClean="0"/>
              <a:t>.</a:t>
            </a:r>
          </a:p>
          <a:p>
            <a:r>
              <a:rPr lang="cs-CZ" b="1" dirty="0"/>
              <a:t>Odvětví</a:t>
            </a:r>
            <a:r>
              <a:rPr lang="cs-CZ" dirty="0"/>
              <a:t> </a:t>
            </a:r>
            <a:r>
              <a:rPr lang="cs-CZ" b="1" dirty="0"/>
              <a:t>rodinného práva </a:t>
            </a:r>
            <a:r>
              <a:rPr lang="cs-CZ" dirty="0"/>
              <a:t>tvoří právní normy</a:t>
            </a:r>
            <a:r>
              <a:rPr lang="cs-CZ" b="1" dirty="0"/>
              <a:t>, </a:t>
            </a:r>
            <a:r>
              <a:rPr lang="cs-CZ" dirty="0"/>
              <a:t>které upravují </a:t>
            </a:r>
            <a:r>
              <a:rPr lang="cs-CZ" dirty="0">
                <a:solidFill>
                  <a:srgbClr val="FFC000"/>
                </a:solidFill>
              </a:rPr>
              <a:t>manželství</a:t>
            </a:r>
            <a:r>
              <a:rPr lang="cs-CZ" dirty="0"/>
              <a:t>, vztahy mezi </a:t>
            </a:r>
            <a:r>
              <a:rPr lang="cs-CZ" dirty="0">
                <a:solidFill>
                  <a:srgbClr val="FFC000"/>
                </a:solidFill>
              </a:rPr>
              <a:t>rodiči</a:t>
            </a:r>
            <a:r>
              <a:rPr lang="cs-CZ" dirty="0"/>
              <a:t> a </a:t>
            </a:r>
            <a:r>
              <a:rPr lang="cs-CZ" dirty="0">
                <a:solidFill>
                  <a:srgbClr val="FFC000"/>
                </a:solidFill>
              </a:rPr>
              <a:t>dětmi</a:t>
            </a:r>
            <a:r>
              <a:rPr lang="cs-CZ" dirty="0"/>
              <a:t> manželskými i </a:t>
            </a:r>
            <a:r>
              <a:rPr lang="cs-CZ" dirty="0">
                <a:solidFill>
                  <a:srgbClr val="FFC000"/>
                </a:solidFill>
              </a:rPr>
              <a:t>nemanželskými</a:t>
            </a:r>
            <a:r>
              <a:rPr lang="cs-CZ" dirty="0"/>
              <a:t>, mezi dalšími blízkými a vztahy při </a:t>
            </a:r>
            <a:r>
              <a:rPr lang="cs-CZ" dirty="0">
                <a:solidFill>
                  <a:srgbClr val="FFC000"/>
                </a:solidFill>
              </a:rPr>
              <a:t>náhradní</a:t>
            </a:r>
            <a:r>
              <a:rPr lang="cs-CZ" dirty="0"/>
              <a:t> výchově dětí (při osvojení, při pěstounské péči).</a:t>
            </a:r>
            <a:r>
              <a:rPr lang="cs-CZ" b="1" dirty="0"/>
              <a:t> </a:t>
            </a:r>
            <a:r>
              <a:rPr lang="cs-CZ" dirty="0"/>
              <a:t>Účelem těchto právních norem je </a:t>
            </a:r>
            <a:r>
              <a:rPr lang="cs-CZ" dirty="0">
                <a:solidFill>
                  <a:srgbClr val="FFC000"/>
                </a:solidFill>
              </a:rPr>
              <a:t>ochrana</a:t>
            </a:r>
            <a:r>
              <a:rPr lang="cs-CZ" dirty="0"/>
              <a:t> manželství, mateřství, rodiny a zájmů dětí.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9093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 – odvětví </a:t>
            </a:r>
            <a:r>
              <a:rPr lang="cs-CZ" sz="2200" dirty="0" err="1" smtClean="0"/>
              <a:t>RP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i="1" dirty="0"/>
              <a:t>Účastníci </a:t>
            </a:r>
            <a:r>
              <a:rPr lang="cs-CZ" i="1" dirty="0" smtClean="0"/>
              <a:t>rodinně právních </a:t>
            </a:r>
            <a:r>
              <a:rPr lang="cs-CZ" i="1" dirty="0"/>
              <a:t>vztahů </a:t>
            </a:r>
            <a:r>
              <a:rPr lang="cs-CZ" dirty="0"/>
              <a:t>mají mezi sebou většinou dlouhodobé osobní a citové vazby, patřící spíše do oblasti morálky než práva. Mnozí lidé však mají daleko k mravní dokonalosti a rodinné vztahy narušují. Proto musí právo upravovat i záležitosti rodinného </a:t>
            </a:r>
            <a:r>
              <a:rPr lang="cs-CZ" dirty="0" smtClean="0"/>
              <a:t>života. </a:t>
            </a:r>
          </a:p>
          <a:p>
            <a:r>
              <a:rPr lang="cs-CZ" dirty="0">
                <a:solidFill>
                  <a:srgbClr val="FFC000"/>
                </a:solidFill>
                <a:hlinkClick r:id="rId2"/>
              </a:rPr>
              <a:t>http://</a:t>
            </a:r>
            <a:r>
              <a:rPr lang="cs-CZ" dirty="0" err="1" smtClean="0">
                <a:solidFill>
                  <a:srgbClr val="FFC000"/>
                </a:solidFill>
                <a:hlinkClick r:id="rId2"/>
              </a:rPr>
              <a:t>cs.wikipedia.org</a:t>
            </a:r>
            <a:r>
              <a:rPr lang="cs-CZ" dirty="0" smtClean="0">
                <a:solidFill>
                  <a:srgbClr val="FFC000"/>
                </a:solidFill>
                <a:hlinkClick r:id="rId2"/>
              </a:rPr>
              <a:t>/wiki/</a:t>
            </a:r>
            <a:r>
              <a:rPr lang="cs-CZ" dirty="0" err="1" smtClean="0">
                <a:solidFill>
                  <a:srgbClr val="FFC000"/>
                </a:solidFill>
                <a:hlinkClick r:id="rId2"/>
              </a:rPr>
              <a:t>Ku%C5%99imsk%C3%A1_kauza</a:t>
            </a:r>
            <a:r>
              <a:rPr lang="cs-CZ" dirty="0" smtClean="0">
                <a:solidFill>
                  <a:srgbClr val="FFC000"/>
                </a:solidFill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xmlns="" val="347677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 – funkce rodiny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Popište strukturu rodinných vazeb, které jsou důležité a které rodinné vazby posilují: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210317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 – funkce rodiny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Popište strukturu rodinných vazeb, které jsou důležité a které rodinné vazby posilují: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rgbClr val="FFC000"/>
                </a:solidFill>
              </a:rPr>
              <a:t>citové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rgbClr val="FFC000"/>
                </a:solidFill>
              </a:rPr>
              <a:t>sociální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rgbClr val="FFC000"/>
                </a:solidFill>
              </a:rPr>
              <a:t>ekonomické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rgbClr val="FFC000"/>
                </a:solidFill>
              </a:rPr>
              <a:t>biologické</a:t>
            </a:r>
            <a:endParaRPr lang="cs-CZ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0942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 – funkce rodiny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Právním základem rodinného života je </a:t>
            </a:r>
            <a:r>
              <a:rPr lang="cs-CZ" b="1" dirty="0"/>
              <a:t>zásada solidarity</a:t>
            </a:r>
            <a:r>
              <a:rPr lang="cs-CZ" dirty="0"/>
              <a:t>, podle, které jsou členové rodiny povinni vzájemně si pomáhat a podle svých schopností a možností usilovat o zvyšování hmotné a kulturní úrovně rodiny.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2237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 – funkce rodiny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Úkol:</a:t>
            </a:r>
          </a:p>
          <a:p>
            <a:pPr marL="0" indent="0">
              <a:buNone/>
            </a:pPr>
            <a:r>
              <a:rPr lang="cs-CZ" dirty="0" smtClean="0"/>
              <a:t>Uveďte příklad činností, prostřednictvím kterých pomáháte a zvyšujete hmotnou a kulturní </a:t>
            </a:r>
          </a:p>
          <a:p>
            <a:pPr marL="0" indent="0">
              <a:buNone/>
            </a:pPr>
            <a:r>
              <a:rPr lang="cs-CZ" dirty="0" smtClean="0"/>
              <a:t>úroveň své rodiny.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7927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</TotalTime>
  <Words>550</Words>
  <Application>Microsoft Office PowerPoint</Application>
  <PresentationFormat>Předvádění na obrazovce (4:3)</PresentationFormat>
  <Paragraphs>61</Paragraphs>
  <Slides>13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systému Office</vt:lpstr>
      <vt:lpstr>Název vzdělávacího materiálu</vt:lpstr>
      <vt:lpstr>Rodinné právo základní pojmy – odvětví RP</vt:lpstr>
      <vt:lpstr>Rodinné právo základní pojmy – odvětví RP</vt:lpstr>
      <vt:lpstr>Rodinné právo základní pojmy – odvětví RP</vt:lpstr>
      <vt:lpstr>Rodinné právo základní pojmy – odvětví RP</vt:lpstr>
      <vt:lpstr>Rodinné právo základní pojmy – funkce rodiny</vt:lpstr>
      <vt:lpstr>Rodinné právo základní pojmy – funkce rodiny</vt:lpstr>
      <vt:lpstr>Rodinné právo základní pojmy – funkce rodiny</vt:lpstr>
      <vt:lpstr>Rodinné právo základní pojmy – funkce rodiny</vt:lpstr>
      <vt:lpstr>Rodinné právo základní pojmy – funkce rodiny</vt:lpstr>
      <vt:lpstr>Rodinné právo základní pojmy</vt:lpstr>
      <vt:lpstr>Rodinné právo základní pojmy</vt:lpstr>
      <vt:lpstr>Rodinné právo základní pojmy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gjszlin</cp:lastModifiedBy>
  <cp:revision>78</cp:revision>
  <dcterms:created xsi:type="dcterms:W3CDTF">2012-06-18T15:15:37Z</dcterms:created>
  <dcterms:modified xsi:type="dcterms:W3CDTF">2013-01-14T11:53:54Z</dcterms:modified>
</cp:coreProperties>
</file>