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4" r:id="rId4"/>
    <p:sldId id="268" r:id="rId5"/>
    <p:sldId id="265" r:id="rId6"/>
    <p:sldId id="266" r:id="rId7"/>
    <p:sldId id="267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7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46BC5-2B61-48B9-B9FF-E9EB9307769F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769EC-EC2F-4D6E-A1C0-8D1B3087DFE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206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7769EC-EC2F-4D6E-A1C0-8D1B3087DFE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209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8.1.2013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0334152"/>
              </p:ext>
            </p:extLst>
          </p:nvPr>
        </p:nvGraphicFramePr>
        <p:xfrm>
          <a:off x="729020" y="2492896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Občanské a rodinné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16. </a:t>
                      </a:r>
                      <a:r>
                        <a:rPr lang="cs-CZ" smtClean="0"/>
                        <a:t>10. </a:t>
                      </a:r>
                      <a:r>
                        <a:rPr lang="cs-CZ" dirty="0" smtClean="0"/>
                        <a:t>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gymnázia a 8. ročník osmiletého</a:t>
                      </a:r>
                      <a:r>
                        <a:rPr lang="cs-CZ" baseline="0" dirty="0" smtClean="0"/>
                        <a:t> gymnázia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Rodinné právo – manželství (definice, vznik)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Používáme prezentace jako podpůrné</a:t>
                      </a:r>
                      <a:r>
                        <a:rPr lang="cs-CZ" baseline="0" dirty="0" smtClean="0"/>
                        <a:t> prostředky k výkladu a </a:t>
                      </a:r>
                      <a:r>
                        <a:rPr lang="cs-CZ" baseline="0" smtClean="0"/>
                        <a:t>ke zpětné vazbě.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Jana </a:t>
                      </a:r>
                      <a:r>
                        <a:rPr lang="cs-CZ" dirty="0" err="1" smtClean="0"/>
                        <a:t>Karolová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 smtClean="0"/>
                        <a:t>VY_32_INOVACE_19_ZKAR17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400" dirty="0" smtClean="0"/>
              <a:t>základní pojmy - manželství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Manželství</a:t>
            </a:r>
            <a:r>
              <a:rPr lang="cs-CZ" dirty="0"/>
              <a:t> je trvalé společenství muže a ženy založené zákonem stanoveným způsobem. Hlavním účelem manželství je založení rodiny a řádná výchova dětí.</a:t>
            </a:r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400" dirty="0" smtClean="0"/>
              <a:t>základní pojmy - manželství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Manželství</a:t>
            </a:r>
            <a:r>
              <a:rPr lang="cs-CZ" dirty="0"/>
              <a:t> je </a:t>
            </a:r>
            <a:r>
              <a:rPr lang="cs-CZ" dirty="0" smtClean="0"/>
              <a:t>…………. </a:t>
            </a:r>
            <a:r>
              <a:rPr lang="cs-CZ" dirty="0"/>
              <a:t>společenství muže a ženy založené </a:t>
            </a:r>
            <a:r>
              <a:rPr lang="cs-CZ" dirty="0" smtClean="0"/>
              <a:t>……………………způsobem</a:t>
            </a:r>
            <a:r>
              <a:rPr lang="cs-CZ" dirty="0"/>
              <a:t>. Hlavním účelem manželství </a:t>
            </a:r>
            <a:r>
              <a:rPr lang="cs-CZ" dirty="0" smtClean="0"/>
              <a:t>je ……………………………………………………………………..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8521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400" dirty="0" smtClean="0"/>
              <a:t>základní pojmy - manželství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Manželství</a:t>
            </a:r>
            <a:r>
              <a:rPr lang="cs-CZ" dirty="0"/>
              <a:t> je </a:t>
            </a:r>
            <a:r>
              <a:rPr lang="cs-CZ" dirty="0">
                <a:solidFill>
                  <a:srgbClr val="FFC000"/>
                </a:solidFill>
              </a:rPr>
              <a:t>trvalé</a:t>
            </a:r>
            <a:r>
              <a:rPr lang="cs-CZ" dirty="0"/>
              <a:t> společenství muže a ženy založené </a:t>
            </a:r>
            <a:r>
              <a:rPr lang="cs-CZ" dirty="0">
                <a:solidFill>
                  <a:srgbClr val="FFC000"/>
                </a:solidFill>
              </a:rPr>
              <a:t>zákonem stanoveným</a:t>
            </a:r>
            <a:r>
              <a:rPr lang="cs-CZ" dirty="0"/>
              <a:t> způsobem. Hlavním účelem manželství je </a:t>
            </a:r>
            <a:r>
              <a:rPr lang="cs-CZ" dirty="0">
                <a:solidFill>
                  <a:srgbClr val="FFC000"/>
                </a:solidFill>
              </a:rPr>
              <a:t>založení rodiny a řádná výchova dětí.</a:t>
            </a:r>
          </a:p>
        </p:txBody>
      </p:sp>
    </p:spTree>
    <p:extLst>
      <p:ext uri="{BB962C8B-B14F-4D97-AF65-F5344CB8AC3E}">
        <p14:creationId xmlns:p14="http://schemas.microsoft.com/office/powerpoint/2010/main" val="238069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400" dirty="0" smtClean="0"/>
              <a:t>základní pojmy - manželství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Uzavření manželství</a:t>
            </a:r>
            <a:r>
              <a:rPr lang="cs-CZ" dirty="0"/>
              <a:t> je veřejný slavnostní obřad, který se uskutečňuje za přítomnosti dvou svědků buď před státním orgánem (civilní forma), nebo před orgánem státem registrované církve nebo náboženské společnosti (církevní forma). </a:t>
            </a:r>
            <a:endParaRPr lang="cs-CZ" dirty="0" smtClean="0"/>
          </a:p>
          <a:p>
            <a:r>
              <a:rPr lang="cs-CZ" dirty="0" smtClean="0"/>
              <a:t>Obě </a:t>
            </a:r>
            <a:r>
              <a:rPr lang="cs-CZ" dirty="0"/>
              <a:t>formy svatebního obřadu mají stejnou právní závaznost a platí pro ně stejná zákonná </a:t>
            </a:r>
            <a:r>
              <a:rPr lang="cs-CZ" dirty="0" smtClean="0"/>
              <a:t>pravidla.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3158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400" dirty="0" smtClean="0"/>
              <a:t>základní pojmy - manželství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2600" dirty="0" smtClean="0"/>
              <a:t>Doplňte:</a:t>
            </a:r>
          </a:p>
          <a:p>
            <a:r>
              <a:rPr lang="cs-CZ" b="1" dirty="0" smtClean="0"/>
              <a:t>Uzavření </a:t>
            </a:r>
            <a:r>
              <a:rPr lang="cs-CZ" b="1" dirty="0"/>
              <a:t>manželství</a:t>
            </a:r>
            <a:r>
              <a:rPr lang="cs-CZ" dirty="0"/>
              <a:t> je </a:t>
            </a:r>
            <a:r>
              <a:rPr lang="cs-CZ" dirty="0" smtClean="0"/>
              <a:t>………………….obřad</a:t>
            </a:r>
            <a:r>
              <a:rPr lang="cs-CZ" dirty="0"/>
              <a:t>, který se uskutečňuje za přítomnosti dvou svědků buď před státním orgánem </a:t>
            </a:r>
            <a:r>
              <a:rPr lang="cs-CZ" dirty="0" smtClean="0"/>
              <a:t>(………….. </a:t>
            </a:r>
            <a:r>
              <a:rPr lang="cs-CZ" dirty="0"/>
              <a:t>forma), nebo před orgánem státem registrované církve nebo náboženské společnosti </a:t>
            </a:r>
            <a:r>
              <a:rPr lang="cs-CZ" dirty="0" smtClean="0"/>
              <a:t>(……………… </a:t>
            </a:r>
            <a:r>
              <a:rPr lang="cs-CZ" dirty="0"/>
              <a:t>forma). </a:t>
            </a:r>
            <a:endParaRPr lang="cs-CZ" dirty="0" smtClean="0"/>
          </a:p>
          <a:p>
            <a:r>
              <a:rPr lang="cs-CZ" dirty="0" smtClean="0"/>
              <a:t>Obě </a:t>
            </a:r>
            <a:r>
              <a:rPr lang="cs-CZ" dirty="0"/>
              <a:t>formy svatebního obřadu mají </a:t>
            </a:r>
            <a:r>
              <a:rPr lang="cs-CZ" dirty="0" smtClean="0"/>
              <a:t>……………. právní </a:t>
            </a:r>
            <a:r>
              <a:rPr lang="cs-CZ" dirty="0"/>
              <a:t>závaznost a platí pro ně </a:t>
            </a:r>
            <a:r>
              <a:rPr lang="cs-CZ" dirty="0" smtClean="0"/>
              <a:t>……………. </a:t>
            </a:r>
            <a:r>
              <a:rPr lang="cs-CZ" dirty="0"/>
              <a:t>zákonná </a:t>
            </a:r>
            <a:r>
              <a:rPr lang="cs-CZ" dirty="0" smtClean="0"/>
              <a:t>pravidla.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2902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Rodinné právo</a:t>
            </a:r>
            <a:br>
              <a:rPr lang="cs-CZ" sz="2400" dirty="0" smtClean="0"/>
            </a:br>
            <a:r>
              <a:rPr lang="cs-CZ" sz="2400" dirty="0" smtClean="0"/>
              <a:t>základní pojmy - manželství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Uzavření manželství</a:t>
            </a:r>
            <a:r>
              <a:rPr lang="cs-CZ" dirty="0"/>
              <a:t> je veřejný slavnostní obřad, který se uskutečňuje za přítomnosti dvou svědků buď před státním orgánem (</a:t>
            </a:r>
            <a:r>
              <a:rPr lang="cs-CZ" dirty="0">
                <a:solidFill>
                  <a:srgbClr val="FFC000"/>
                </a:solidFill>
              </a:rPr>
              <a:t>civilní</a:t>
            </a:r>
            <a:r>
              <a:rPr lang="cs-CZ" dirty="0">
                <a:solidFill>
                  <a:srgbClr val="FF0000"/>
                </a:solidFill>
              </a:rPr>
              <a:t> </a:t>
            </a:r>
            <a:r>
              <a:rPr lang="cs-CZ" dirty="0"/>
              <a:t>forma), nebo před orgánem státem registrované církve nebo náboženské společnosti (</a:t>
            </a:r>
            <a:r>
              <a:rPr lang="cs-CZ" dirty="0">
                <a:solidFill>
                  <a:srgbClr val="FFC000"/>
                </a:solidFill>
              </a:rPr>
              <a:t>církevní</a:t>
            </a:r>
            <a:r>
              <a:rPr lang="cs-CZ" dirty="0"/>
              <a:t> forma). </a:t>
            </a:r>
            <a:endParaRPr lang="cs-CZ" dirty="0" smtClean="0"/>
          </a:p>
          <a:p>
            <a:r>
              <a:rPr lang="cs-CZ" dirty="0" smtClean="0"/>
              <a:t>Obě </a:t>
            </a:r>
            <a:r>
              <a:rPr lang="cs-CZ" dirty="0"/>
              <a:t>formy svatebního obřadu mají </a:t>
            </a:r>
            <a:r>
              <a:rPr lang="cs-CZ" dirty="0">
                <a:solidFill>
                  <a:srgbClr val="FFC000"/>
                </a:solidFill>
              </a:rPr>
              <a:t>stejnou</a:t>
            </a:r>
            <a:r>
              <a:rPr lang="cs-CZ" dirty="0"/>
              <a:t> právní závaznost a platí pro ně </a:t>
            </a:r>
            <a:r>
              <a:rPr lang="cs-CZ" dirty="0">
                <a:solidFill>
                  <a:srgbClr val="FFC000"/>
                </a:solidFill>
              </a:rPr>
              <a:t>stejná</a:t>
            </a:r>
            <a:r>
              <a:rPr lang="cs-CZ" dirty="0"/>
              <a:t> zákonná </a:t>
            </a:r>
            <a:r>
              <a:rPr lang="cs-CZ" dirty="0" smtClean="0"/>
              <a:t>pravidla.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3667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299</Words>
  <Application>Microsoft Office PowerPoint</Application>
  <PresentationFormat>Předvádění na obrazovce (4:3)</PresentationFormat>
  <Paragraphs>33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systému Office</vt:lpstr>
      <vt:lpstr>Název vzdělávacího materiálu</vt:lpstr>
      <vt:lpstr>Rodinné právo základní pojmy - manželství</vt:lpstr>
      <vt:lpstr>Rodinné právo základní pojmy - manželství</vt:lpstr>
      <vt:lpstr>Rodinné právo základní pojmy - manželství</vt:lpstr>
      <vt:lpstr>Rodinné právo základní pojmy - manželství</vt:lpstr>
      <vt:lpstr>Rodinné právo základní pojmy - manželství</vt:lpstr>
      <vt:lpstr>Rodinné právo základní pojmy - manželství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ucitel</cp:lastModifiedBy>
  <cp:revision>43</cp:revision>
  <dcterms:created xsi:type="dcterms:W3CDTF">2012-06-18T15:15:37Z</dcterms:created>
  <dcterms:modified xsi:type="dcterms:W3CDTF">2013-01-08T12:14:06Z</dcterms:modified>
</cp:coreProperties>
</file>